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74" r:id="rId3"/>
    <p:sldId id="271" r:id="rId4"/>
    <p:sldId id="257" r:id="rId5"/>
    <p:sldId id="269" r:id="rId6"/>
    <p:sldId id="272" r:id="rId7"/>
    <p:sldId id="267" r:id="rId8"/>
    <p:sldId id="258" r:id="rId9"/>
    <p:sldId id="259" r:id="rId10"/>
    <p:sldId id="260" r:id="rId11"/>
    <p:sldId id="261" r:id="rId12"/>
    <p:sldId id="262" r:id="rId13"/>
    <p:sldId id="263" r:id="rId14"/>
    <p:sldId id="273" r:id="rId15"/>
    <p:sldId id="264" r:id="rId16"/>
    <p:sldId id="265" r:id="rId17"/>
    <p:sldId id="266" r:id="rId18"/>
    <p:sldId id="268" r:id="rId19"/>
    <p:sldId id="27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5679" autoAdjust="0"/>
  </p:normalViewPr>
  <p:slideViewPr>
    <p:cSldViewPr snapToGrid="0">
      <p:cViewPr varScale="1">
        <p:scale>
          <a:sx n="80" d="100"/>
          <a:sy n="80" d="100"/>
        </p:scale>
        <p:origin x="880" y="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de.haxe.org/category/principles/everything-is-an-expression.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תכנות פונקציונלי: </a:t>
            </a:r>
            <a:r>
              <a:rPr lang="en-US" dirty="0"/>
              <a:t> </a:t>
            </a:r>
          </a:p>
          <a:p>
            <a:pPr marL="0" lvl="0" indent="0" algn="l" rtl="0">
              <a:spcBef>
                <a:spcPts val="0"/>
              </a:spcBef>
              <a:spcAft>
                <a:spcPts val="0"/>
              </a:spcAft>
              <a:buNone/>
            </a:pPr>
            <a:r>
              <a:rPr lang="he-IL" dirty="0"/>
              <a:t>היחידה הקטנה היא פונקציה. הפונקציות הן </a:t>
            </a:r>
            <a:endParaRPr lang="en-US" dirty="0"/>
          </a:p>
          <a:p>
            <a:pPr marL="0" lvl="0" indent="0" algn="l" rtl="0">
              <a:spcBef>
                <a:spcPts val="0"/>
              </a:spcBef>
              <a:spcAft>
                <a:spcPts val="0"/>
              </a:spcAft>
              <a:buNone/>
            </a:pPr>
            <a:r>
              <a:rPr lang="he-IL" dirty="0"/>
              <a:t>המשתנים, והפעולה נעשית עי הרכבת פונקציות </a:t>
            </a:r>
          </a:p>
          <a:p>
            <a:pPr marL="0" lvl="0" indent="0" algn="l" rtl="0">
              <a:spcBef>
                <a:spcPts val="0"/>
              </a:spcBef>
              <a:spcAft>
                <a:spcPts val="0"/>
              </a:spcAft>
              <a:buNone/>
            </a:pPr>
            <a:r>
              <a:rPr lang="he-IL" dirty="0"/>
              <a:t>דוגמאות לערכי פקודות:</a:t>
            </a:r>
          </a:p>
          <a:p>
            <a:pPr marL="0" lvl="0" indent="0" algn="l" rtl="0">
              <a:spcBef>
                <a:spcPts val="0"/>
              </a:spcBef>
              <a:spcAft>
                <a:spcPts val="0"/>
              </a:spcAft>
              <a:buNone/>
            </a:pPr>
            <a:r>
              <a:rPr lang="en-US" dirty="0">
                <a:hlinkClick r:id="rId3"/>
              </a:rPr>
              <a:t>https://code.haxe.org/category/principles/everything-is-an-expression.html</a:t>
            </a:r>
            <a:r>
              <a:rPr lang="he-IL" dirty="0"/>
              <a: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29c78fe6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29c78fe6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b551ee21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b551ee21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b551ee21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b551ee21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551ee21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551ee21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b551ee21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b551ee21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012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b551ee21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b551ee21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b551ee21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b551ee21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b551ee21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b551ee21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c00cd8ba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c00cd8ba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00cd8ba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00cd8ba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r>
              <a:rPr lang="he-IL" dirty="0"/>
              <a:t>אפשר להכניס קוד האקס לפרויקט </a:t>
            </a:r>
            <a:r>
              <a:rPr lang="he-IL" dirty="0" err="1"/>
              <a:t>בפייתון</a:t>
            </a:r>
            <a:r>
              <a:rPr lang="he-IL" dirty="0"/>
              <a:t> וכד'</a:t>
            </a:r>
          </a:p>
        </p:txBody>
      </p:sp>
    </p:spTree>
    <p:extLst>
      <p:ext uri="{BB962C8B-B14F-4D97-AF65-F5344CB8AC3E}">
        <p14:creationId xmlns:p14="http://schemas.microsoft.com/office/powerpoint/2010/main" val="999051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a:p>
            <a:r>
              <a:rPr lang="he-IL" dirty="0"/>
              <a:t> כשאין משתנים גלובליים אז יש פחות </a:t>
            </a:r>
            <a:r>
              <a:rPr lang="en-US" dirty="0"/>
              <a:t>side-effects </a:t>
            </a:r>
            <a:endParaRPr lang="he-IL" dirty="0"/>
          </a:p>
        </p:txBody>
      </p:sp>
    </p:spTree>
    <p:extLst>
      <p:ext uri="{BB962C8B-B14F-4D97-AF65-F5344CB8AC3E}">
        <p14:creationId xmlns:p14="http://schemas.microsoft.com/office/powerpoint/2010/main" val="306925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b551ee2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b551ee2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c00cd8ba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c00cd8b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r>
              <a:rPr lang="en-US" dirty="0"/>
              <a:t>:</a:t>
            </a:r>
            <a:r>
              <a:rPr lang="en-US" dirty="0" err="1"/>
              <a:t>Enum</a:t>
            </a:r>
            <a:r>
              <a:rPr lang="he-IL" dirty="0"/>
              <a:t>הגדרת  </a:t>
            </a:r>
          </a:p>
          <a:p>
            <a:r>
              <a:rPr lang="en-US" sz="1100" b="1" i="0" u="none" strike="noStrike" cap="none" dirty="0">
                <a:solidFill>
                  <a:srgbClr val="000000"/>
                </a:solidFill>
                <a:effectLst/>
                <a:latin typeface="Arial"/>
                <a:ea typeface="Arial"/>
                <a:cs typeface="Arial"/>
                <a:sym typeface="Arial"/>
              </a:rPr>
              <a:t>algebraic data type</a:t>
            </a:r>
          </a:p>
          <a:p>
            <a:r>
              <a:rPr lang="en-US" sz="1100" b="0" i="1" u="none" strike="noStrike" cap="none" dirty="0">
                <a:solidFill>
                  <a:srgbClr val="000000"/>
                </a:solidFill>
                <a:effectLst/>
                <a:latin typeface="Arial"/>
                <a:ea typeface="Arial"/>
                <a:cs typeface="Arial"/>
                <a:sym typeface="Arial"/>
              </a:rPr>
              <a:t>This type is compatible with all </a:t>
            </a:r>
            <a:r>
              <a:rPr lang="en-US" sz="1100" b="0" i="1" u="none" strike="noStrike" cap="none" dirty="0" err="1">
                <a:solidFill>
                  <a:srgbClr val="000000"/>
                </a:solidFill>
                <a:effectLst/>
                <a:latin typeface="Arial"/>
                <a:ea typeface="Arial"/>
                <a:cs typeface="Arial"/>
                <a:sym typeface="Arial"/>
              </a:rPr>
              <a:t>enum</a:t>
            </a:r>
            <a:r>
              <a:rPr lang="en-US" sz="1100" b="0" i="1" u="none" strike="noStrike" cap="none" dirty="0">
                <a:solidFill>
                  <a:srgbClr val="000000"/>
                </a:solidFill>
                <a:effectLst/>
                <a:latin typeface="Arial"/>
                <a:ea typeface="Arial"/>
                <a:cs typeface="Arial"/>
                <a:sym typeface="Arial"/>
              </a:rPr>
              <a:t> types. At compile-time, </a:t>
            </a:r>
            <a:r>
              <a:rPr lang="en-US" dirty="0" err="1"/>
              <a:t>Enum</a:t>
            </a:r>
            <a:r>
              <a:rPr lang="en-US" dirty="0"/>
              <a:t>&lt;T&gt;</a:t>
            </a:r>
            <a:r>
              <a:rPr lang="en-US" sz="1100" b="0" i="1" u="none" strike="noStrike" cap="none" dirty="0">
                <a:solidFill>
                  <a:srgbClr val="000000"/>
                </a:solidFill>
                <a:effectLst/>
                <a:latin typeface="Arial"/>
                <a:ea typeface="Arial"/>
                <a:cs typeface="Arial"/>
                <a:sym typeface="Arial"/>
              </a:rPr>
              <a:t> can be seen as the common base type of all </a:t>
            </a:r>
            <a:r>
              <a:rPr lang="en-US" sz="1100" b="0" i="1" u="none" strike="noStrike" cap="none" dirty="0" err="1">
                <a:solidFill>
                  <a:srgbClr val="000000"/>
                </a:solidFill>
                <a:effectLst/>
                <a:latin typeface="Arial"/>
                <a:ea typeface="Arial"/>
                <a:cs typeface="Arial"/>
                <a:sym typeface="Arial"/>
              </a:rPr>
              <a:t>enum</a:t>
            </a:r>
            <a:r>
              <a:rPr lang="en-US" sz="1100" b="0" i="1" u="none" strike="noStrike" cap="none" dirty="0">
                <a:solidFill>
                  <a:srgbClr val="000000"/>
                </a:solidFill>
                <a:effectLst/>
                <a:latin typeface="Arial"/>
                <a:ea typeface="Arial"/>
                <a:cs typeface="Arial"/>
                <a:sym typeface="Arial"/>
              </a:rPr>
              <a:t> types. However, this relation is not reflected in generated code.</a:t>
            </a:r>
            <a:endParaRPr lang="he-IL" dirty="0"/>
          </a:p>
        </p:txBody>
      </p:sp>
    </p:spTree>
    <p:extLst>
      <p:ext uri="{BB962C8B-B14F-4D97-AF65-F5344CB8AC3E}">
        <p14:creationId xmlns:p14="http://schemas.microsoft.com/office/powerpoint/2010/main" val="240129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b551ee21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b551ee21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ניתן להגמיש את המנגנון להמרה מרומזת במידת הצורך.</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29c78fe6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29c78fe6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29c78fe6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29c78fe6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lum/>
          </a:blip>
          <a:srcRect/>
          <a:stretch>
            <a:fillRect l="-2000" r="-2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pi.haxe.org/StringTools.html#endsWith"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api.haxe.org/Bool.html" TargetMode="External"/><Relationship Id="rId4" Type="http://schemas.openxmlformats.org/officeDocument/2006/relationships/hyperlink" Target="https://api.haxe.org/String.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49875" y="18800"/>
            <a:ext cx="8520600" cy="58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bg1"/>
              </a:solidFill>
            </a:endParaRPr>
          </a:p>
          <a:p>
            <a:pPr marL="0" lvl="0" indent="0" algn="ctr" rtl="0">
              <a:spcBef>
                <a:spcPts val="0"/>
              </a:spcBef>
              <a:spcAft>
                <a:spcPts val="0"/>
              </a:spcAft>
              <a:buNone/>
            </a:pPr>
            <a:endParaRPr sz="3000" dirty="0">
              <a:solidFill>
                <a:schemeClr val="bg1"/>
              </a:solidFill>
            </a:endParaRPr>
          </a:p>
          <a:p>
            <a:pPr lvl="0"/>
            <a:r>
              <a:rPr lang="en-US" sz="3000" dirty="0">
                <a:solidFill>
                  <a:schemeClr val="bg1"/>
                </a:solidFill>
              </a:rPr>
              <a:t> </a:t>
            </a:r>
            <a:r>
              <a:rPr lang="en-US" sz="3000" dirty="0" err="1">
                <a:solidFill>
                  <a:schemeClr val="bg1"/>
                </a:solidFill>
              </a:rPr>
              <a:t>Haxe</a:t>
            </a:r>
            <a:r>
              <a:rPr lang="he-IL" sz="3000" dirty="0">
                <a:solidFill>
                  <a:schemeClr val="bg1"/>
                </a:solidFill>
              </a:rPr>
              <a:t>השפה - </a:t>
            </a:r>
            <a:r>
              <a:rPr lang="en-US" sz="3000" dirty="0">
                <a:solidFill>
                  <a:schemeClr val="bg1"/>
                </a:solidFill>
              </a:rPr>
              <a:t> </a:t>
            </a:r>
            <a:r>
              <a:rPr lang="he-IL" sz="3000" dirty="0">
                <a:solidFill>
                  <a:schemeClr val="bg1"/>
                </a:solidFill>
              </a:rPr>
              <a:t>היכרות עם</a:t>
            </a:r>
            <a:endParaRPr sz="3000" dirty="0">
              <a:solidFill>
                <a:schemeClr val="bg1"/>
              </a:solidFill>
            </a:endParaRPr>
          </a:p>
        </p:txBody>
      </p:sp>
      <p:sp>
        <p:nvSpPr>
          <p:cNvPr id="55" name="Google Shape;55;p13"/>
          <p:cNvSpPr txBox="1"/>
          <p:nvPr/>
        </p:nvSpPr>
        <p:spPr>
          <a:xfrm>
            <a:off x="438150" y="976291"/>
            <a:ext cx="8262599" cy="1404959"/>
          </a:xfrm>
          <a:prstGeom prst="rect">
            <a:avLst/>
          </a:prstGeom>
          <a:noFill/>
          <a:ln>
            <a:noFill/>
          </a:ln>
        </p:spPr>
        <p:txBody>
          <a:bodyPr spcFirstLastPara="1" wrap="square" lIns="91425" tIns="91425" rIns="91425" bIns="91425" anchor="t" anchorCtr="0">
            <a:noAutofit/>
          </a:bodyPr>
          <a:lstStyle/>
          <a:p>
            <a:pPr marL="457200" lvl="0" indent="-457200" algn="r">
              <a:buFont typeface="Arial" panose="020B0604020202020204" pitchFamily="34" charset="0"/>
              <a:buChar char="•"/>
            </a:pPr>
            <a:r>
              <a:rPr lang="he-IL" sz="3000" dirty="0"/>
              <a:t>משלבת בין תכנות מונחה עצמים לתכנות פונקציונלי. </a:t>
            </a:r>
          </a:p>
          <a:p>
            <a:pPr lvl="0" algn="r"/>
            <a:endParaRPr lang="en-US" sz="3000" dirty="0"/>
          </a:p>
          <a:p>
            <a:pPr lvl="0" algn="r"/>
            <a:endParaRPr lang="en-US" sz="3000" dirty="0"/>
          </a:p>
          <a:p>
            <a:pPr lvl="0" algn="r"/>
            <a:endParaRPr lang="en-US" sz="3000" dirty="0"/>
          </a:p>
          <a:p>
            <a:pPr lvl="0" algn="r"/>
            <a:endParaRPr lang="en-US" sz="3200" dirty="0"/>
          </a:p>
          <a:p>
            <a:pPr lvl="0" algn="r"/>
            <a:r>
              <a:rPr lang="he-IL" sz="3000" dirty="0"/>
              <a:t> </a:t>
            </a:r>
          </a:p>
        </p:txBody>
      </p:sp>
      <p:sp>
        <p:nvSpPr>
          <p:cNvPr id="6" name="תיבת טקסט 5">
            <a:extLst>
              <a:ext uri="{FF2B5EF4-FFF2-40B4-BE49-F238E27FC236}">
                <a16:creationId xmlns:a16="http://schemas.microsoft.com/office/drawing/2014/main" id="{6A68149F-7CAA-4804-BE82-6D94BD44FE06}"/>
              </a:ext>
            </a:extLst>
          </p:cNvPr>
          <p:cNvSpPr txBox="1"/>
          <p:nvPr/>
        </p:nvSpPr>
        <p:spPr>
          <a:xfrm>
            <a:off x="660400" y="2990850"/>
            <a:ext cx="8039100" cy="2154436"/>
          </a:xfrm>
          <a:prstGeom prst="rect">
            <a:avLst/>
          </a:prstGeom>
          <a:noFill/>
        </p:spPr>
        <p:txBody>
          <a:bodyPr wrap="square" rtlCol="1">
            <a:spAutoFit/>
          </a:bodyPr>
          <a:lstStyle/>
          <a:p>
            <a:pPr marL="457200" lvl="1" indent="-457200" algn="r" rtl="1">
              <a:buClr>
                <a:schemeClr val="bg1"/>
              </a:buClr>
              <a:buFont typeface="Arial" panose="020B0604020202020204" pitchFamily="34" charset="0"/>
              <a:buChar char="•"/>
            </a:pPr>
            <a:r>
              <a:rPr lang="en" sz="3000" dirty="0">
                <a:solidFill>
                  <a:schemeClr val="bg1"/>
                </a:solidFill>
              </a:rPr>
              <a:t>לכל פקודה יש ערך </a:t>
            </a:r>
            <a:r>
              <a:rPr lang="he-IL" sz="3000" dirty="0">
                <a:solidFill>
                  <a:schemeClr val="bg1"/>
                </a:solidFill>
              </a:rPr>
              <a:t>שאותו היא מחזירה- כולל </a:t>
            </a:r>
            <a:r>
              <a:rPr lang="en-US" sz="3000" dirty="0">
                <a:solidFill>
                  <a:schemeClr val="bg1"/>
                </a:solidFill>
              </a:rPr>
              <a:t> Void</a:t>
            </a:r>
          </a:p>
          <a:p>
            <a:pPr marL="457200" lvl="1" indent="-457200" algn="r" rtl="1">
              <a:buClr>
                <a:schemeClr val="bg1"/>
              </a:buClr>
              <a:buFont typeface="Arial" panose="020B0604020202020204" pitchFamily="34" charset="0"/>
              <a:buChar char="•"/>
            </a:pPr>
            <a:r>
              <a:rPr lang="he-IL" sz="3000" dirty="0">
                <a:solidFill>
                  <a:schemeClr val="bg1"/>
                </a:solidFill>
              </a:rPr>
              <a:t>ניתן לקבל פונקציות כפרמטרים לפונקציה.</a:t>
            </a:r>
          </a:p>
          <a:p>
            <a:pPr marL="457200" lvl="1" indent="-457200" algn="r" rtl="1">
              <a:buClr>
                <a:schemeClr val="bg1"/>
              </a:buClr>
              <a:buFont typeface="Arial" panose="020B0604020202020204" pitchFamily="34" charset="0"/>
              <a:buChar char="•"/>
            </a:pPr>
            <a:r>
              <a:rPr lang="he-IL" sz="3000" dirty="0">
                <a:solidFill>
                  <a:schemeClr val="bg1"/>
                </a:solidFill>
              </a:rPr>
              <a:t>שימוש נרחב בביטויי למבדה.</a:t>
            </a:r>
          </a:p>
          <a:p>
            <a:endParaRPr lang="he-IL"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1442000" y="57150"/>
            <a:ext cx="6203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קריטריונים להערכת שפות </a:t>
            </a:r>
            <a:r>
              <a:rPr lang="he-IL" dirty="0">
                <a:solidFill>
                  <a:schemeClr val="bg1"/>
                </a:solidFill>
              </a:rPr>
              <a:t>: </a:t>
            </a:r>
            <a:r>
              <a:rPr lang="he-IL" dirty="0" err="1">
                <a:solidFill>
                  <a:schemeClr val="bg1"/>
                </a:solidFill>
              </a:rPr>
              <a:t>אורטוגונליות</a:t>
            </a:r>
            <a:endParaRPr dirty="0">
              <a:solidFill>
                <a:schemeClr val="bg1"/>
              </a:solidFill>
            </a:endParaRPr>
          </a:p>
        </p:txBody>
      </p:sp>
      <p:sp>
        <p:nvSpPr>
          <p:cNvPr id="77" name="Google Shape;77;p17"/>
          <p:cNvSpPr txBox="1">
            <a:spLocks noGrp="1"/>
          </p:cNvSpPr>
          <p:nvPr>
            <p:ph type="body" idx="1"/>
          </p:nvPr>
        </p:nvSpPr>
        <p:spPr>
          <a:xfrm>
            <a:off x="0" y="690473"/>
            <a:ext cx="9005555" cy="3121136"/>
          </a:xfrm>
          <a:prstGeom prst="rect">
            <a:avLst/>
          </a:prstGeom>
        </p:spPr>
        <p:txBody>
          <a:bodyPr spcFirstLastPara="1" wrap="square" lIns="91425" tIns="91425" rIns="91425" bIns="91425" anchor="t" anchorCtr="0">
            <a:noAutofit/>
          </a:bodyPr>
          <a:lstStyle/>
          <a:p>
            <a:pPr marL="285750" indent="-285750" algn="r" rtl="1"/>
            <a:r>
              <a:rPr lang="en" sz="2500" dirty="0">
                <a:solidFill>
                  <a:schemeClr val="tx1"/>
                </a:solidFill>
              </a:rPr>
              <a:t>ישנן פונקציות שלא מוגדרות עבור מקרים מסויימים</a:t>
            </a:r>
            <a:endParaRPr lang="he-IL" sz="2500" dirty="0">
              <a:solidFill>
                <a:schemeClr val="tx1"/>
              </a:solidFill>
            </a:endParaRPr>
          </a:p>
          <a:p>
            <a:pPr marL="285750" indent="-285750" algn="r" rtl="1"/>
            <a:r>
              <a:rPr lang="he-IL" sz="2500" dirty="0">
                <a:solidFill>
                  <a:schemeClr val="tx1"/>
                </a:solidFill>
              </a:rPr>
              <a:t>בגלל </a:t>
            </a:r>
            <a:r>
              <a:rPr lang="en" sz="2500" dirty="0">
                <a:solidFill>
                  <a:schemeClr val="tx1"/>
                </a:solidFill>
              </a:rPr>
              <a:t>שכל פעולה מחזירה ערך, קל לדעת מה יוחזר מה</a:t>
            </a:r>
            <a:r>
              <a:rPr lang="he-IL" sz="2500" dirty="0">
                <a:solidFill>
                  <a:schemeClr val="tx1"/>
                </a:solidFill>
              </a:rPr>
              <a:t>רכבת פונקציות</a:t>
            </a:r>
          </a:p>
          <a:p>
            <a:pPr marL="285750" indent="-285750" algn="r" rtl="1"/>
            <a:r>
              <a:rPr lang="en" sz="2500" dirty="0">
                <a:solidFill>
                  <a:schemeClr val="tx1"/>
                </a:solidFill>
              </a:rPr>
              <a:t>לא מאפשרת גמישות בסוגי ארגומנטים או בשמות דומים למשתנים אחרים</a:t>
            </a:r>
            <a:r>
              <a:rPr lang="he-IL" sz="2500" dirty="0">
                <a:solidFill>
                  <a:schemeClr val="tx1"/>
                </a:solidFill>
              </a:rPr>
              <a:t>, </a:t>
            </a:r>
            <a:r>
              <a:rPr lang="en" sz="2500" dirty="0">
                <a:solidFill>
                  <a:schemeClr val="tx1"/>
                </a:solidFill>
              </a:rPr>
              <a:t>גם אם מסוגים שונים.</a:t>
            </a:r>
            <a:endParaRPr lang="he-IL" sz="2500" dirty="0">
              <a:solidFill>
                <a:schemeClr val="tx1"/>
              </a:solidFill>
            </a:endParaRPr>
          </a:p>
          <a:p>
            <a:pPr marL="285750" indent="-285750" algn="r" rtl="1"/>
            <a:endParaRPr lang="he-IL" sz="2500" dirty="0"/>
          </a:p>
          <a:p>
            <a:pPr marL="342900" algn="r" rtl="1">
              <a:buClr>
                <a:schemeClr val="bg1"/>
              </a:buClr>
              <a:buSzPct val="72000"/>
            </a:pPr>
            <a:r>
              <a:rPr lang="en" sz="2500" dirty="0">
                <a:solidFill>
                  <a:schemeClr val="bg1"/>
                </a:solidFill>
              </a:rPr>
              <a:t>לא מתאפשרת דריסה של פונקציות באותו שטח- רק פונקציות של מחלקת אב</a:t>
            </a:r>
            <a:endParaRPr lang="he-IL" sz="2500" dirty="0">
              <a:solidFill>
                <a:schemeClr val="bg1"/>
              </a:solidFill>
            </a:endParaRPr>
          </a:p>
          <a:p>
            <a:pPr marL="342900" algn="r" rtl="1">
              <a:buClr>
                <a:schemeClr val="bg1"/>
              </a:buClr>
              <a:buSzPct val="72000"/>
            </a:pPr>
            <a:r>
              <a:rPr lang="en" sz="2500" dirty="0">
                <a:solidFill>
                  <a:schemeClr val="bg1"/>
                </a:solidFill>
              </a:rPr>
              <a:t>לא מאפשרת שימוש בפוינטרים.</a:t>
            </a:r>
            <a:endParaRPr lang="he-IL" sz="2500" dirty="0">
              <a:solidFill>
                <a:schemeClr val="bg1"/>
              </a:solidFill>
            </a:endParaRPr>
          </a:p>
          <a:p>
            <a:pPr marL="342900" algn="r" rtl="1">
              <a:buClr>
                <a:schemeClr val="bg1"/>
              </a:buClr>
              <a:buSzPct val="72000"/>
            </a:pPr>
            <a:r>
              <a:rPr lang="en" sz="2500" dirty="0">
                <a:solidFill>
                  <a:schemeClr val="bg1"/>
                </a:solidFill>
              </a:rPr>
              <a:t>אין משתנים גלובליים, כך שיש sides effects </a:t>
            </a:r>
            <a:r>
              <a:rPr lang="he-IL" sz="2500" dirty="0">
                <a:solidFill>
                  <a:schemeClr val="bg1"/>
                </a:solidFill>
              </a:rPr>
              <a:t> </a:t>
            </a:r>
            <a:r>
              <a:rPr lang="en" sz="2500" dirty="0">
                <a:solidFill>
                  <a:schemeClr val="bg1"/>
                </a:solidFill>
              </a:rPr>
              <a:t>מינימליים- רק בגבולות המחלקה.</a:t>
            </a:r>
            <a:endParaRPr sz="25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8"/>
          <p:cNvSpPr txBox="1">
            <a:spLocks noGrp="1"/>
          </p:cNvSpPr>
          <p:nvPr>
            <p:ph type="body" idx="1"/>
          </p:nvPr>
        </p:nvSpPr>
        <p:spPr>
          <a:xfrm>
            <a:off x="311700" y="1085850"/>
            <a:ext cx="8546550" cy="3419525"/>
          </a:xfrm>
          <a:prstGeom prst="rect">
            <a:avLst/>
          </a:prstGeom>
        </p:spPr>
        <p:txBody>
          <a:bodyPr spcFirstLastPara="1" wrap="square" lIns="91425" tIns="91425" rIns="91425" bIns="91425" anchor="t" anchorCtr="0">
            <a:noAutofit/>
          </a:bodyPr>
          <a:lstStyle/>
          <a:p>
            <a:pPr marL="342900" lvl="0" algn="r" rtl="1">
              <a:spcBef>
                <a:spcPts val="0"/>
              </a:spcBef>
              <a:spcAft>
                <a:spcPts val="0"/>
              </a:spcAft>
              <a:buClrTx/>
              <a:buFont typeface="Arial" panose="020B0604020202020204" pitchFamily="34" charset="0"/>
              <a:buChar char="●"/>
            </a:pPr>
            <a:r>
              <a:rPr lang="en" sz="2400" dirty="0"/>
              <a:t>לא קיימים קיצורים כמו i++ </a:t>
            </a:r>
            <a:r>
              <a:rPr lang="he-IL" sz="2400" dirty="0"/>
              <a:t> , </a:t>
            </a:r>
            <a:r>
              <a:rPr lang="en" sz="2400" dirty="0"/>
              <a:t>מה שמאריך את הכתיבה.</a:t>
            </a:r>
            <a:endParaRPr lang="he-IL" sz="2400" dirty="0"/>
          </a:p>
          <a:p>
            <a:pPr marL="342900" lvl="0" algn="r" rtl="1">
              <a:spcBef>
                <a:spcPts val="0"/>
              </a:spcBef>
              <a:spcAft>
                <a:spcPts val="0"/>
              </a:spcAft>
              <a:buClrTx/>
              <a:buFont typeface="Arial" panose="020B0604020202020204" pitchFamily="34" charset="0"/>
              <a:buChar char="●"/>
            </a:pPr>
            <a:r>
              <a:rPr lang="en" sz="2400" dirty="0"/>
              <a:t>עם זאת, לא צריך להגדיר סוגי משתנים, ותפעול עצמים מורכבים הוא נוח ופשוט יותר מב</a:t>
            </a:r>
            <a:r>
              <a:rPr lang="he-IL" sz="2400" dirty="0"/>
              <a:t> </a:t>
            </a:r>
            <a:r>
              <a:rPr lang="en" sz="2400" dirty="0"/>
              <a:t>C#</a:t>
            </a:r>
            <a:endParaRPr lang="he-IL" sz="2400" dirty="0"/>
          </a:p>
          <a:p>
            <a:pPr marL="0" lvl="0" indent="0" algn="r" rtl="1">
              <a:spcBef>
                <a:spcPts val="0"/>
              </a:spcBef>
              <a:spcAft>
                <a:spcPts val="0"/>
              </a:spcAft>
              <a:buClr>
                <a:schemeClr val="bg1"/>
              </a:buClr>
              <a:buNone/>
            </a:pPr>
            <a:endParaRPr lang="he-IL" sz="2400" dirty="0"/>
          </a:p>
          <a:p>
            <a:pPr marL="342900" algn="r" rtl="1">
              <a:buClr>
                <a:schemeClr val="bg1"/>
              </a:buClr>
            </a:pPr>
            <a:r>
              <a:rPr lang="en" sz="2400" dirty="0">
                <a:solidFill>
                  <a:schemeClr val="bg1"/>
                </a:solidFill>
              </a:rPr>
              <a:t>לולאות שונות- לולאתfor </a:t>
            </a:r>
            <a:r>
              <a:rPr lang="he-IL" sz="2400" dirty="0">
                <a:solidFill>
                  <a:schemeClr val="bg1"/>
                </a:solidFill>
              </a:rPr>
              <a:t> </a:t>
            </a:r>
            <a:r>
              <a:rPr lang="en" sz="2400" dirty="0">
                <a:solidFill>
                  <a:schemeClr val="bg1"/>
                </a:solidFill>
              </a:rPr>
              <a:t>היא איטרטור</a:t>
            </a:r>
            <a:r>
              <a:rPr lang="he-IL" sz="2400" dirty="0">
                <a:solidFill>
                  <a:schemeClr val="bg1"/>
                </a:solidFill>
              </a:rPr>
              <a:t>, ו- </a:t>
            </a:r>
            <a:r>
              <a:rPr lang="en" sz="2400" dirty="0">
                <a:solidFill>
                  <a:schemeClr val="bg1"/>
                </a:solidFill>
              </a:rPr>
              <a:t>while</a:t>
            </a:r>
            <a:r>
              <a:rPr lang="he-IL" sz="2400" dirty="0">
                <a:solidFill>
                  <a:schemeClr val="bg1"/>
                </a:solidFill>
              </a:rPr>
              <a:t> היא </a:t>
            </a:r>
            <a:r>
              <a:rPr lang="en" sz="2400" dirty="0">
                <a:solidFill>
                  <a:schemeClr val="bg1"/>
                </a:solidFill>
              </a:rPr>
              <a:t>לולאת זקיף.</a:t>
            </a:r>
            <a:endParaRPr lang="he-IL" sz="2400" dirty="0">
              <a:solidFill>
                <a:schemeClr val="bg1"/>
              </a:solidFill>
            </a:endParaRPr>
          </a:p>
          <a:p>
            <a:pPr marL="0" indent="0" algn="r" rtl="1">
              <a:buClr>
                <a:schemeClr val="bg1"/>
              </a:buClr>
              <a:buNone/>
            </a:pPr>
            <a:endParaRPr lang="he-IL" sz="2400" dirty="0">
              <a:solidFill>
                <a:schemeClr val="bg1"/>
              </a:solidFill>
            </a:endParaRPr>
          </a:p>
          <a:p>
            <a:pPr marL="342900" algn="r" rtl="1">
              <a:buClr>
                <a:schemeClr val="bg1"/>
              </a:buClr>
            </a:pPr>
            <a:r>
              <a:rPr lang="en" sz="2400" dirty="0">
                <a:solidFill>
                  <a:schemeClr val="bg1"/>
                </a:solidFill>
              </a:rPr>
              <a:t>אי</a:t>
            </a:r>
            <a:r>
              <a:rPr lang="he-IL" sz="2400" dirty="0">
                <a:solidFill>
                  <a:schemeClr val="bg1"/>
                </a:solidFill>
              </a:rPr>
              <a:t>ן</a:t>
            </a:r>
            <a:r>
              <a:rPr lang="en" sz="2400" dirty="0">
                <a:solidFill>
                  <a:schemeClr val="bg1"/>
                </a:solidFill>
              </a:rPr>
              <a:t> צורך במשתני עזר וניתן להשתמש בפקודה כפרמטר לפונקציה, מה שמקל את הכתיבה השותפת- אפשר לכתוב “מבחוץ פנימה” וזה ממש מסתדר עם זרם החשיבה.</a:t>
            </a:r>
            <a:endParaRPr sz="2400" dirty="0">
              <a:solidFill>
                <a:schemeClr val="bg1"/>
              </a:solidFill>
            </a:endParaRPr>
          </a:p>
        </p:txBody>
      </p:sp>
      <p:sp>
        <p:nvSpPr>
          <p:cNvPr id="6" name="Google Shape;70;p16">
            <a:extLst>
              <a:ext uri="{FF2B5EF4-FFF2-40B4-BE49-F238E27FC236}">
                <a16:creationId xmlns:a16="http://schemas.microsoft.com/office/drawing/2014/main" id="{C7B8DE4D-C4F8-42DB-8783-3E20903D5622}"/>
              </a:ext>
            </a:extLst>
          </p:cNvPr>
          <p:cNvSpPr txBox="1">
            <a:spLocks noGrp="1"/>
          </p:cNvSpPr>
          <p:nvPr>
            <p:ph type="title"/>
          </p:nvPr>
        </p:nvSpPr>
        <p:spPr>
          <a:xfrm>
            <a:off x="622300" y="0"/>
            <a:ext cx="74607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dirty="0">
                <a:solidFill>
                  <a:schemeClr val="bg1"/>
                </a:solidFill>
              </a:rPr>
              <a:t>קריטריונים להערכת שפות: </a:t>
            </a:r>
            <a:r>
              <a:rPr lang="he-IL" dirty="0">
                <a:solidFill>
                  <a:schemeClr val="bg1"/>
                </a:solidFill>
              </a:rPr>
              <a:t> כתיבות </a:t>
            </a:r>
            <a:r>
              <a:rPr lang="en" dirty="0">
                <a:solidFill>
                  <a:schemeClr val="bg1"/>
                </a:solidFill>
              </a:rPr>
              <a:t> </a:t>
            </a:r>
            <a:r>
              <a:rPr lang="en-US" dirty="0" err="1">
                <a:solidFill>
                  <a:schemeClr val="bg1"/>
                </a:solidFill>
              </a:rPr>
              <a:t>Wirte</a:t>
            </a:r>
            <a:r>
              <a:rPr lang="en" dirty="0">
                <a:solidFill>
                  <a:schemeClr val="bg1"/>
                </a:solidFill>
              </a:rPr>
              <a:t>ability</a:t>
            </a:r>
            <a:endParaRPr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9"/>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יש מחלקה המטפלת ב exeption </a:t>
            </a:r>
            <a:endParaRPr lang="he-IL" dirty="0">
              <a:solidFill>
                <a:schemeClr val="tx1"/>
              </a:solidFill>
            </a:endParaRPr>
          </a:p>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יש </a:t>
            </a:r>
            <a:r>
              <a:rPr lang="he-IL" dirty="0">
                <a:solidFill>
                  <a:schemeClr val="tx1"/>
                </a:solidFill>
              </a:rPr>
              <a:t>מנגנון</a:t>
            </a:r>
            <a:r>
              <a:rPr lang="en" dirty="0">
                <a:solidFill>
                  <a:schemeClr val="tx1"/>
                </a:solidFill>
              </a:rPr>
              <a:t> של </a:t>
            </a:r>
            <a:r>
              <a:rPr lang="he-IL" dirty="0">
                <a:solidFill>
                  <a:schemeClr val="tx1"/>
                </a:solidFill>
              </a:rPr>
              <a:t> </a:t>
            </a:r>
            <a:r>
              <a:rPr lang="en-US" dirty="0">
                <a:solidFill>
                  <a:schemeClr val="tx1"/>
                </a:solidFill>
              </a:rPr>
              <a:t>try &amp; catch</a:t>
            </a:r>
          </a:p>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ישנם מספר סוגי חריגות המוגדרות בשפה, ובכל טיפוס מוגדרות חריגות משלו.</a:t>
            </a:r>
            <a:endParaRPr lang="he-IL" dirty="0">
              <a:solidFill>
                <a:schemeClr val="tx1"/>
              </a:solidFill>
            </a:endParaRPr>
          </a:p>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כמובן קיים מנגנון throw</a:t>
            </a:r>
            <a:endParaRPr lang="he-IL" dirty="0">
              <a:solidFill>
                <a:schemeClr val="tx1"/>
              </a:solidFill>
            </a:endParaRPr>
          </a:p>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ניתן לתפוס חריגות המוגדרות בספריה haxe.exeption</a:t>
            </a:r>
            <a:r>
              <a:rPr lang="he-IL" dirty="0">
                <a:solidFill>
                  <a:schemeClr val="tx1"/>
                </a:solidFill>
              </a:rPr>
              <a:t> ובספריות ייעודיות נוספות</a:t>
            </a:r>
          </a:p>
          <a:p>
            <a:pPr marL="0" lvl="0" indent="0" algn="r" rtl="1">
              <a:spcBef>
                <a:spcPts val="0"/>
              </a:spcBef>
              <a:spcAft>
                <a:spcPts val="0"/>
              </a:spcAft>
              <a:buClrTx/>
              <a:buSzPct val="75000"/>
              <a:buNone/>
            </a:pPr>
            <a:endParaRPr lang="he-IL" dirty="0"/>
          </a:p>
          <a:p>
            <a:pPr marL="285750" lvl="0" indent="-285750" algn="r" rtl="1">
              <a:spcBef>
                <a:spcPts val="0"/>
              </a:spcBef>
              <a:spcAft>
                <a:spcPts val="0"/>
              </a:spcAft>
              <a:buClrTx/>
              <a:buSzPct val="75000"/>
              <a:buFont typeface="Arial" panose="020B0604020202020204" pitchFamily="34" charset="0"/>
              <a:buChar char="●"/>
            </a:pPr>
            <a:r>
              <a:rPr lang="he-IL" dirty="0">
                <a:solidFill>
                  <a:schemeClr val="bg1"/>
                </a:solidFill>
              </a:rPr>
              <a:t>בביטוי ה- </a:t>
            </a:r>
            <a:r>
              <a:rPr lang="en-US" dirty="0">
                <a:solidFill>
                  <a:schemeClr val="bg1"/>
                </a:solidFill>
              </a:rPr>
              <a:t>TRY</a:t>
            </a:r>
            <a:r>
              <a:rPr lang="he-IL" dirty="0">
                <a:solidFill>
                  <a:schemeClr val="bg1"/>
                </a:solidFill>
              </a:rPr>
              <a:t> ניתן לבדוק: ערך </a:t>
            </a:r>
            <a:r>
              <a:rPr lang="he-IL" dirty="0" err="1">
                <a:solidFill>
                  <a:schemeClr val="bg1"/>
                </a:solidFill>
              </a:rPr>
              <a:t>מסויים</a:t>
            </a:r>
            <a:r>
              <a:rPr lang="he-IL" dirty="0">
                <a:solidFill>
                  <a:schemeClr val="bg1"/>
                </a:solidFill>
              </a:rPr>
              <a:t> עבור משתנה </a:t>
            </a:r>
            <a:r>
              <a:rPr lang="he-IL" dirty="0" err="1">
                <a:solidFill>
                  <a:schemeClr val="bg1"/>
                </a:solidFill>
              </a:rPr>
              <a:t>מסויים</a:t>
            </a:r>
            <a:r>
              <a:rPr lang="he-IL" dirty="0">
                <a:solidFill>
                  <a:schemeClr val="bg1"/>
                </a:solidFill>
              </a:rPr>
              <a:t>, סוג המשתנה, שגיאה המוגדרת בספרייה. </a:t>
            </a:r>
          </a:p>
          <a:p>
            <a:pPr marL="285750" lvl="0" indent="-285750" algn="r" rtl="1">
              <a:spcBef>
                <a:spcPts val="0"/>
              </a:spcBef>
              <a:spcAft>
                <a:spcPts val="0"/>
              </a:spcAft>
              <a:buClrTx/>
              <a:buSzPct val="75000"/>
              <a:buFont typeface="Arial" panose="020B0604020202020204" pitchFamily="34" charset="0"/>
              <a:buChar char="●"/>
            </a:pPr>
            <a:r>
              <a:rPr lang="en" dirty="0">
                <a:solidFill>
                  <a:schemeClr val="bg1"/>
                </a:solidFill>
              </a:rPr>
              <a:t>יש מנגנונים למניעת בעיות, כמוsafty nul</a:t>
            </a:r>
            <a:r>
              <a:rPr lang="en-US" dirty="0">
                <a:solidFill>
                  <a:schemeClr val="bg1"/>
                </a:solidFill>
              </a:rPr>
              <a:t>l</a:t>
            </a:r>
            <a:r>
              <a:rPr lang="en" dirty="0">
                <a:solidFill>
                  <a:schemeClr val="bg1"/>
                </a:solidFill>
              </a:rPr>
              <a:t> </a:t>
            </a:r>
            <a:r>
              <a:rPr lang="he-IL" dirty="0">
                <a:solidFill>
                  <a:schemeClr val="bg1"/>
                </a:solidFill>
              </a:rPr>
              <a:t> </a:t>
            </a:r>
            <a:r>
              <a:rPr lang="en" dirty="0">
                <a:solidFill>
                  <a:schemeClr val="bg1"/>
                </a:solidFill>
              </a:rPr>
              <a:t>בדיקה שאובייקט הוא ריק באמת, ולא רק המצביע אליו</a:t>
            </a:r>
            <a:endParaRPr lang="he-IL" dirty="0">
              <a:solidFill>
                <a:schemeClr val="bg1"/>
              </a:solidFill>
            </a:endParaRPr>
          </a:p>
          <a:p>
            <a:pPr marL="285750" lvl="0" indent="-285750" algn="r" rtl="1">
              <a:spcBef>
                <a:spcPts val="0"/>
              </a:spcBef>
              <a:spcAft>
                <a:spcPts val="0"/>
              </a:spcAft>
              <a:buClrTx/>
              <a:buSzPct val="75000"/>
              <a:buFont typeface="Arial" panose="020B0604020202020204" pitchFamily="34" charset="0"/>
              <a:buChar char="●"/>
            </a:pPr>
            <a:r>
              <a:rPr lang="en" dirty="0">
                <a:solidFill>
                  <a:schemeClr val="bg1"/>
                </a:solidFill>
              </a:rPr>
              <a:t>השפה סטטית מה שמוסיף לאמינותה.</a:t>
            </a:r>
            <a:endParaRPr dirty="0">
              <a:solidFill>
                <a:schemeClr val="bg1"/>
              </a:solidFill>
            </a:endParaRPr>
          </a:p>
          <a:p>
            <a:pPr marL="0" lvl="0" indent="0" algn="r" rtl="1">
              <a:spcBef>
                <a:spcPts val="1800"/>
              </a:spcBef>
              <a:spcAft>
                <a:spcPts val="1600"/>
              </a:spcAft>
              <a:buNone/>
            </a:pPr>
            <a:endParaRPr dirty="0"/>
          </a:p>
        </p:txBody>
      </p:sp>
      <p:pic>
        <p:nvPicPr>
          <p:cNvPr id="90" name="Google Shape;90;p19"/>
          <p:cNvPicPr preferRelativeResize="0"/>
          <p:nvPr/>
        </p:nvPicPr>
        <p:blipFill rotWithShape="1">
          <a:blip r:embed="rId3">
            <a:alphaModFix/>
          </a:blip>
          <a:srcRect l="34297" t="43204" r="40418" b="43903"/>
          <a:stretch/>
        </p:blipFill>
        <p:spPr>
          <a:xfrm>
            <a:off x="137025" y="682575"/>
            <a:ext cx="3417475" cy="980200"/>
          </a:xfrm>
          <a:prstGeom prst="rect">
            <a:avLst/>
          </a:prstGeom>
          <a:noFill/>
          <a:ln>
            <a:noFill/>
          </a:ln>
        </p:spPr>
      </p:pic>
      <p:sp>
        <p:nvSpPr>
          <p:cNvPr id="5" name="Google Shape;70;p16">
            <a:extLst>
              <a:ext uri="{FF2B5EF4-FFF2-40B4-BE49-F238E27FC236}">
                <a16:creationId xmlns:a16="http://schemas.microsoft.com/office/drawing/2014/main" id="{411BD277-F0B7-47B6-BB4C-B78307189546}"/>
              </a:ext>
            </a:extLst>
          </p:cNvPr>
          <p:cNvSpPr txBox="1">
            <a:spLocks/>
          </p:cNvSpPr>
          <p:nvPr/>
        </p:nvSpPr>
        <p:spPr>
          <a:xfrm>
            <a:off x="971550" y="0"/>
            <a:ext cx="71114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he-IL" dirty="0">
                <a:solidFill>
                  <a:schemeClr val="bg1"/>
                </a:solidFill>
              </a:rPr>
              <a:t>אמינות</a:t>
            </a: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20"/>
          <p:cNvSpPr txBox="1">
            <a:spLocks noGrp="1"/>
          </p:cNvSpPr>
          <p:nvPr>
            <p:ph type="body" idx="1"/>
          </p:nvPr>
        </p:nvSpPr>
        <p:spPr>
          <a:xfrm>
            <a:off x="311700" y="746074"/>
            <a:ext cx="8520600" cy="4238675"/>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tx1"/>
                </a:solidFill>
              </a:rPr>
              <a:t>תכנות</a:t>
            </a:r>
            <a:r>
              <a:rPr lang="he-IL" sz="2000" dirty="0">
                <a:solidFill>
                  <a:schemeClr val="tx1"/>
                </a:solidFill>
              </a:rPr>
              <a:t> </a:t>
            </a:r>
            <a:r>
              <a:rPr lang="en" sz="2000" dirty="0">
                <a:solidFill>
                  <a:schemeClr val="tx1"/>
                </a:solidFill>
              </a:rPr>
              <a:t>- קל ללמוד את השפה בגלל שהיא קריאה וכתיבה מאוד. </a:t>
            </a:r>
            <a:endParaRPr lang="he-IL" sz="2000" dirty="0">
              <a:solidFill>
                <a:schemeClr val="tx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tx1"/>
                </a:solidFill>
              </a:rPr>
              <a:t>קימפול- </a:t>
            </a:r>
            <a:r>
              <a:rPr lang="he-IL" sz="2000" dirty="0">
                <a:solidFill>
                  <a:schemeClr val="tx1"/>
                </a:solidFill>
              </a:rPr>
              <a:t> </a:t>
            </a:r>
            <a:r>
              <a:rPr lang="en" sz="2000" dirty="0">
                <a:solidFill>
                  <a:schemeClr val="tx1"/>
                </a:solidFill>
              </a:rPr>
              <a:t>ניתן להשתמש בקומפיילר בלבד, </a:t>
            </a:r>
            <a:r>
              <a:rPr lang="he-IL" sz="2000" dirty="0">
                <a:solidFill>
                  <a:schemeClr val="tx1"/>
                </a:solidFill>
              </a:rPr>
              <a:t> </a:t>
            </a:r>
            <a:r>
              <a:rPr lang="en" sz="2000" dirty="0">
                <a:solidFill>
                  <a:schemeClr val="tx1"/>
                </a:solidFill>
              </a:rPr>
              <a:t>אבל אז אין התראות על שגיאות כתיב ותחביר ונאלצים לקמפל שוב ושוב כדי למצוא </a:t>
            </a:r>
            <a:r>
              <a:rPr lang="he-IL" sz="2000" dirty="0">
                <a:solidFill>
                  <a:schemeClr val="tx1"/>
                </a:solidFill>
              </a:rPr>
              <a:t>שגיאות נוסך סוגר מיותר- מה ש</a:t>
            </a:r>
            <a:r>
              <a:rPr lang="en" sz="2000" dirty="0">
                <a:solidFill>
                  <a:schemeClr val="tx1"/>
                </a:solidFill>
              </a:rPr>
              <a:t>מקשה על תהליך ההרצה ומאריך את הזמן.</a:t>
            </a:r>
            <a:endParaRPr lang="he-IL" sz="2000" dirty="0">
              <a:solidFill>
                <a:schemeClr val="tx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tx1"/>
                </a:solidFill>
              </a:rPr>
              <a:t>סביבת העבודה- ישנה סביבת עבודה המתאימה במיוחד לשפה, </a:t>
            </a:r>
            <a:r>
              <a:rPr lang="he-IL" sz="2000" dirty="0">
                <a:solidFill>
                  <a:schemeClr val="tx1"/>
                </a:solidFill>
              </a:rPr>
              <a:t> </a:t>
            </a:r>
            <a:r>
              <a:rPr lang="en" sz="2000" dirty="0">
                <a:solidFill>
                  <a:schemeClr val="tx1"/>
                </a:solidFill>
              </a:rPr>
              <a:t>אך ייחודה</a:t>
            </a:r>
            <a:r>
              <a:rPr lang="he-IL" sz="2000" dirty="0">
                <a:solidFill>
                  <a:schemeClr val="tx1"/>
                </a:solidFill>
              </a:rPr>
              <a:t> של </a:t>
            </a:r>
            <a:r>
              <a:rPr lang="he-IL" sz="2000" dirty="0">
                <a:solidFill>
                  <a:schemeClr val="bg1"/>
                </a:solidFill>
              </a:rPr>
              <a:t>השפה</a:t>
            </a:r>
            <a:r>
              <a:rPr lang="en" sz="2000" dirty="0">
                <a:solidFill>
                  <a:schemeClr val="bg1"/>
                </a:solidFill>
              </a:rPr>
              <a:t> הוא בכך שניתן להריץ אותה כמעט על כל סביבה מוכרת. אנחנו השתמשנו בויזואל סטודיו קוד, אבל ניתן להשתמש גם באקליפס ועוד.</a:t>
            </a:r>
            <a:endParaRPr lang="he-IL" sz="2000" dirty="0">
              <a:solidFill>
                <a:schemeClr val="bg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bg1"/>
                </a:solidFill>
              </a:rPr>
              <a:t>תחזוקה- הכל קוד פתוח, אם רוצים לשנות או להוסיף ניתן לעשו</a:t>
            </a:r>
            <a:r>
              <a:rPr lang="he-IL" sz="2000" dirty="0">
                <a:solidFill>
                  <a:schemeClr val="bg1"/>
                </a:solidFill>
              </a:rPr>
              <a:t>ת</a:t>
            </a:r>
            <a:r>
              <a:rPr lang="en" sz="2000" dirty="0">
                <a:solidFill>
                  <a:schemeClr val="bg1"/>
                </a:solidFill>
              </a:rPr>
              <a:t> זאת. כמו כן קיימות פקודות ל”הוצאת”</a:t>
            </a:r>
            <a:r>
              <a:rPr lang="he-IL" sz="2000" dirty="0">
                <a:solidFill>
                  <a:schemeClr val="bg1"/>
                </a:solidFill>
              </a:rPr>
              <a:t> </a:t>
            </a:r>
            <a:r>
              <a:rPr lang="en" sz="2000" dirty="0">
                <a:solidFill>
                  <a:schemeClr val="bg1"/>
                </a:solidFill>
              </a:rPr>
              <a:t>פונקציות מהגיטהאב ושימוש בה</a:t>
            </a:r>
            <a:r>
              <a:rPr lang="he-IL" sz="2000" dirty="0">
                <a:solidFill>
                  <a:schemeClr val="bg1"/>
                </a:solidFill>
              </a:rPr>
              <a:t>ן, </a:t>
            </a:r>
            <a:r>
              <a:rPr lang="en" sz="2000" dirty="0">
                <a:solidFill>
                  <a:schemeClr val="bg1"/>
                </a:solidFill>
              </a:rPr>
              <a:t>כך שהשפה תמיד מתרחבת. </a:t>
            </a:r>
            <a:endParaRPr lang="he-IL" sz="2000" dirty="0">
              <a:solidFill>
                <a:schemeClr val="bg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bg1"/>
                </a:solidFill>
              </a:rPr>
              <a:t>השפה סטטית ולכן רצה במהירות עם מעט שגיאות</a:t>
            </a:r>
            <a:endParaRPr sz="2000" dirty="0">
              <a:solidFill>
                <a:schemeClr val="bg1"/>
              </a:solidFill>
            </a:endParaRPr>
          </a:p>
        </p:txBody>
      </p:sp>
      <p:sp>
        <p:nvSpPr>
          <p:cNvPr id="6" name="Google Shape;70;p16">
            <a:extLst>
              <a:ext uri="{FF2B5EF4-FFF2-40B4-BE49-F238E27FC236}">
                <a16:creationId xmlns:a16="http://schemas.microsoft.com/office/drawing/2014/main" id="{905856B9-8B35-4202-AD89-AB2A9940D229}"/>
              </a:ext>
            </a:extLst>
          </p:cNvPr>
          <p:cNvSpPr txBox="1">
            <a:spLocks/>
          </p:cNvSpPr>
          <p:nvPr/>
        </p:nvSpPr>
        <p:spPr>
          <a:xfrm>
            <a:off x="158750" y="0"/>
            <a:ext cx="71114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he-IL" dirty="0">
                <a:solidFill>
                  <a:schemeClr val="bg1"/>
                </a:solidFill>
              </a:rPr>
              <a:t>עלות </a:t>
            </a: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1"/>
          <p:cNvSpPr txBox="1">
            <a:spLocks noGrp="1"/>
          </p:cNvSpPr>
          <p:nvPr>
            <p:ph type="body" idx="1"/>
          </p:nvPr>
        </p:nvSpPr>
        <p:spPr>
          <a:xfrm>
            <a:off x="203200" y="657175"/>
            <a:ext cx="8806900" cy="3416400"/>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he-IL" sz="2400" dirty="0">
                <a:solidFill>
                  <a:schemeClr val="tx1"/>
                </a:solidFill>
              </a:rPr>
              <a:t>השפה ניידת מבחינת ה </a:t>
            </a:r>
            <a:r>
              <a:rPr lang="en-US" sz="2400" dirty="0" err="1">
                <a:solidFill>
                  <a:schemeClr val="tx1"/>
                </a:solidFill>
              </a:rPr>
              <a:t>Sorce</a:t>
            </a:r>
            <a:r>
              <a:rPr lang="en-US" sz="2400" dirty="0">
                <a:solidFill>
                  <a:schemeClr val="tx1"/>
                </a:solidFill>
              </a:rPr>
              <a:t>-code</a:t>
            </a:r>
            <a:r>
              <a:rPr lang="he-IL" sz="2400" dirty="0">
                <a:solidFill>
                  <a:schemeClr val="tx1"/>
                </a:solidFill>
              </a:rPr>
              <a:t>- ניתנת להרצה מסביבות עבודה שונות.</a:t>
            </a:r>
          </a:p>
          <a:p>
            <a:pPr marL="285750" lvl="0" indent="-285750" algn="r" rtl="1">
              <a:spcBef>
                <a:spcPts val="600"/>
              </a:spcBef>
              <a:spcAft>
                <a:spcPts val="0"/>
              </a:spcAft>
              <a:buClrTx/>
              <a:buSzPct val="75000"/>
              <a:buFont typeface="Arial" panose="020B0604020202020204" pitchFamily="34" charset="0"/>
              <a:buChar char="●"/>
            </a:pPr>
            <a:r>
              <a:rPr lang="he-IL" sz="2400" dirty="0">
                <a:solidFill>
                  <a:schemeClr val="tx1"/>
                </a:solidFill>
              </a:rPr>
              <a:t>הקומפיילר יפעל מתוך מרחב ענק </a:t>
            </a:r>
            <a:r>
              <a:rPr lang="he-IL" sz="2400">
                <a:solidFill>
                  <a:schemeClr val="tx1"/>
                </a:solidFill>
              </a:rPr>
              <a:t>של פלטפורמות מוכרות.</a:t>
            </a:r>
            <a:endParaRPr lang="he-IL" sz="2400" dirty="0">
              <a:solidFill>
                <a:schemeClr val="tx1"/>
              </a:solidFill>
            </a:endParaRPr>
          </a:p>
          <a:p>
            <a:pPr marL="0" lvl="0" indent="0" algn="r" rtl="1">
              <a:spcBef>
                <a:spcPts val="600"/>
              </a:spcBef>
              <a:spcAft>
                <a:spcPts val="0"/>
              </a:spcAft>
              <a:buSzPct val="75000"/>
              <a:buNone/>
            </a:pPr>
            <a:r>
              <a:rPr lang="en" sz="2400" dirty="0">
                <a:solidFill>
                  <a:schemeClr val="bg1"/>
                </a:solidFill>
              </a:rPr>
              <a:t>בשפה אחרת, לדוגמה</a:t>
            </a:r>
            <a:r>
              <a:rPr lang="he-IL" sz="2400" dirty="0">
                <a:solidFill>
                  <a:schemeClr val="bg1"/>
                </a:solidFill>
              </a:rPr>
              <a:t>:</a:t>
            </a:r>
          </a:p>
          <a:p>
            <a:pPr marL="285750" lvl="0" indent="-285750" algn="r" rtl="1">
              <a:spcBef>
                <a:spcPts val="600"/>
              </a:spcBef>
              <a:spcAft>
                <a:spcPts val="0"/>
              </a:spcAft>
              <a:buSzPct val="75000"/>
              <a:buFont typeface="Arial" panose="020B0604020202020204" pitchFamily="34" charset="0"/>
              <a:buChar char="●"/>
            </a:pPr>
            <a:endParaRPr lang="he-IL" sz="2400" dirty="0">
              <a:solidFill>
                <a:schemeClr val="bg1"/>
              </a:solidFill>
            </a:endParaRPr>
          </a:p>
          <a:p>
            <a:pPr marL="0" lvl="0" indent="0" algn="r" rtl="1">
              <a:spcBef>
                <a:spcPts val="600"/>
              </a:spcBef>
              <a:spcAft>
                <a:spcPts val="0"/>
              </a:spcAft>
              <a:buSzPct val="75000"/>
              <a:buNone/>
            </a:pPr>
            <a:endParaRPr lang="he-IL" sz="2400" dirty="0">
              <a:solidFill>
                <a:schemeClr val="bg1"/>
              </a:solidFill>
            </a:endParaRPr>
          </a:p>
        </p:txBody>
      </p:sp>
      <p:sp>
        <p:nvSpPr>
          <p:cNvPr id="5" name="Google Shape;70;p16">
            <a:extLst>
              <a:ext uri="{FF2B5EF4-FFF2-40B4-BE49-F238E27FC236}">
                <a16:creationId xmlns:a16="http://schemas.microsoft.com/office/drawing/2014/main" id="{52448AC2-9938-4716-8FF4-3BC9AAD06C2C}"/>
              </a:ext>
            </a:extLst>
          </p:cNvPr>
          <p:cNvSpPr txBox="1">
            <a:spLocks/>
          </p:cNvSpPr>
          <p:nvPr/>
        </p:nvSpPr>
        <p:spPr>
          <a:xfrm>
            <a:off x="1416050" y="0"/>
            <a:ext cx="58541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he-IL" dirty="0">
                <a:solidFill>
                  <a:schemeClr val="bg1"/>
                </a:solidFill>
              </a:rPr>
              <a:t>ניידות</a:t>
            </a:r>
            <a:endParaRPr lang="en-US" dirty="0">
              <a:solidFill>
                <a:schemeClr val="bg1"/>
              </a:solidFill>
            </a:endParaRPr>
          </a:p>
        </p:txBody>
      </p:sp>
    </p:spTree>
    <p:extLst>
      <p:ext uri="{BB962C8B-B14F-4D97-AF65-F5344CB8AC3E}">
        <p14:creationId xmlns:p14="http://schemas.microsoft.com/office/powerpoint/2010/main" val="70021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1"/>
          <p:cNvSpPr txBox="1">
            <a:spLocks noGrp="1"/>
          </p:cNvSpPr>
          <p:nvPr>
            <p:ph type="body" idx="1"/>
          </p:nvPr>
        </p:nvSpPr>
        <p:spPr>
          <a:xfrm>
            <a:off x="203200" y="657175"/>
            <a:ext cx="8806900" cy="3416400"/>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en" sz="2400" dirty="0">
                <a:solidFill>
                  <a:schemeClr val="tx1"/>
                </a:solidFill>
              </a:rPr>
              <a:t>השפה תומכת בפקודות משפות אחרות, כלומר- ניתן להשתמש בקוד בשפה אחרת כמו js </a:t>
            </a:r>
            <a:r>
              <a:rPr lang="he-IL" sz="2400" dirty="0">
                <a:solidFill>
                  <a:schemeClr val="tx1"/>
                </a:solidFill>
              </a:rPr>
              <a:t> </a:t>
            </a:r>
            <a:r>
              <a:rPr lang="en" sz="2400" dirty="0">
                <a:solidFill>
                  <a:schemeClr val="tx1"/>
                </a:solidFill>
              </a:rPr>
              <a:t>בתוך מחרוזת, והקומפיילר ידע להפוך את זה ל </a:t>
            </a:r>
            <a:r>
              <a:rPr lang="en-US" sz="2400" dirty="0">
                <a:solidFill>
                  <a:schemeClr val="tx1"/>
                </a:solidFill>
              </a:rPr>
              <a:t>JavaScript</a:t>
            </a:r>
            <a:r>
              <a:rPr lang="en" sz="2400" dirty="0">
                <a:solidFill>
                  <a:schemeClr val="tx1"/>
                </a:solidFill>
              </a:rPr>
              <a:t> </a:t>
            </a:r>
            <a:endParaRPr lang="he-IL" sz="2400" dirty="0">
              <a:solidFill>
                <a:schemeClr val="tx1"/>
              </a:solidFill>
            </a:endParaRPr>
          </a:p>
          <a:p>
            <a:pPr marL="285750" lvl="0" indent="-285750" algn="r" rtl="1">
              <a:spcBef>
                <a:spcPts val="600"/>
              </a:spcBef>
              <a:spcAft>
                <a:spcPts val="0"/>
              </a:spcAft>
              <a:buSzPct val="75000"/>
              <a:buFont typeface="Arial" panose="020B0604020202020204" pitchFamily="34" charset="0"/>
              <a:buChar char="●"/>
            </a:pPr>
            <a:r>
              <a:rPr lang="en" sz="2400" dirty="0">
                <a:solidFill>
                  <a:schemeClr val="tx1"/>
                </a:solidFill>
              </a:rPr>
              <a:t>ניתן להשתמש בתגיות המגדירות לקומפיילר להפוך קוד </a:t>
            </a:r>
            <a:r>
              <a:rPr lang="en-US" sz="2400" dirty="0" err="1">
                <a:solidFill>
                  <a:schemeClr val="tx1"/>
                </a:solidFill>
              </a:rPr>
              <a:t>Haxe</a:t>
            </a:r>
            <a:r>
              <a:rPr lang="he-IL" sz="2400" dirty="0">
                <a:solidFill>
                  <a:schemeClr val="tx1"/>
                </a:solidFill>
              </a:rPr>
              <a:t> </a:t>
            </a:r>
            <a:r>
              <a:rPr lang="en" sz="2400" dirty="0">
                <a:solidFill>
                  <a:schemeClr val="tx1"/>
                </a:solidFill>
              </a:rPr>
              <a:t>לקוד</a:t>
            </a:r>
            <a:endParaRPr lang="he-IL" sz="2400" dirty="0">
              <a:solidFill>
                <a:schemeClr val="tx1"/>
              </a:solidFill>
            </a:endParaRPr>
          </a:p>
          <a:p>
            <a:pPr marL="0" lvl="0" indent="0" algn="r" rtl="1">
              <a:spcBef>
                <a:spcPts val="600"/>
              </a:spcBef>
              <a:spcAft>
                <a:spcPts val="0"/>
              </a:spcAft>
              <a:buSzPct val="75000"/>
              <a:buNone/>
            </a:pPr>
            <a:r>
              <a:rPr lang="en" sz="2400" dirty="0"/>
              <a:t> </a:t>
            </a:r>
            <a:r>
              <a:rPr lang="en" sz="2400" dirty="0">
                <a:solidFill>
                  <a:schemeClr val="bg1"/>
                </a:solidFill>
              </a:rPr>
              <a:t>בשפה אחרת, לדוגמה</a:t>
            </a:r>
            <a:r>
              <a:rPr lang="he-IL" sz="2400" dirty="0">
                <a:solidFill>
                  <a:schemeClr val="bg1"/>
                </a:solidFill>
              </a:rPr>
              <a:t>:</a:t>
            </a:r>
          </a:p>
          <a:p>
            <a:pPr marL="285750" lvl="0" indent="-285750" algn="r" rtl="1">
              <a:spcBef>
                <a:spcPts val="600"/>
              </a:spcBef>
              <a:spcAft>
                <a:spcPts val="0"/>
              </a:spcAft>
              <a:buSzPct val="75000"/>
              <a:buFont typeface="Arial" panose="020B0604020202020204" pitchFamily="34" charset="0"/>
              <a:buChar char="●"/>
            </a:pPr>
            <a:endParaRPr lang="he-IL" sz="2400" dirty="0">
              <a:solidFill>
                <a:schemeClr val="bg1"/>
              </a:solidFill>
            </a:endParaRPr>
          </a:p>
          <a:p>
            <a:pPr marL="0" lvl="0" indent="0" algn="r" rtl="1">
              <a:spcBef>
                <a:spcPts val="600"/>
              </a:spcBef>
              <a:spcAft>
                <a:spcPts val="0"/>
              </a:spcAft>
              <a:buSzPct val="75000"/>
              <a:buNone/>
            </a:pPr>
            <a:endParaRPr lang="he-IL" sz="2400" dirty="0">
              <a:solidFill>
                <a:schemeClr val="bg1"/>
              </a:solidFill>
            </a:endParaRPr>
          </a:p>
          <a:p>
            <a:pPr marL="342900" lvl="0" algn="r" rtl="1">
              <a:spcBef>
                <a:spcPts val="600"/>
              </a:spcBef>
              <a:spcAft>
                <a:spcPts val="0"/>
              </a:spcAft>
              <a:buClr>
                <a:schemeClr val="bg1"/>
              </a:buClr>
              <a:buSzPct val="75000"/>
              <a:buFont typeface="Arial" panose="020B0604020202020204" pitchFamily="34" charset="0"/>
              <a:buChar char="●"/>
            </a:pPr>
            <a:r>
              <a:rPr lang="en" sz="2400" dirty="0">
                <a:solidFill>
                  <a:schemeClr val="bg1"/>
                </a:solidFill>
              </a:rPr>
              <a:t>כמו כן, ניתן להוריד את הקומפיילר ולהריץ קוד haxe </a:t>
            </a:r>
            <a:endParaRPr sz="2400" dirty="0">
              <a:solidFill>
                <a:schemeClr val="bg1"/>
              </a:solidFill>
            </a:endParaRPr>
          </a:p>
          <a:p>
            <a:pPr marL="0" lvl="0" indent="0" algn="r" rtl="1">
              <a:spcBef>
                <a:spcPts val="600"/>
              </a:spcBef>
              <a:spcAft>
                <a:spcPts val="1600"/>
              </a:spcAft>
              <a:buNone/>
            </a:pPr>
            <a:r>
              <a:rPr lang="en" sz="2400" dirty="0">
                <a:solidFill>
                  <a:schemeClr val="bg1"/>
                </a:solidFill>
              </a:rPr>
              <a:t>בכל פלטפורמה, כולל מתוך C# או כל שפה מוכרת אחרת.</a:t>
            </a:r>
            <a:endParaRPr sz="2400" dirty="0">
              <a:solidFill>
                <a:schemeClr val="bg1"/>
              </a:solidFill>
            </a:endParaRPr>
          </a:p>
        </p:txBody>
      </p:sp>
      <p:pic>
        <p:nvPicPr>
          <p:cNvPr id="103" name="Google Shape;103;p21"/>
          <p:cNvPicPr preferRelativeResize="0"/>
          <p:nvPr/>
        </p:nvPicPr>
        <p:blipFill rotWithShape="1">
          <a:blip r:embed="rId3">
            <a:alphaModFix/>
          </a:blip>
          <a:srcRect l="34692" t="37626" r="41593" b="47825"/>
          <a:stretch/>
        </p:blipFill>
        <p:spPr>
          <a:xfrm>
            <a:off x="51350" y="2914650"/>
            <a:ext cx="2571200" cy="876300"/>
          </a:xfrm>
          <a:prstGeom prst="rect">
            <a:avLst/>
          </a:prstGeom>
          <a:noFill/>
          <a:ln>
            <a:noFill/>
          </a:ln>
        </p:spPr>
      </p:pic>
      <p:sp>
        <p:nvSpPr>
          <p:cNvPr id="5" name="Google Shape;70;p16">
            <a:extLst>
              <a:ext uri="{FF2B5EF4-FFF2-40B4-BE49-F238E27FC236}">
                <a16:creationId xmlns:a16="http://schemas.microsoft.com/office/drawing/2014/main" id="{52448AC2-9938-4716-8FF4-3BC9AAD06C2C}"/>
              </a:ext>
            </a:extLst>
          </p:cNvPr>
          <p:cNvSpPr txBox="1">
            <a:spLocks/>
          </p:cNvSpPr>
          <p:nvPr/>
        </p:nvSpPr>
        <p:spPr>
          <a:xfrm>
            <a:off x="1416050" y="0"/>
            <a:ext cx="58541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he-IL" dirty="0">
                <a:solidFill>
                  <a:schemeClr val="bg1"/>
                </a:solidFill>
              </a:rPr>
              <a:t>ניידות</a:t>
            </a:r>
            <a:endParaRPr lang="en-US" dirty="0">
              <a:solidFill>
                <a:schemeClr val="bg1"/>
              </a:solidFill>
            </a:endParaRPr>
          </a:p>
        </p:txBody>
      </p:sp>
      <p:pic>
        <p:nvPicPr>
          <p:cNvPr id="8" name="Google Shape;103;p21">
            <a:extLst>
              <a:ext uri="{FF2B5EF4-FFF2-40B4-BE49-F238E27FC236}">
                <a16:creationId xmlns:a16="http://schemas.microsoft.com/office/drawing/2014/main" id="{0179B390-E64C-4131-94F3-898B76A5807C}"/>
              </a:ext>
            </a:extLst>
          </p:cNvPr>
          <p:cNvPicPr preferRelativeResize="0"/>
          <p:nvPr/>
        </p:nvPicPr>
        <p:blipFill rotWithShape="1">
          <a:blip r:embed="rId3">
            <a:alphaModFix/>
          </a:blip>
          <a:srcRect l="34692" t="53228" r="41593" b="29271"/>
          <a:stretch/>
        </p:blipFill>
        <p:spPr>
          <a:xfrm>
            <a:off x="2604050" y="2736850"/>
            <a:ext cx="2571200" cy="105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en" sz="2400" dirty="0">
                <a:solidFill>
                  <a:schemeClr val="tx1"/>
                </a:solidFill>
              </a:rPr>
              <a:t>ניתן להשתמש בשפה לטיפול בסוגים שונים של קבצים, ולמטרות שונות, כמו גרפיקה, אירועים ותכנות לאינטרנט.</a:t>
            </a:r>
            <a:endParaRPr lang="he-IL" sz="2400" dirty="0">
              <a:solidFill>
                <a:schemeClr val="tx1"/>
              </a:solidFill>
            </a:endParaRPr>
          </a:p>
          <a:p>
            <a:pPr marL="285750" lvl="0" indent="-285750" algn="r" rtl="1">
              <a:spcBef>
                <a:spcPts val="1200"/>
              </a:spcBef>
              <a:spcAft>
                <a:spcPts val="0"/>
              </a:spcAft>
              <a:buClrTx/>
              <a:buSzPct val="75000"/>
              <a:buFont typeface="Arial" panose="020B0604020202020204" pitchFamily="34" charset="0"/>
              <a:buChar char="●"/>
            </a:pPr>
            <a:r>
              <a:rPr lang="en" sz="2400" dirty="0">
                <a:solidFill>
                  <a:schemeClr val="tx1"/>
                </a:solidFill>
              </a:rPr>
              <a:t>יש הרבה מ</a:t>
            </a:r>
            <a:r>
              <a:rPr lang="he-IL" sz="2400" dirty="0">
                <a:solidFill>
                  <a:schemeClr val="tx1"/>
                </a:solidFill>
              </a:rPr>
              <a:t>ח</a:t>
            </a:r>
            <a:r>
              <a:rPr lang="en" sz="2400" dirty="0">
                <a:solidFill>
                  <a:schemeClr val="tx1"/>
                </a:solidFill>
              </a:rPr>
              <a:t>לקות שנכתבו בגיטהאב,</a:t>
            </a:r>
            <a:r>
              <a:rPr lang="he-IL" sz="2400" dirty="0">
                <a:solidFill>
                  <a:schemeClr val="tx1"/>
                </a:solidFill>
              </a:rPr>
              <a:t>וניתנות להרצה בשורת קוד </a:t>
            </a:r>
            <a:r>
              <a:rPr lang="he-IL" sz="2400" dirty="0">
                <a:solidFill>
                  <a:schemeClr val="bg1"/>
                </a:solidFill>
              </a:rPr>
              <a:t>אחת,</a:t>
            </a:r>
            <a:r>
              <a:rPr lang="en" sz="2400" dirty="0">
                <a:solidFill>
                  <a:schemeClr val="bg1"/>
                </a:solidFill>
              </a:rPr>
              <a:t> אבל בסך הכל </a:t>
            </a:r>
            <a:r>
              <a:rPr lang="he-IL" sz="2400" dirty="0">
                <a:solidFill>
                  <a:schemeClr val="bg1"/>
                </a:solidFill>
              </a:rPr>
              <a:t>אוסף </a:t>
            </a:r>
            <a:r>
              <a:rPr lang="en" sz="2400" dirty="0">
                <a:solidFill>
                  <a:schemeClr val="bg1"/>
                </a:solidFill>
              </a:rPr>
              <a:t>המחלקות שהקומפיילר מכיר באופן אוטומטי מוגדר היטב- סופי, ומטפל במסגרת</a:t>
            </a:r>
            <a:r>
              <a:rPr lang="he-IL" sz="2400" dirty="0">
                <a:solidFill>
                  <a:schemeClr val="bg1"/>
                </a:solidFill>
              </a:rPr>
              <a:t> בינונית</a:t>
            </a:r>
            <a:r>
              <a:rPr lang="en" sz="2400" dirty="0">
                <a:solidFill>
                  <a:schemeClr val="bg1"/>
                </a:solidFill>
              </a:rPr>
              <a:t> של דברים </a:t>
            </a:r>
            <a:endParaRPr lang="he-IL" sz="2400" dirty="0">
              <a:solidFill>
                <a:schemeClr val="bg1"/>
              </a:solidFill>
            </a:endParaRPr>
          </a:p>
          <a:p>
            <a:pPr marL="285750" lvl="0" indent="-285750" algn="r" rtl="1">
              <a:spcBef>
                <a:spcPts val="1200"/>
              </a:spcBef>
              <a:spcAft>
                <a:spcPts val="0"/>
              </a:spcAft>
              <a:buClr>
                <a:schemeClr val="bg1"/>
              </a:buClr>
              <a:buSzPct val="75000"/>
              <a:buFont typeface="Arial" panose="020B0604020202020204" pitchFamily="34" charset="0"/>
              <a:buChar char="●"/>
            </a:pPr>
            <a:r>
              <a:rPr lang="he-IL" sz="2400" dirty="0">
                <a:solidFill>
                  <a:schemeClr val="bg1"/>
                </a:solidFill>
              </a:rPr>
              <a:t>ניתן להשתמש בשפה ובקומפיילר בהמון פלטפורמות מקובלות.</a:t>
            </a:r>
            <a:endParaRPr sz="2400" dirty="0">
              <a:solidFill>
                <a:schemeClr val="bg1"/>
              </a:solidFill>
            </a:endParaRPr>
          </a:p>
          <a:p>
            <a:pPr marL="0" lvl="0" indent="0" algn="r" rtl="1">
              <a:spcBef>
                <a:spcPts val="600"/>
              </a:spcBef>
              <a:spcAft>
                <a:spcPts val="1600"/>
              </a:spcAft>
              <a:buNone/>
            </a:pPr>
            <a:endParaRPr dirty="0"/>
          </a:p>
        </p:txBody>
      </p:sp>
      <p:sp>
        <p:nvSpPr>
          <p:cNvPr id="5" name="Google Shape;70;p16">
            <a:extLst>
              <a:ext uri="{FF2B5EF4-FFF2-40B4-BE49-F238E27FC236}">
                <a16:creationId xmlns:a16="http://schemas.microsoft.com/office/drawing/2014/main" id="{18554993-6025-41C6-8CF4-546AACEF9FF7}"/>
              </a:ext>
            </a:extLst>
          </p:cNvPr>
          <p:cNvSpPr txBox="1">
            <a:spLocks/>
          </p:cNvSpPr>
          <p:nvPr/>
        </p:nvSpPr>
        <p:spPr>
          <a:xfrm>
            <a:off x="1441450" y="0"/>
            <a:ext cx="5994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en-US" dirty="0" err="1">
                <a:solidFill>
                  <a:schemeClr val="bg1"/>
                </a:solidFill>
              </a:rPr>
              <a:t>Generaloty</a:t>
            </a:r>
            <a:endParaRPr lang="en-U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ישנם דברים לא מוגדרים בשפה, כמו ערך חזרה של פונקציה במקרים מסויימים.</a:t>
            </a:r>
            <a:endParaRPr dirty="0">
              <a:solidFill>
                <a:schemeClr val="tx1"/>
              </a:solidFill>
            </a:endParaRPr>
          </a:p>
          <a:p>
            <a:pPr marL="0" lvl="0" indent="0" algn="r" rtl="1">
              <a:spcBef>
                <a:spcPts val="600"/>
              </a:spcBef>
              <a:spcAft>
                <a:spcPts val="0"/>
              </a:spcAft>
              <a:buNone/>
            </a:pPr>
            <a:r>
              <a:rPr lang="en" dirty="0">
                <a:solidFill>
                  <a:schemeClr val="tx1"/>
                </a:solidFill>
              </a:rPr>
              <a:t>לדוגמה</a:t>
            </a:r>
            <a:r>
              <a:rPr lang="he-IL" dirty="0">
                <a:solidFill>
                  <a:schemeClr val="tx1"/>
                </a:solidFill>
              </a:rPr>
              <a:t>,</a:t>
            </a:r>
            <a:r>
              <a:rPr lang="en" dirty="0">
                <a:solidFill>
                  <a:schemeClr val="tx1"/>
                </a:solidFill>
              </a:rPr>
              <a:t>  </a:t>
            </a:r>
            <a:r>
              <a:rPr lang="he-IL" dirty="0">
                <a:solidFill>
                  <a:schemeClr val="tx1"/>
                </a:solidFill>
              </a:rPr>
              <a:t> </a:t>
            </a:r>
            <a:r>
              <a:rPr lang="en" dirty="0">
                <a:solidFill>
                  <a:schemeClr val="tx1"/>
                </a:solidFill>
              </a:rPr>
              <a:t>בפונקציה הבא</a:t>
            </a:r>
            <a:r>
              <a:rPr lang="he-IL" dirty="0">
                <a:solidFill>
                  <a:schemeClr val="tx1"/>
                </a:solidFill>
              </a:rPr>
              <a:t>ה</a:t>
            </a:r>
            <a:r>
              <a:rPr lang="en" dirty="0">
                <a:solidFill>
                  <a:schemeClr val="tx1"/>
                </a:solidFill>
              </a:rPr>
              <a:t>:</a:t>
            </a:r>
            <a:endParaRPr dirty="0">
              <a:solidFill>
                <a:schemeClr val="tx1"/>
              </a:solidFill>
            </a:endParaRPr>
          </a:p>
          <a:p>
            <a:pPr marL="0" lvl="0" indent="0" algn="l" rtl="0">
              <a:lnSpc>
                <a:spcPct val="230769"/>
              </a:lnSpc>
              <a:spcBef>
                <a:spcPts val="1600"/>
              </a:spcBef>
              <a:spcAft>
                <a:spcPts val="0"/>
              </a:spcAft>
              <a:buClr>
                <a:schemeClr val="dk1"/>
              </a:buClr>
              <a:buSzPts val="1100"/>
              <a:buFont typeface="Arial"/>
              <a:buNone/>
            </a:pPr>
            <a:r>
              <a:rPr lang="en-US" sz="1050" b="1" dirty="0">
                <a:solidFill>
                  <a:schemeClr val="bg1"/>
                </a:solidFill>
                <a:highlight>
                  <a:srgbClr val="999999"/>
                </a:highlight>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S</a:t>
            </a:r>
            <a:r>
              <a:rPr lang="en" sz="1050" b="1" dirty="0">
                <a:solidFill>
                  <a:schemeClr val="bg1"/>
                </a:solidFill>
                <a:highlight>
                  <a:srgbClr val="999999"/>
                </a:highlight>
                <a:latin typeface="Courier New"/>
                <a:ea typeface="Courier New"/>
                <a:cs typeface="Courier New"/>
                <a:sym typeface="Courier New"/>
              </a:rPr>
              <a:t>tatic</a:t>
            </a:r>
            <a:r>
              <a:rPr lang="en-US" sz="1050" b="1" dirty="0">
                <a:solidFill>
                  <a:schemeClr val="bg1"/>
                </a:solidFill>
                <a:highlight>
                  <a:srgbClr val="999999"/>
                </a:highlight>
                <a:latin typeface="Courier New"/>
                <a:ea typeface="Courier New"/>
                <a:cs typeface="Courier New"/>
                <a:sym typeface="Courier New"/>
              </a:rPr>
              <a:t> </a:t>
            </a:r>
            <a:r>
              <a:rPr lang="en" sz="1100" b="1" dirty="0">
                <a:solidFill>
                  <a:srgbClr val="002B36"/>
                </a:solidFill>
                <a:highlight>
                  <a:srgbClr val="FFFFFF"/>
                </a:highlight>
                <a:uFill>
                  <a:noFill/>
                </a:uFill>
                <a:latin typeface="Courier New"/>
                <a:ea typeface="Courier New"/>
                <a:cs typeface="Courier New"/>
                <a:sym typeface="Courier New"/>
                <a:hlinkClick r:id="rId3"/>
              </a:rPr>
              <a:t>endsWith</a:t>
            </a:r>
            <a:r>
              <a:rPr lang="en" sz="1100" dirty="0">
                <a:solidFill>
                  <a:srgbClr val="333333"/>
                </a:solidFill>
                <a:highlight>
                  <a:srgbClr val="FFFFFF"/>
                </a:highlight>
                <a:latin typeface="Courier New"/>
                <a:ea typeface="Courier New"/>
                <a:cs typeface="Courier New"/>
                <a:sym typeface="Courier New"/>
              </a:rPr>
              <a:t>(s:</a:t>
            </a:r>
            <a:r>
              <a:rPr lang="en" sz="1100" dirty="0">
                <a:solidFill>
                  <a:srgbClr val="268BD2"/>
                </a:solidFill>
                <a:highlight>
                  <a:srgbClr val="FFFFFF"/>
                </a:highlight>
                <a:uFill>
                  <a:noFill/>
                </a:uFill>
                <a:latin typeface="Courier New"/>
                <a:ea typeface="Courier New"/>
                <a:cs typeface="Courier New"/>
                <a:sym typeface="Courier New"/>
                <a:hlinkClick r:id="rId4"/>
              </a:rPr>
              <a:t>String</a:t>
            </a:r>
            <a:r>
              <a:rPr lang="en" sz="1100" dirty="0">
                <a:solidFill>
                  <a:srgbClr val="333333"/>
                </a:solidFill>
                <a:highlight>
                  <a:srgbClr val="FFFFFF"/>
                </a:highlight>
                <a:latin typeface="Courier New"/>
                <a:ea typeface="Courier New"/>
                <a:cs typeface="Courier New"/>
                <a:sym typeface="Courier New"/>
              </a:rPr>
              <a:t>, end:</a:t>
            </a:r>
            <a:r>
              <a:rPr lang="en" sz="1100" dirty="0">
                <a:solidFill>
                  <a:srgbClr val="268BD2"/>
                </a:solidFill>
                <a:highlight>
                  <a:srgbClr val="FFFFFF"/>
                </a:highlight>
                <a:uFill>
                  <a:noFill/>
                </a:uFill>
                <a:latin typeface="Courier New"/>
                <a:ea typeface="Courier New"/>
                <a:cs typeface="Courier New"/>
                <a:sym typeface="Courier New"/>
                <a:hlinkClick r:id="rId4"/>
              </a:rPr>
              <a:t>String</a:t>
            </a:r>
            <a:r>
              <a:rPr lang="en" sz="1100" dirty="0">
                <a:solidFill>
                  <a:srgbClr val="333333"/>
                </a:solidFill>
                <a:highlight>
                  <a:srgbClr val="FFFFFF"/>
                </a:highlight>
                <a:latin typeface="Courier New"/>
                <a:ea typeface="Courier New"/>
                <a:cs typeface="Courier New"/>
                <a:sym typeface="Courier New"/>
              </a:rPr>
              <a:t>):</a:t>
            </a:r>
            <a:r>
              <a:rPr lang="en" sz="1100" dirty="0">
                <a:solidFill>
                  <a:srgbClr val="268BD2"/>
                </a:solidFill>
                <a:highlight>
                  <a:srgbClr val="FFFFFF"/>
                </a:highlight>
                <a:uFill>
                  <a:noFill/>
                </a:uFill>
                <a:latin typeface="Courier New"/>
                <a:ea typeface="Courier New"/>
                <a:cs typeface="Courier New"/>
                <a:sym typeface="Courier New"/>
                <a:hlinkClick r:id="rId5"/>
              </a:rPr>
              <a:t>Bool</a:t>
            </a:r>
            <a:endParaRPr sz="1100" dirty="0">
              <a:solidFill>
                <a:srgbClr val="268BD2"/>
              </a:solidFill>
              <a:highlight>
                <a:srgbClr val="FFFFFF"/>
              </a:highlight>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600" dirty="0">
                <a:solidFill>
                  <a:srgbClr val="1E1E1E"/>
                </a:solidFill>
                <a:highlight>
                  <a:srgbClr val="FFFFFF"/>
                </a:highlight>
              </a:rPr>
              <a:t>Tells if the string </a:t>
            </a:r>
            <a:r>
              <a:rPr lang="en" sz="1100" dirty="0">
                <a:solidFill>
                  <a:srgbClr val="333333"/>
                </a:solidFill>
                <a:highlight>
                  <a:srgbClr val="F7F7F9"/>
                </a:highlight>
                <a:latin typeface="Courier New"/>
                <a:ea typeface="Courier New"/>
                <a:cs typeface="Courier New"/>
                <a:sym typeface="Courier New"/>
              </a:rPr>
              <a:t>s</a:t>
            </a:r>
            <a:r>
              <a:rPr lang="en" sz="1600" dirty="0">
                <a:solidFill>
                  <a:srgbClr val="1E1E1E"/>
                </a:solidFill>
                <a:highlight>
                  <a:srgbClr val="FFFFFF"/>
                </a:highlight>
              </a:rPr>
              <a:t> ends with the string </a:t>
            </a:r>
            <a:r>
              <a:rPr lang="en" sz="1100" dirty="0">
                <a:solidFill>
                  <a:srgbClr val="333333"/>
                </a:solidFill>
                <a:highlight>
                  <a:srgbClr val="F7F7F9"/>
                </a:highlight>
                <a:latin typeface="Courier New"/>
                <a:ea typeface="Courier New"/>
                <a:cs typeface="Courier New"/>
                <a:sym typeface="Courier New"/>
              </a:rPr>
              <a:t>end</a:t>
            </a:r>
            <a:r>
              <a:rPr lang="en" sz="1600" dirty="0">
                <a:solidFill>
                  <a:srgbClr val="1E1E1E"/>
                </a:solidFill>
                <a:highlight>
                  <a:srgbClr val="FFFFFF"/>
                </a:highlight>
              </a:rPr>
              <a:t>.</a:t>
            </a:r>
            <a:endParaRPr sz="1600" dirty="0">
              <a:solidFill>
                <a:srgbClr val="1E1E1E"/>
              </a:solidFill>
              <a:highlight>
                <a:srgbClr val="FFFFFF"/>
              </a:highlight>
            </a:endParaRPr>
          </a:p>
          <a:p>
            <a:pPr marL="0" lvl="0" indent="0" algn="l" rtl="0">
              <a:spcBef>
                <a:spcPts val="800"/>
              </a:spcBef>
              <a:spcAft>
                <a:spcPts val="0"/>
              </a:spcAft>
              <a:buClr>
                <a:schemeClr val="dk1"/>
              </a:buClr>
              <a:buSzPts val="1100"/>
              <a:buFont typeface="Arial"/>
              <a:buNone/>
            </a:pPr>
            <a:r>
              <a:rPr lang="en" sz="1600" dirty="0">
                <a:solidFill>
                  <a:srgbClr val="1E1E1E"/>
                </a:solidFill>
                <a:highlight>
                  <a:srgbClr val="FFFFFF"/>
                </a:highlight>
              </a:rPr>
              <a:t>If </a:t>
            </a:r>
            <a:r>
              <a:rPr lang="en" sz="1100" dirty="0">
                <a:solidFill>
                  <a:srgbClr val="333333"/>
                </a:solidFill>
                <a:highlight>
                  <a:srgbClr val="F7F7F9"/>
                </a:highlight>
                <a:latin typeface="Courier New"/>
                <a:ea typeface="Courier New"/>
                <a:cs typeface="Courier New"/>
                <a:sym typeface="Courier New"/>
              </a:rPr>
              <a:t>end</a:t>
            </a:r>
            <a:r>
              <a:rPr lang="en" sz="1600" dirty="0">
                <a:solidFill>
                  <a:srgbClr val="1E1E1E"/>
                </a:solidFill>
                <a:highlight>
                  <a:srgbClr val="FFFFFF"/>
                </a:highlight>
              </a:rPr>
              <a:t> is </a:t>
            </a:r>
            <a:r>
              <a:rPr lang="en" sz="1100" dirty="0">
                <a:solidFill>
                  <a:srgbClr val="333333"/>
                </a:solidFill>
                <a:highlight>
                  <a:srgbClr val="F7F7F9"/>
                </a:highlight>
                <a:latin typeface="Courier New"/>
                <a:ea typeface="Courier New"/>
                <a:cs typeface="Courier New"/>
                <a:sym typeface="Courier New"/>
              </a:rPr>
              <a:t>null</a:t>
            </a:r>
            <a:r>
              <a:rPr lang="en" sz="1600" dirty="0">
                <a:solidFill>
                  <a:srgbClr val="1E1E1E"/>
                </a:solidFill>
                <a:highlight>
                  <a:srgbClr val="FFFFFF"/>
                </a:highlight>
              </a:rPr>
              <a:t>, the result is unspecified.</a:t>
            </a:r>
            <a:endParaRPr sz="1600" dirty="0">
              <a:solidFill>
                <a:srgbClr val="1E1E1E"/>
              </a:solidFill>
              <a:highlight>
                <a:srgbClr val="FFFFFF"/>
              </a:highlight>
            </a:endParaRPr>
          </a:p>
          <a:p>
            <a:pPr marL="0" lvl="0" indent="0" algn="l" rtl="0">
              <a:spcBef>
                <a:spcPts val="800"/>
              </a:spcBef>
              <a:spcAft>
                <a:spcPts val="0"/>
              </a:spcAft>
              <a:buClr>
                <a:schemeClr val="dk1"/>
              </a:buClr>
              <a:buSzPts val="1100"/>
              <a:buFont typeface="Arial"/>
              <a:buNone/>
            </a:pPr>
            <a:r>
              <a:rPr lang="en" sz="1600" dirty="0">
                <a:solidFill>
                  <a:srgbClr val="1E1E1E"/>
                </a:solidFill>
                <a:highlight>
                  <a:srgbClr val="FFFFFF"/>
                </a:highlight>
              </a:rPr>
              <a:t>If </a:t>
            </a:r>
            <a:r>
              <a:rPr lang="en" sz="1100" dirty="0">
                <a:solidFill>
                  <a:srgbClr val="333333"/>
                </a:solidFill>
                <a:highlight>
                  <a:srgbClr val="F7F7F9"/>
                </a:highlight>
                <a:latin typeface="Courier New"/>
                <a:ea typeface="Courier New"/>
                <a:cs typeface="Courier New"/>
                <a:sym typeface="Courier New"/>
              </a:rPr>
              <a:t>end</a:t>
            </a:r>
            <a:r>
              <a:rPr lang="en" sz="1600" dirty="0">
                <a:solidFill>
                  <a:srgbClr val="1E1E1E"/>
                </a:solidFill>
                <a:highlight>
                  <a:srgbClr val="FFFFFF"/>
                </a:highlight>
              </a:rPr>
              <a:t> is the empty String </a:t>
            </a:r>
            <a:r>
              <a:rPr lang="en" sz="1100" dirty="0">
                <a:solidFill>
                  <a:srgbClr val="333333"/>
                </a:solidFill>
                <a:highlight>
                  <a:srgbClr val="F7F7F9"/>
                </a:highlight>
                <a:latin typeface="Courier New"/>
                <a:ea typeface="Courier New"/>
                <a:cs typeface="Courier New"/>
                <a:sym typeface="Courier New"/>
              </a:rPr>
              <a:t>""</a:t>
            </a:r>
            <a:r>
              <a:rPr lang="en" sz="1600" dirty="0">
                <a:solidFill>
                  <a:srgbClr val="1E1E1E"/>
                </a:solidFill>
                <a:highlight>
                  <a:srgbClr val="FFFFFF"/>
                </a:highlight>
              </a:rPr>
              <a:t>, the result is true.</a:t>
            </a:r>
            <a:endParaRPr sz="1600" dirty="0">
              <a:solidFill>
                <a:srgbClr val="1E1E1E"/>
              </a:solidFill>
              <a:highlight>
                <a:srgbClr val="FFFFFF"/>
              </a:highlight>
            </a:endParaRPr>
          </a:p>
          <a:p>
            <a:pPr marL="0" lvl="0" indent="0" algn="r" rtl="1">
              <a:spcBef>
                <a:spcPts val="800"/>
              </a:spcBef>
              <a:spcAft>
                <a:spcPts val="1600"/>
              </a:spcAft>
              <a:buNone/>
            </a:pPr>
            <a:r>
              <a:rPr lang="en" dirty="0">
                <a:solidFill>
                  <a:schemeClr val="bg1"/>
                </a:solidFill>
              </a:rPr>
              <a:t>לא מוגדר מה יהיה הערך שיחזור מהפונקציה במקרה שנשאל </a:t>
            </a:r>
            <a:r>
              <a:rPr lang="en-US" dirty="0">
                <a:solidFill>
                  <a:schemeClr val="bg1"/>
                </a:solidFill>
              </a:rPr>
              <a:t>"</a:t>
            </a:r>
            <a:r>
              <a:rPr lang="en" dirty="0">
                <a:solidFill>
                  <a:schemeClr val="bg1"/>
                </a:solidFill>
              </a:rPr>
              <a:t>האם המחרוזת נגמרת</a:t>
            </a:r>
            <a:r>
              <a:rPr lang="he-IL" dirty="0">
                <a:solidFill>
                  <a:schemeClr val="bg1"/>
                </a:solidFill>
              </a:rPr>
              <a:t> ב</a:t>
            </a:r>
            <a:r>
              <a:rPr lang="en-US" dirty="0">
                <a:solidFill>
                  <a:schemeClr val="bg1"/>
                </a:solidFill>
              </a:rPr>
              <a:t>"</a:t>
            </a:r>
            <a:r>
              <a:rPr lang="en" dirty="0">
                <a:solidFill>
                  <a:schemeClr val="bg1"/>
                </a:solidFill>
              </a:rPr>
              <a:t>?nul</a:t>
            </a:r>
            <a:r>
              <a:rPr lang="en-US" dirty="0">
                <a:solidFill>
                  <a:schemeClr val="bg1"/>
                </a:solidFill>
              </a:rPr>
              <a:t>l -</a:t>
            </a:r>
            <a:endParaRPr dirty="0">
              <a:solidFill>
                <a:schemeClr val="bg1"/>
              </a:solidFill>
            </a:endParaRPr>
          </a:p>
        </p:txBody>
      </p:sp>
      <p:sp>
        <p:nvSpPr>
          <p:cNvPr id="5" name="Google Shape;70;p16">
            <a:extLst>
              <a:ext uri="{FF2B5EF4-FFF2-40B4-BE49-F238E27FC236}">
                <a16:creationId xmlns:a16="http://schemas.microsoft.com/office/drawing/2014/main" id="{0B13E1B2-9278-4154-8A38-5B6CB0ED0E65}"/>
              </a:ext>
            </a:extLst>
          </p:cNvPr>
          <p:cNvSpPr txBox="1">
            <a:spLocks/>
          </p:cNvSpPr>
          <p:nvPr/>
        </p:nvSpPr>
        <p:spPr>
          <a:xfrm>
            <a:off x="1441450" y="0"/>
            <a:ext cx="5994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מוגדרת היטב</a:t>
            </a:r>
            <a:endParaRPr lang="en-U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25"/>
          <p:cNvSpPr txBox="1">
            <a:spLocks noGrp="1"/>
          </p:cNvSpPr>
          <p:nvPr>
            <p:ph type="body" idx="1"/>
          </p:nvPr>
        </p:nvSpPr>
        <p:spPr>
          <a:xfrm>
            <a:off x="311700" y="720675"/>
            <a:ext cx="8520600" cy="3883800"/>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en" sz="2000" dirty="0"/>
              <a:t>כאמור, הקוד בשפה </a:t>
            </a:r>
            <a:r>
              <a:rPr lang="he-IL" sz="2000" dirty="0"/>
              <a:t>נ</a:t>
            </a:r>
            <a:r>
              <a:rPr lang="en" sz="2000" dirty="0"/>
              <a:t>כתב אך ורק בתוך מחלקות, וכאשר רוצים לכתוב פונקציה שתרוץ מעצמה- משתמשים במנגנון ה static </a:t>
            </a:r>
            <a:endParaRPr lang="he-IL" sz="2000" dirty="0"/>
          </a:p>
          <a:p>
            <a:pPr marL="285750" lvl="0" indent="-285750" algn="r" rtl="1">
              <a:spcBef>
                <a:spcPts val="600"/>
              </a:spcBef>
              <a:spcAft>
                <a:spcPts val="0"/>
              </a:spcAft>
              <a:buClrTx/>
              <a:buSzPct val="75000"/>
              <a:buFont typeface="Arial" panose="020B0604020202020204" pitchFamily="34" charset="0"/>
              <a:buChar char="●"/>
            </a:pPr>
            <a:r>
              <a:rPr lang="en" sz="2000" dirty="0"/>
              <a:t>פונקציה סטטית לא יכולה לקרוא לפונקציה שאינה סטטית.</a:t>
            </a:r>
            <a:endParaRPr lang="he-IL" sz="2000" dirty="0"/>
          </a:p>
          <a:p>
            <a:pPr marL="285750" lvl="0" indent="-285750" algn="r" rtl="1">
              <a:spcBef>
                <a:spcPts val="600"/>
              </a:spcBef>
              <a:spcAft>
                <a:spcPts val="0"/>
              </a:spcAft>
              <a:buClrTx/>
              <a:buSzPct val="75000"/>
              <a:buFont typeface="Arial" panose="020B0604020202020204" pitchFamily="34" charset="0"/>
              <a:buChar char="●"/>
            </a:pPr>
            <a:r>
              <a:rPr lang="he-IL" sz="2000" dirty="0"/>
              <a:t>יצירת </a:t>
            </a:r>
            <a:r>
              <a:rPr lang="en" sz="2000" dirty="0"/>
              <a:t>מחלקה של עצמים תיהיה ע”י </a:t>
            </a:r>
            <a:r>
              <a:rPr lang="he-IL" sz="2000" dirty="0"/>
              <a:t>פונקציית </a:t>
            </a:r>
            <a:r>
              <a:rPr lang="en" sz="2000" dirty="0"/>
              <a:t>קונסטרקטור בשם new</a:t>
            </a:r>
            <a:endParaRPr lang="he-IL" sz="2000" dirty="0"/>
          </a:p>
          <a:p>
            <a:pPr marL="285750" lvl="0" indent="-285750" algn="r" rtl="1">
              <a:spcBef>
                <a:spcPts val="600"/>
              </a:spcBef>
              <a:spcAft>
                <a:spcPts val="0"/>
              </a:spcAft>
              <a:buClrTx/>
              <a:buSzPct val="75000"/>
              <a:buFont typeface="Arial" panose="020B0604020202020204" pitchFamily="34" charset="0"/>
              <a:buChar char="●"/>
            </a:pPr>
            <a:r>
              <a:rPr lang="he-IL" sz="2000" dirty="0"/>
              <a:t>ירושה- ע”י המילה </a:t>
            </a:r>
            <a:r>
              <a:rPr lang="en-US" sz="2000" dirty="0"/>
              <a:t>extend</a:t>
            </a:r>
          </a:p>
          <a:p>
            <a:pPr marL="285750" lvl="0" indent="-285750" algn="r" rtl="1">
              <a:spcBef>
                <a:spcPts val="600"/>
              </a:spcBef>
              <a:spcAft>
                <a:spcPts val="0"/>
              </a:spcAft>
              <a:buClrTx/>
              <a:buSzPct val="75000"/>
              <a:buFont typeface="Arial" panose="020B0604020202020204" pitchFamily="34" charset="0"/>
              <a:buChar char="●"/>
            </a:pPr>
            <a:endParaRPr lang="en-US" sz="2000" dirty="0"/>
          </a:p>
          <a:p>
            <a:pPr marL="285750" lvl="0" indent="-285750" algn="r" rtl="1">
              <a:spcBef>
                <a:spcPts val="600"/>
              </a:spcBef>
              <a:spcAft>
                <a:spcPts val="0"/>
              </a:spcAft>
              <a:buClrTx/>
              <a:buSzPct val="75000"/>
              <a:buFont typeface="Arial" panose="020B0604020202020204" pitchFamily="34" charset="0"/>
              <a:buChar char="●"/>
            </a:pPr>
            <a:endParaRPr lang="en-US" sz="2000" dirty="0">
              <a:solidFill>
                <a:schemeClr val="bg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bg1"/>
                </a:solidFill>
              </a:rPr>
              <a:t>עם זאת, כאשר משתמשים </a:t>
            </a:r>
            <a:r>
              <a:rPr lang="he-IL" sz="2000" dirty="0">
                <a:solidFill>
                  <a:schemeClr val="bg1"/>
                </a:solidFill>
              </a:rPr>
              <a:t>במחלקה</a:t>
            </a:r>
            <a:r>
              <a:rPr lang="en" sz="2000" dirty="0">
                <a:solidFill>
                  <a:schemeClr val="bg1"/>
                </a:solidFill>
              </a:rPr>
              <a:t> כטיפוס </a:t>
            </a:r>
            <a:r>
              <a:rPr lang="he-IL" sz="2000" dirty="0">
                <a:solidFill>
                  <a:schemeClr val="bg1"/>
                </a:solidFill>
              </a:rPr>
              <a:t>למבנה נתונים </a:t>
            </a:r>
            <a:r>
              <a:rPr lang="en" sz="2000" dirty="0">
                <a:solidFill>
                  <a:schemeClr val="bg1"/>
                </a:solidFill>
              </a:rPr>
              <a:t>אין צורך בקונסטרקטור</a:t>
            </a:r>
            <a:r>
              <a:rPr lang="he-IL" sz="2000" dirty="0">
                <a:solidFill>
                  <a:schemeClr val="bg1"/>
                </a:solidFill>
              </a:rPr>
              <a:t> עבור כל עצם במבנה</a:t>
            </a:r>
            <a:r>
              <a:rPr lang="en" sz="2000" dirty="0">
                <a:solidFill>
                  <a:schemeClr val="bg1"/>
                </a:solidFill>
              </a:rPr>
              <a:t>.</a:t>
            </a:r>
            <a:endParaRPr lang="he-IL" sz="2000" dirty="0">
              <a:solidFill>
                <a:schemeClr val="bg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bg1"/>
                </a:solidFill>
              </a:rPr>
              <a:t>שימוש בעצמים ומחלקות- בדיוק כמו</a:t>
            </a:r>
            <a:r>
              <a:rPr lang="he-IL" sz="2000" dirty="0">
                <a:solidFill>
                  <a:schemeClr val="bg1"/>
                </a:solidFill>
              </a:rPr>
              <a:t> ב-  </a:t>
            </a:r>
            <a:r>
              <a:rPr lang="en" sz="2000" dirty="0">
                <a:solidFill>
                  <a:schemeClr val="bg1"/>
                </a:solidFill>
              </a:rPr>
              <a:t>C#</a:t>
            </a:r>
            <a:r>
              <a:rPr lang="he-IL" sz="2000" dirty="0">
                <a:solidFill>
                  <a:schemeClr val="bg1"/>
                </a:solidFill>
              </a:rPr>
              <a:t> ו-</a:t>
            </a:r>
            <a:r>
              <a:rPr lang="en-US" sz="2000" dirty="0">
                <a:solidFill>
                  <a:schemeClr val="bg1"/>
                </a:solidFill>
              </a:rPr>
              <a:t>JAVA</a:t>
            </a:r>
            <a:endParaRPr sz="2000" dirty="0">
              <a:solidFill>
                <a:schemeClr val="bg1"/>
              </a:solidFill>
            </a:endParaRPr>
          </a:p>
        </p:txBody>
      </p:sp>
      <p:pic>
        <p:nvPicPr>
          <p:cNvPr id="128" name="Google Shape;128;p25"/>
          <p:cNvPicPr preferRelativeResize="0"/>
          <p:nvPr/>
        </p:nvPicPr>
        <p:blipFill rotWithShape="1">
          <a:blip r:embed="rId3">
            <a:alphaModFix/>
          </a:blip>
          <a:srcRect l="16073" t="46429" r="53792" b="38094"/>
          <a:stretch/>
        </p:blipFill>
        <p:spPr>
          <a:xfrm>
            <a:off x="714274" y="2540575"/>
            <a:ext cx="4149825" cy="1193225"/>
          </a:xfrm>
          <a:prstGeom prst="rect">
            <a:avLst/>
          </a:prstGeom>
          <a:noFill/>
          <a:ln>
            <a:noFill/>
          </a:ln>
        </p:spPr>
      </p:pic>
      <p:sp>
        <p:nvSpPr>
          <p:cNvPr id="5" name="Google Shape;70;p16">
            <a:extLst>
              <a:ext uri="{FF2B5EF4-FFF2-40B4-BE49-F238E27FC236}">
                <a16:creationId xmlns:a16="http://schemas.microsoft.com/office/drawing/2014/main" id="{2B8054D6-86E8-40EE-8E67-3BE08EB73C9A}"/>
              </a:ext>
            </a:extLst>
          </p:cNvPr>
          <p:cNvSpPr txBox="1">
            <a:spLocks/>
          </p:cNvSpPr>
          <p:nvPr/>
        </p:nvSpPr>
        <p:spPr>
          <a:xfrm>
            <a:off x="1441450" y="0"/>
            <a:ext cx="5994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תכנות מונחה עצמים - </a:t>
            </a:r>
            <a:r>
              <a:rPr lang="en-US" dirty="0">
                <a:solidFill>
                  <a:schemeClr val="bg1"/>
                </a:solidFill>
              </a:rPr>
              <a:t>OOP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p13">
            <a:extLst>
              <a:ext uri="{FF2B5EF4-FFF2-40B4-BE49-F238E27FC236}">
                <a16:creationId xmlns:a16="http://schemas.microsoft.com/office/drawing/2014/main" id="{DE01B53C-50C2-42EB-BE1B-D14404AA9760}"/>
              </a:ext>
            </a:extLst>
          </p:cNvPr>
          <p:cNvSpPr txBox="1">
            <a:spLocks/>
          </p:cNvSpPr>
          <p:nvPr/>
        </p:nvSpPr>
        <p:spPr>
          <a:xfrm>
            <a:off x="449875" y="18800"/>
            <a:ext cx="8520600" cy="58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US" sz="3000" dirty="0">
              <a:solidFill>
                <a:schemeClr val="bg1"/>
              </a:solidFill>
            </a:endParaRPr>
          </a:p>
          <a:p>
            <a:endParaRPr lang="en-US" sz="3000" dirty="0">
              <a:solidFill>
                <a:schemeClr val="bg1"/>
              </a:solidFill>
            </a:endParaRPr>
          </a:p>
          <a:p>
            <a:r>
              <a:rPr lang="en-US" sz="3000" dirty="0">
                <a:solidFill>
                  <a:schemeClr val="bg1"/>
                </a:solidFill>
              </a:rPr>
              <a:t> </a:t>
            </a:r>
            <a:r>
              <a:rPr lang="en-US" sz="3000" dirty="0" err="1">
                <a:solidFill>
                  <a:schemeClr val="bg1"/>
                </a:solidFill>
              </a:rPr>
              <a:t>Haxe</a:t>
            </a:r>
            <a:r>
              <a:rPr lang="en-US" sz="3000" dirty="0">
                <a:solidFill>
                  <a:schemeClr val="bg1"/>
                </a:solidFill>
              </a:rPr>
              <a:t> </a:t>
            </a:r>
            <a:r>
              <a:rPr lang="he-IL" sz="3000" dirty="0">
                <a:solidFill>
                  <a:schemeClr val="bg1"/>
                </a:solidFill>
              </a:rPr>
              <a:t>הקומפיילר -  היכרות עם</a:t>
            </a:r>
          </a:p>
        </p:txBody>
      </p:sp>
      <p:sp>
        <p:nvSpPr>
          <p:cNvPr id="5" name="Google Shape;55;p13">
            <a:extLst>
              <a:ext uri="{FF2B5EF4-FFF2-40B4-BE49-F238E27FC236}">
                <a16:creationId xmlns:a16="http://schemas.microsoft.com/office/drawing/2014/main" id="{9D57A475-27F9-4CF9-82F4-1F84A04C4B61}"/>
              </a:ext>
            </a:extLst>
          </p:cNvPr>
          <p:cNvSpPr txBox="1"/>
          <p:nvPr/>
        </p:nvSpPr>
        <p:spPr>
          <a:xfrm>
            <a:off x="438150" y="944487"/>
            <a:ext cx="8262599" cy="1404959"/>
          </a:xfrm>
          <a:prstGeom prst="rect">
            <a:avLst/>
          </a:prstGeom>
          <a:noFill/>
          <a:ln>
            <a:noFill/>
          </a:ln>
        </p:spPr>
        <p:txBody>
          <a:bodyPr spcFirstLastPara="1" wrap="square" lIns="91425" tIns="91425" rIns="91425" bIns="91425" anchor="t" anchorCtr="0">
            <a:noAutofit/>
          </a:bodyPr>
          <a:lstStyle/>
          <a:p>
            <a:pPr lvl="0" algn="r"/>
            <a:r>
              <a:rPr lang="he-IL" sz="3000" dirty="0" err="1"/>
              <a:t>הקופיילר</a:t>
            </a:r>
            <a:r>
              <a:rPr lang="he-IL" sz="3000" dirty="0"/>
              <a:t> ניתן להרצה על קבצים בעלי סיומות שונות,</a:t>
            </a:r>
          </a:p>
          <a:p>
            <a:pPr lvl="0" algn="r"/>
            <a:r>
              <a:rPr lang="he-IL" sz="3000" dirty="0"/>
              <a:t> .</a:t>
            </a:r>
            <a:r>
              <a:rPr lang="en-US" sz="3000" dirty="0" err="1"/>
              <a:t>Haxe</a:t>
            </a:r>
            <a:r>
              <a:rPr lang="en-US" sz="3000" dirty="0"/>
              <a:t> </a:t>
            </a:r>
            <a:r>
              <a:rPr lang="he-IL" sz="3000" dirty="0"/>
              <a:t>שתכנם הוא קוד</a:t>
            </a:r>
            <a:endParaRPr lang="en-US" sz="3000" dirty="0"/>
          </a:p>
          <a:p>
            <a:pPr lvl="0" algn="r"/>
            <a:r>
              <a:rPr lang="he-IL" sz="3000" dirty="0"/>
              <a:t>ניתן להרצה מתוך טרמינל בתחביר שונה עבור כל סוג קובץ. </a:t>
            </a:r>
            <a:endParaRPr lang="en-US" sz="3000" dirty="0"/>
          </a:p>
          <a:p>
            <a:pPr lvl="0" algn="r"/>
            <a:endParaRPr lang="en-US" sz="3000" dirty="0"/>
          </a:p>
          <a:p>
            <a:pPr lvl="0" algn="r"/>
            <a:endParaRPr lang="en-US" sz="3000" dirty="0"/>
          </a:p>
          <a:p>
            <a:pPr lvl="0" algn="r"/>
            <a:endParaRPr lang="en-US" sz="3200" dirty="0"/>
          </a:p>
          <a:p>
            <a:pPr lvl="0" algn="r"/>
            <a:r>
              <a:rPr lang="he-IL" sz="3000" dirty="0"/>
              <a:t> </a:t>
            </a:r>
          </a:p>
        </p:txBody>
      </p:sp>
    </p:spTree>
    <p:extLst>
      <p:ext uri="{BB962C8B-B14F-4D97-AF65-F5344CB8AC3E}">
        <p14:creationId xmlns:p14="http://schemas.microsoft.com/office/powerpoint/2010/main" val="303957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4E3815FD-A438-4947-98C1-64C9D0E1EC92}"/>
              </a:ext>
            </a:extLst>
          </p:cNvPr>
          <p:cNvSpPr txBox="1"/>
          <p:nvPr/>
        </p:nvSpPr>
        <p:spPr>
          <a:xfrm flipH="1">
            <a:off x="737868" y="837843"/>
            <a:ext cx="7536181" cy="2862322"/>
          </a:xfrm>
          <a:prstGeom prst="rect">
            <a:avLst/>
          </a:prstGeom>
          <a:noFill/>
        </p:spPr>
        <p:txBody>
          <a:bodyPr wrap="square" rtlCol="1">
            <a:spAutoFit/>
          </a:bodyPr>
          <a:lstStyle/>
          <a:p>
            <a:pPr lvl="0" algn="r"/>
            <a:r>
              <a:rPr lang="he-IL" sz="3000" dirty="0">
                <a:solidFill>
                  <a:schemeClr val="tx1"/>
                </a:solidFill>
              </a:rPr>
              <a:t>בדומה לשפות מודרניות אחרות, </a:t>
            </a:r>
          </a:p>
          <a:p>
            <a:pPr lvl="0" algn="r"/>
            <a:r>
              <a:rPr lang="he-IL" sz="3000" dirty="0">
                <a:solidFill>
                  <a:schemeClr val="tx1"/>
                </a:solidFill>
              </a:rPr>
              <a:t>כל פעולה או משתנה מוכרח להשתייך למחלקה.</a:t>
            </a:r>
          </a:p>
          <a:p>
            <a:pPr lvl="0" algn="r"/>
            <a:r>
              <a:rPr lang="he-IL" sz="3000" dirty="0">
                <a:solidFill>
                  <a:schemeClr val="tx1"/>
                </a:solidFill>
              </a:rPr>
              <a:t>פעולות הרצות ללא יצירת עצם יוגדרו כ</a:t>
            </a:r>
            <a:r>
              <a:rPr lang="he-IL" sz="3000" b="1" dirty="0">
                <a:solidFill>
                  <a:schemeClr val="tx1"/>
                </a:solidFill>
              </a:rPr>
              <a:t>סטטיות</a:t>
            </a:r>
            <a:r>
              <a:rPr lang="he-IL" sz="3000" dirty="0">
                <a:solidFill>
                  <a:schemeClr val="tx1"/>
                </a:solidFill>
              </a:rPr>
              <a:t>, וכן משתנים הקבועים בכל המחלקה.</a:t>
            </a:r>
            <a:endParaRPr lang="en-US" sz="3000" dirty="0">
              <a:solidFill>
                <a:schemeClr val="tx1"/>
              </a:solidFill>
            </a:endParaRPr>
          </a:p>
          <a:p>
            <a:pPr lvl="0" algn="r"/>
            <a:endParaRPr lang="he-IL" sz="3000" dirty="0">
              <a:solidFill>
                <a:schemeClr val="tx1"/>
              </a:solidFill>
            </a:endParaRPr>
          </a:p>
          <a:p>
            <a:pPr lvl="0" algn="r"/>
            <a:r>
              <a:rPr lang="en-US" sz="3000" dirty="0">
                <a:solidFill>
                  <a:schemeClr val="bg1"/>
                </a:solidFill>
              </a:rPr>
              <a:t>.global</a:t>
            </a:r>
            <a:r>
              <a:rPr lang="he-IL" sz="3000" dirty="0">
                <a:solidFill>
                  <a:schemeClr val="bg1"/>
                </a:solidFill>
              </a:rPr>
              <a:t>  אין משתנים מסוג </a:t>
            </a:r>
            <a:r>
              <a:rPr lang="he-IL" sz="3000" dirty="0">
                <a:solidFill>
                  <a:schemeClr val="tx1"/>
                </a:solidFill>
              </a:rPr>
              <a:t> </a:t>
            </a:r>
          </a:p>
        </p:txBody>
      </p:sp>
      <p:sp>
        <p:nvSpPr>
          <p:cNvPr id="5" name="Google Shape;54;p13">
            <a:extLst>
              <a:ext uri="{FF2B5EF4-FFF2-40B4-BE49-F238E27FC236}">
                <a16:creationId xmlns:a16="http://schemas.microsoft.com/office/drawing/2014/main" id="{844EC397-CAB5-40A6-8E68-83A818D52D01}"/>
              </a:ext>
            </a:extLst>
          </p:cNvPr>
          <p:cNvSpPr txBox="1">
            <a:spLocks/>
          </p:cNvSpPr>
          <p:nvPr/>
        </p:nvSpPr>
        <p:spPr>
          <a:xfrm>
            <a:off x="449875" y="18800"/>
            <a:ext cx="8520600" cy="58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US" sz="3000" dirty="0">
              <a:solidFill>
                <a:schemeClr val="bg1"/>
              </a:solidFill>
            </a:endParaRPr>
          </a:p>
          <a:p>
            <a:endParaRPr lang="en-US" sz="3000" dirty="0">
              <a:solidFill>
                <a:schemeClr val="bg1"/>
              </a:solidFill>
            </a:endParaRPr>
          </a:p>
          <a:p>
            <a:r>
              <a:rPr lang="en-US" sz="3000" dirty="0">
                <a:solidFill>
                  <a:schemeClr val="bg1"/>
                </a:solidFill>
              </a:rPr>
              <a:t> </a:t>
            </a:r>
            <a:r>
              <a:rPr lang="en-US" sz="3000" dirty="0" err="1">
                <a:solidFill>
                  <a:schemeClr val="bg1"/>
                </a:solidFill>
              </a:rPr>
              <a:t>Haxe</a:t>
            </a:r>
            <a:r>
              <a:rPr lang="en-US" sz="3000" dirty="0">
                <a:solidFill>
                  <a:schemeClr val="bg1"/>
                </a:solidFill>
              </a:rPr>
              <a:t> </a:t>
            </a:r>
            <a:r>
              <a:rPr lang="he-IL" sz="3000" dirty="0">
                <a:solidFill>
                  <a:schemeClr val="bg1"/>
                </a:solidFill>
              </a:rPr>
              <a:t>היכרות עם השפה -</a:t>
            </a:r>
          </a:p>
        </p:txBody>
      </p:sp>
    </p:spTree>
    <p:extLst>
      <p:ext uri="{BB962C8B-B14F-4D97-AF65-F5344CB8AC3E}">
        <p14:creationId xmlns:p14="http://schemas.microsoft.com/office/powerpoint/2010/main" val="20495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191075" y="1126650"/>
            <a:ext cx="8438100" cy="3905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class T{</a:t>
            </a:r>
            <a:endParaRPr sz="1850" dirty="0">
              <a:solidFill>
                <a:srgbClr val="000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 static function main(){ trace(main1(),main2());}</a:t>
            </a:r>
            <a:endParaRPr sz="1850" dirty="0">
              <a:solidFill>
                <a:srgbClr val="000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static function main1():String{return "1";}</a:t>
            </a:r>
            <a:endParaRPr sz="1850" dirty="0">
              <a:solidFill>
                <a:srgbClr val="000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static function main2():String{return "2";}</a:t>
            </a:r>
            <a:endParaRPr sz="1850" dirty="0">
              <a:solidFill>
                <a:srgbClr val="000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a:t>
            </a:r>
            <a:endParaRPr sz="1850" dirty="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r>
              <a:rPr lang="en" sz="2600" dirty="0">
                <a:solidFill>
                  <a:srgbClr val="000000"/>
                </a:solidFill>
                <a:highlight>
                  <a:srgbClr val="FFFFFF"/>
                </a:highlight>
              </a:rPr>
              <a:t>// 1,2</a:t>
            </a:r>
            <a:endParaRPr sz="2600" dirty="0">
              <a:solidFill>
                <a:srgbClr val="000000"/>
              </a:solidFill>
              <a:highlight>
                <a:srgbClr val="FFFFFF"/>
              </a:highlight>
            </a:endParaRPr>
          </a:p>
        </p:txBody>
      </p:sp>
      <p:sp>
        <p:nvSpPr>
          <p:cNvPr id="3" name="Google Shape;54;p13">
            <a:extLst>
              <a:ext uri="{FF2B5EF4-FFF2-40B4-BE49-F238E27FC236}">
                <a16:creationId xmlns:a16="http://schemas.microsoft.com/office/drawing/2014/main" id="{4DECFE21-3C6A-4EAC-BAF6-2249BE541EB8}"/>
              </a:ext>
            </a:extLst>
          </p:cNvPr>
          <p:cNvSpPr txBox="1">
            <a:spLocks/>
          </p:cNvSpPr>
          <p:nvPr/>
        </p:nvSpPr>
        <p:spPr>
          <a:xfrm>
            <a:off x="2659675" y="0"/>
            <a:ext cx="5010760" cy="58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US" sz="3000" dirty="0">
              <a:solidFill>
                <a:schemeClr val="bg1"/>
              </a:solidFill>
            </a:endParaRPr>
          </a:p>
          <a:p>
            <a:pPr algn="ctr"/>
            <a:endParaRPr lang="en-US" sz="3000" dirty="0">
              <a:solidFill>
                <a:schemeClr val="bg1"/>
              </a:solidFill>
            </a:endParaRPr>
          </a:p>
          <a:p>
            <a:r>
              <a:rPr lang="en-US" sz="3000" dirty="0">
                <a:solidFill>
                  <a:schemeClr val="bg1"/>
                </a:solidFill>
              </a:rPr>
              <a:t> </a:t>
            </a:r>
            <a:r>
              <a:rPr lang="en-US" sz="3000" dirty="0" err="1">
                <a:solidFill>
                  <a:schemeClr val="bg1"/>
                </a:solidFill>
              </a:rPr>
              <a:t>Haxe</a:t>
            </a:r>
            <a:r>
              <a:rPr lang="he-IL" sz="3000" dirty="0">
                <a:solidFill>
                  <a:schemeClr val="bg1"/>
                </a:solidFill>
              </a:rPr>
              <a:t>היכרות עם השפה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854450" y="0"/>
            <a:ext cx="14414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טיפוסים</a:t>
            </a:r>
            <a:endParaRPr dirty="0">
              <a:solidFill>
                <a:schemeClr val="bg1"/>
              </a:solidFill>
            </a:endParaRPr>
          </a:p>
        </p:txBody>
      </p:sp>
      <p:sp>
        <p:nvSpPr>
          <p:cNvPr id="2" name="תיבת טקסט 1">
            <a:extLst>
              <a:ext uri="{FF2B5EF4-FFF2-40B4-BE49-F238E27FC236}">
                <a16:creationId xmlns:a16="http://schemas.microsoft.com/office/drawing/2014/main" id="{E843E41E-6E5E-4240-880D-80F1F63E24E0}"/>
              </a:ext>
            </a:extLst>
          </p:cNvPr>
          <p:cNvSpPr txBox="1"/>
          <p:nvPr/>
        </p:nvSpPr>
        <p:spPr>
          <a:xfrm>
            <a:off x="425450" y="609600"/>
            <a:ext cx="8648700" cy="4154984"/>
          </a:xfrm>
          <a:prstGeom prst="rect">
            <a:avLst/>
          </a:prstGeom>
          <a:noFill/>
        </p:spPr>
        <p:txBody>
          <a:bodyPr wrap="square" rtlCol="1">
            <a:spAutoFit/>
          </a:bodyPr>
          <a:lstStyle/>
          <a:p>
            <a:pPr algn="r" rtl="1"/>
            <a:r>
              <a:rPr lang="he-IL" sz="2800" dirty="0"/>
              <a:t>בשפה שלושה טיפוסים פרימיטיביים, שאינם חלק ממחלקה:</a:t>
            </a:r>
          </a:p>
          <a:p>
            <a:pPr algn="r" rtl="1"/>
            <a:r>
              <a:rPr lang="he-IL" sz="2800" dirty="0"/>
              <a:t>בוליאני, </a:t>
            </a:r>
            <a:r>
              <a:rPr lang="en-US" sz="2800" dirty="0"/>
              <a:t>int</a:t>
            </a:r>
            <a:r>
              <a:rPr lang="he-IL" sz="2800" dirty="0"/>
              <a:t> וכן </a:t>
            </a:r>
            <a:r>
              <a:rPr lang="en-US" sz="2800" dirty="0"/>
              <a:t>float(64bit)</a:t>
            </a:r>
            <a:endParaRPr lang="he-IL" sz="2800" dirty="0"/>
          </a:p>
          <a:p>
            <a:pPr algn="r" rtl="1"/>
            <a:r>
              <a:rPr lang="he-IL" sz="2800" dirty="0"/>
              <a:t>הטיפוסים </a:t>
            </a:r>
            <a:r>
              <a:rPr lang="en-US" sz="2800" dirty="0"/>
              <a:t>string &amp; char</a:t>
            </a:r>
            <a:r>
              <a:rPr lang="he-IL" sz="2800" dirty="0"/>
              <a:t> ועוד, הם טיפוסים מורכבים המוגדרים במחלקות</a:t>
            </a:r>
            <a:r>
              <a:rPr lang="he-IL" sz="3000" dirty="0"/>
              <a:t>.</a:t>
            </a:r>
          </a:p>
          <a:p>
            <a:pPr algn="r" rtl="1"/>
            <a:endParaRPr lang="he-IL" sz="3000" dirty="0"/>
          </a:p>
          <a:p>
            <a:pPr marL="342900" indent="-342900" algn="r" rtl="1">
              <a:buClr>
                <a:schemeClr val="bg1"/>
              </a:buClr>
              <a:buFont typeface="Arial" panose="020B0604020202020204" pitchFamily="34" charset="0"/>
              <a:buChar char="•"/>
            </a:pPr>
            <a:r>
              <a:rPr lang="he-IL" sz="2400" dirty="0">
                <a:solidFill>
                  <a:schemeClr val="bg1"/>
                </a:solidFill>
              </a:rPr>
              <a:t>במחלקות אלו ישנן גם פונקציות שונות הפועלות עליהם, וכן קיימות מחלקות מיוחדות לפעולות נוספות (לרוב סטטיות) על טיפוסים אלו.</a:t>
            </a:r>
          </a:p>
          <a:p>
            <a:pPr algn="r" rtl="1">
              <a:buClr>
                <a:schemeClr val="bg1"/>
              </a:buClr>
            </a:pPr>
            <a:endParaRPr lang="he-IL" sz="2400" dirty="0">
              <a:solidFill>
                <a:schemeClr val="bg1"/>
              </a:solidFill>
            </a:endParaRPr>
          </a:p>
          <a:p>
            <a:pPr marL="342900" indent="-342900" algn="r" rtl="1">
              <a:buClr>
                <a:schemeClr val="bg1"/>
              </a:buClr>
              <a:buFont typeface="Arial" panose="020B0604020202020204" pitchFamily="34" charset="0"/>
              <a:buChar char="•"/>
            </a:pPr>
            <a:r>
              <a:rPr lang="he-IL" sz="2400" dirty="0">
                <a:solidFill>
                  <a:schemeClr val="bg1"/>
                </a:solidFill>
              </a:rPr>
              <a:t>ישנן מחלקות ה"מייבאות" טיפוסים משפות אחרות, כמו המחלקה </a:t>
            </a:r>
            <a:r>
              <a:rPr lang="en-US" sz="2400" dirty="0">
                <a:solidFill>
                  <a:schemeClr val="bg1"/>
                </a:solidFill>
              </a:rPr>
              <a:t> </a:t>
            </a:r>
            <a:r>
              <a:rPr lang="he-IL" sz="2400" dirty="0">
                <a:solidFill>
                  <a:schemeClr val="bg1"/>
                </a:solidFill>
              </a:rPr>
              <a:t>   </a:t>
            </a:r>
            <a:r>
              <a:rPr lang="en-US" sz="2400" dirty="0" err="1">
                <a:solidFill>
                  <a:schemeClr val="bg1"/>
                </a:solidFill>
              </a:rPr>
              <a:t>DoubleClass</a:t>
            </a:r>
            <a:r>
              <a:rPr lang="he-IL" sz="2400" dirty="0">
                <a:solidFill>
                  <a:schemeClr val="bg1"/>
                </a:solidFill>
              </a:rPr>
              <a:t> היוצרת עצם </a:t>
            </a:r>
            <a:r>
              <a:rPr lang="en-US" sz="2400" dirty="0">
                <a:solidFill>
                  <a:schemeClr val="bg1"/>
                </a:solidFill>
              </a:rPr>
              <a:t>Double</a:t>
            </a:r>
            <a:r>
              <a:rPr lang="he-IL" sz="2400" dirty="0">
                <a:solidFill>
                  <a:schemeClr val="bg1"/>
                </a:solidFill>
              </a:rPr>
              <a:t> כפי שהוא מוגדר ב-</a:t>
            </a:r>
            <a:r>
              <a:rPr lang="en-US" sz="2400" dirty="0">
                <a:solidFill>
                  <a:schemeClr val="bg1"/>
                </a:solidFill>
              </a:rPr>
              <a:t>JAVA</a:t>
            </a:r>
            <a:r>
              <a:rPr lang="he-IL" sz="2400" dirty="0">
                <a:solidFill>
                  <a:schemeClr val="bg1"/>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26">
            <a:extLst>
              <a:ext uri="{FF2B5EF4-FFF2-40B4-BE49-F238E27FC236}">
                <a16:creationId xmlns:a16="http://schemas.microsoft.com/office/drawing/2014/main" id="{ED01A99D-D23A-4653-A6DD-4F60BD4228AB}"/>
              </a:ext>
            </a:extLst>
          </p:cNvPr>
          <p:cNvSpPr txBox="1">
            <a:spLocks noGrp="1"/>
          </p:cNvSpPr>
          <p:nvPr>
            <p:ph type="title"/>
          </p:nvPr>
        </p:nvSpPr>
        <p:spPr>
          <a:xfrm>
            <a:off x="3308350" y="0"/>
            <a:ext cx="266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solidFill>
                  <a:schemeClr val="bg1"/>
                </a:solidFill>
              </a:rPr>
              <a:t>הגדרת משתנים</a:t>
            </a:r>
            <a:endParaRPr dirty="0">
              <a:solidFill>
                <a:schemeClr val="bg1"/>
              </a:solidFill>
            </a:endParaRPr>
          </a:p>
        </p:txBody>
      </p:sp>
      <p:sp>
        <p:nvSpPr>
          <p:cNvPr id="6" name="תיבת טקסט 5">
            <a:extLst>
              <a:ext uri="{FF2B5EF4-FFF2-40B4-BE49-F238E27FC236}">
                <a16:creationId xmlns:a16="http://schemas.microsoft.com/office/drawing/2014/main" id="{FF7FE53A-1003-4E69-9B92-8BC2907EE30D}"/>
              </a:ext>
            </a:extLst>
          </p:cNvPr>
          <p:cNvSpPr txBox="1"/>
          <p:nvPr/>
        </p:nvSpPr>
        <p:spPr>
          <a:xfrm>
            <a:off x="596900" y="762000"/>
            <a:ext cx="8261350" cy="1938992"/>
          </a:xfrm>
          <a:prstGeom prst="rect">
            <a:avLst/>
          </a:prstGeom>
          <a:noFill/>
        </p:spPr>
        <p:txBody>
          <a:bodyPr wrap="square" rtlCol="1">
            <a:spAutoFit/>
          </a:bodyPr>
          <a:lstStyle/>
          <a:p>
            <a:pPr marL="285750" indent="-285750" algn="r" rtl="1">
              <a:buFont typeface="Arial" panose="020B0604020202020204" pitchFamily="34" charset="0"/>
              <a:buChar char="•"/>
            </a:pPr>
            <a:r>
              <a:rPr lang="he-IL" sz="3000" dirty="0"/>
              <a:t>בהגדרת משתנה חדש, כל הסוגים מוגדרים ע"י </a:t>
            </a:r>
            <a:r>
              <a:rPr lang="en-US" sz="3000" dirty="0"/>
              <a:t>var</a:t>
            </a:r>
            <a:r>
              <a:rPr lang="he-IL" sz="3000" dirty="0"/>
              <a:t>, בלי לציין את סוג המשתנה.</a:t>
            </a:r>
          </a:p>
          <a:p>
            <a:pPr marL="285750" indent="-285750" algn="r" rtl="1">
              <a:buFont typeface="Arial" panose="020B0604020202020204" pitchFamily="34" charset="0"/>
              <a:buChar char="•"/>
            </a:pPr>
            <a:r>
              <a:rPr lang="he-IL" sz="3000" dirty="0"/>
              <a:t>ניתן לציין את סוג המשתנה לאחר הגדרתו כ- </a:t>
            </a:r>
            <a:r>
              <a:rPr lang="en-US" sz="3000" dirty="0"/>
              <a:t>var</a:t>
            </a:r>
          </a:p>
          <a:p>
            <a:pPr marL="285750" indent="-285750" algn="r" rtl="1">
              <a:buFont typeface="Arial" panose="020B0604020202020204" pitchFamily="34" charset="0"/>
              <a:buChar char="•"/>
            </a:pPr>
            <a:r>
              <a:rPr lang="he-IL" sz="3000" dirty="0"/>
              <a:t>חובה לציין את סוג הפרמטרים המתקבלים לפונקציות</a:t>
            </a:r>
          </a:p>
        </p:txBody>
      </p:sp>
      <p:sp>
        <p:nvSpPr>
          <p:cNvPr id="7" name="מלבן 6">
            <a:extLst>
              <a:ext uri="{FF2B5EF4-FFF2-40B4-BE49-F238E27FC236}">
                <a16:creationId xmlns:a16="http://schemas.microsoft.com/office/drawing/2014/main" id="{A8D8F8ED-C9FF-4015-9C7E-184D1494956C}"/>
              </a:ext>
            </a:extLst>
          </p:cNvPr>
          <p:cNvSpPr/>
          <p:nvPr/>
        </p:nvSpPr>
        <p:spPr>
          <a:xfrm>
            <a:off x="742950" y="3116137"/>
            <a:ext cx="8153400" cy="1647246"/>
          </a:xfrm>
          <a:prstGeom prst="rect">
            <a:avLst/>
          </a:prstGeom>
        </p:spPr>
        <p:txBody>
          <a:bodyPr wrap="square">
            <a:spAutoFit/>
          </a:bodyPr>
          <a:lstStyle/>
          <a:p>
            <a:pPr marL="285750" lvl="0" indent="-285750" algn="r" rtl="1">
              <a:lnSpc>
                <a:spcPct val="115000"/>
              </a:lnSpc>
              <a:spcBef>
                <a:spcPts val="1200"/>
              </a:spcBef>
              <a:buClr>
                <a:schemeClr val="bg1"/>
              </a:buClr>
              <a:buFont typeface="Arial" panose="020B0604020202020204" pitchFamily="34" charset="0"/>
              <a:buChar char="•"/>
            </a:pPr>
            <a:r>
              <a:rPr lang="he-IL" sz="1800" dirty="0">
                <a:solidFill>
                  <a:schemeClr val="bg1"/>
                </a:solidFill>
              </a:rPr>
              <a:t>ל</a:t>
            </a:r>
            <a:r>
              <a:rPr lang="en-US" sz="1800" dirty="0">
                <a:solidFill>
                  <a:schemeClr val="bg1"/>
                </a:solidFill>
              </a:rPr>
              <a:t> </a:t>
            </a:r>
            <a:r>
              <a:rPr lang="en-US" sz="1800" dirty="0" err="1">
                <a:solidFill>
                  <a:schemeClr val="bg1"/>
                </a:solidFill>
              </a:rPr>
              <a:t>haxe</a:t>
            </a:r>
            <a:r>
              <a:rPr lang="en-US" sz="1800" dirty="0">
                <a:solidFill>
                  <a:schemeClr val="bg1"/>
                </a:solidFill>
              </a:rPr>
              <a:t> </a:t>
            </a:r>
            <a:r>
              <a:rPr lang="he-IL" sz="1800" dirty="0">
                <a:solidFill>
                  <a:schemeClr val="bg1"/>
                </a:solidFill>
              </a:rPr>
              <a:t>יש את התכונה של </a:t>
            </a:r>
            <a:r>
              <a:rPr lang="en-US" sz="1800" dirty="0">
                <a:solidFill>
                  <a:schemeClr val="bg1"/>
                </a:solidFill>
              </a:rPr>
              <a:t>type interference - </a:t>
            </a:r>
            <a:r>
              <a:rPr lang="he-IL" sz="1800" dirty="0">
                <a:solidFill>
                  <a:schemeClr val="bg1"/>
                </a:solidFill>
              </a:rPr>
              <a:t> תכונה זו מתייחסת לאיתור אוטומטי של סוג הנתונים של ביטוי בשפה. (תכונה זו אופיינית לשפות פונקציונליות )</a:t>
            </a:r>
          </a:p>
          <a:p>
            <a:pPr lvl="0" algn="r" rtl="1">
              <a:lnSpc>
                <a:spcPct val="115000"/>
              </a:lnSpc>
              <a:spcBef>
                <a:spcPts val="1200"/>
              </a:spcBef>
            </a:pPr>
            <a:r>
              <a:rPr lang="he-IL" sz="1800" dirty="0">
                <a:solidFill>
                  <a:schemeClr val="bg1"/>
                </a:solidFill>
              </a:rPr>
              <a:t>דוגמא: נוכל להגדיר </a:t>
            </a:r>
            <a:r>
              <a:rPr lang="en-US" sz="1800" dirty="0">
                <a:solidFill>
                  <a:schemeClr val="bg1"/>
                </a:solidFill>
              </a:rPr>
              <a:t>var s = new Student(); </a:t>
            </a:r>
            <a:endParaRPr lang="he-IL" sz="1800" dirty="0">
              <a:solidFill>
                <a:schemeClr val="bg1"/>
              </a:solidFill>
            </a:endParaRPr>
          </a:p>
          <a:p>
            <a:pPr lvl="0" algn="r" rtl="1">
              <a:lnSpc>
                <a:spcPct val="115000"/>
              </a:lnSpc>
              <a:spcBef>
                <a:spcPts val="1200"/>
              </a:spcBef>
            </a:pPr>
            <a:r>
              <a:rPr lang="he-IL" sz="1800" dirty="0">
                <a:solidFill>
                  <a:schemeClr val="bg1"/>
                </a:solidFill>
              </a:rPr>
              <a:t>בלי הצורך לציין בהתחלה ש </a:t>
            </a:r>
            <a:r>
              <a:rPr lang="en-US" sz="1800" dirty="0">
                <a:solidFill>
                  <a:schemeClr val="bg1"/>
                </a:solidFill>
              </a:rPr>
              <a:t>S </a:t>
            </a:r>
            <a:r>
              <a:rPr lang="he-IL" sz="1800" dirty="0">
                <a:solidFill>
                  <a:schemeClr val="bg1"/>
                </a:solidFill>
              </a:rPr>
              <a:t>הוא מסוג </a:t>
            </a:r>
            <a:r>
              <a:rPr lang="en-US" sz="1800" dirty="0">
                <a:solidFill>
                  <a:schemeClr val="bg1"/>
                </a:solidFill>
              </a:rPr>
              <a:t>Student </a:t>
            </a:r>
          </a:p>
        </p:txBody>
      </p:sp>
    </p:spTree>
    <p:extLst>
      <p:ext uri="{BB962C8B-B14F-4D97-AF65-F5344CB8AC3E}">
        <p14:creationId xmlns:p14="http://schemas.microsoft.com/office/powerpoint/2010/main" val="122413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4"/>
          <p:cNvSpPr txBox="1"/>
          <p:nvPr/>
        </p:nvSpPr>
        <p:spPr>
          <a:xfrm>
            <a:off x="346508" y="3118585"/>
            <a:ext cx="8657791" cy="1953930"/>
          </a:xfrm>
          <a:prstGeom prst="rect">
            <a:avLst/>
          </a:prstGeom>
          <a:noFill/>
          <a:ln>
            <a:noFill/>
          </a:ln>
        </p:spPr>
        <p:txBody>
          <a:bodyPr spcFirstLastPara="1" wrap="square" lIns="91425" tIns="91425" rIns="91425" bIns="91425" anchor="ctr" anchorCtr="0">
            <a:noAutofit/>
          </a:bodyPr>
          <a:lstStyle/>
          <a:p>
            <a:pPr marL="0" lvl="0" indent="0" algn="r" rtl="1">
              <a:lnSpc>
                <a:spcPct val="115000"/>
              </a:lnSpc>
              <a:spcBef>
                <a:spcPts val="1200"/>
              </a:spcBef>
              <a:spcAft>
                <a:spcPts val="0"/>
              </a:spcAft>
              <a:buNone/>
            </a:pPr>
            <a:r>
              <a:rPr lang="en" sz="1600" dirty="0">
                <a:solidFill>
                  <a:schemeClr val="bg1"/>
                </a:solidFill>
              </a:rPr>
              <a:t>דוגמא:</a:t>
            </a:r>
            <a:r>
              <a:rPr lang="he-IL" sz="1600" dirty="0">
                <a:solidFill>
                  <a:schemeClr val="bg1"/>
                </a:solidFill>
              </a:rPr>
              <a:t>     </a:t>
            </a:r>
          </a:p>
          <a:p>
            <a:pPr marL="0" lvl="0" indent="0" algn="r" rtl="1">
              <a:lnSpc>
                <a:spcPct val="115000"/>
              </a:lnSpc>
              <a:spcBef>
                <a:spcPts val="1200"/>
              </a:spcBef>
              <a:spcAft>
                <a:spcPts val="0"/>
              </a:spcAft>
              <a:buNone/>
            </a:pPr>
            <a:r>
              <a:rPr lang="he-IL" sz="1600" dirty="0">
                <a:solidFill>
                  <a:schemeClr val="bg1"/>
                </a:solidFill>
              </a:rPr>
              <a:t>עבור הקוד:</a:t>
            </a:r>
            <a:endParaRPr sz="1600" dirty="0">
              <a:solidFill>
                <a:schemeClr val="bg1"/>
              </a:solidFill>
            </a:endParaRPr>
          </a:p>
          <a:p>
            <a:pPr marL="0" lvl="0" indent="0" algn="r" rtl="1">
              <a:lnSpc>
                <a:spcPct val="115000"/>
              </a:lnSpc>
              <a:spcBef>
                <a:spcPts val="1200"/>
              </a:spcBef>
              <a:spcAft>
                <a:spcPts val="0"/>
              </a:spcAft>
              <a:buNone/>
            </a:pPr>
            <a:r>
              <a:rPr lang="en" sz="1600" dirty="0">
                <a:solidFill>
                  <a:schemeClr val="bg1"/>
                </a:solidFill>
              </a:rPr>
              <a:t>     var d:Dynamic = 1;</a:t>
            </a:r>
            <a:r>
              <a:rPr lang="en-US" sz="1600" dirty="0">
                <a:solidFill>
                  <a:schemeClr val="bg1"/>
                </a:solidFill>
              </a:rPr>
              <a:t>  </a:t>
            </a:r>
            <a:r>
              <a:rPr lang="en-US" sz="1600" dirty="0" err="1">
                <a:solidFill>
                  <a:schemeClr val="bg1"/>
                </a:solidFill>
              </a:rPr>
              <a:t>d.foo</a:t>
            </a:r>
            <a:r>
              <a:rPr lang="en-US" sz="1600" dirty="0">
                <a:solidFill>
                  <a:schemeClr val="bg1"/>
                </a:solidFill>
              </a:rPr>
              <a:t>();</a:t>
            </a:r>
            <a:endParaRPr lang="he-IL" sz="1600" dirty="0">
              <a:solidFill>
                <a:schemeClr val="bg1"/>
              </a:solidFill>
            </a:endParaRPr>
          </a:p>
          <a:p>
            <a:pPr marL="0" lvl="0" indent="0" algn="r" rtl="1">
              <a:lnSpc>
                <a:spcPct val="115000"/>
              </a:lnSpc>
              <a:spcBef>
                <a:spcPts val="1200"/>
              </a:spcBef>
              <a:spcAft>
                <a:spcPts val="0"/>
              </a:spcAft>
              <a:buNone/>
            </a:pPr>
            <a:r>
              <a:rPr lang="he-IL" sz="1600" dirty="0">
                <a:solidFill>
                  <a:schemeClr val="bg1"/>
                </a:solidFill>
              </a:rPr>
              <a:t> </a:t>
            </a:r>
            <a:r>
              <a:rPr lang="en" sz="1600" dirty="0">
                <a:solidFill>
                  <a:schemeClr val="bg1"/>
                </a:solidFill>
              </a:rPr>
              <a:t>נקבל שגיאה בזמן ריצה בעוד שאם נעשה את אותו הדבר בצורה סטטית תהיה לנו שגיאה בזמן קומפילציה. בדיקת טעויות לפני הריצה זה יתרון עצום, זה אחד הדברים הבסיסיים  בנושא של אמינות.</a:t>
            </a:r>
            <a:endParaRPr sz="1600" dirty="0">
              <a:solidFill>
                <a:schemeClr val="bg1"/>
              </a:solidFill>
            </a:endParaRPr>
          </a:p>
          <a:p>
            <a:pPr marL="0" lvl="0" indent="0" algn="r" rtl="1">
              <a:lnSpc>
                <a:spcPct val="115000"/>
              </a:lnSpc>
              <a:spcBef>
                <a:spcPts val="1200"/>
              </a:spcBef>
              <a:spcAft>
                <a:spcPts val="0"/>
              </a:spcAft>
              <a:buNone/>
            </a:pPr>
            <a:r>
              <a:rPr lang="en" sz="1600" dirty="0">
                <a:solidFill>
                  <a:schemeClr val="bg1"/>
                </a:solidFill>
              </a:rPr>
              <a:t>לשפה סטטית יש יתרון של אמינות ומהירות זמן ריצה.</a:t>
            </a:r>
            <a:endParaRPr sz="1600" dirty="0">
              <a:solidFill>
                <a:schemeClr val="bg1"/>
              </a:solidFill>
            </a:endParaRPr>
          </a:p>
          <a:p>
            <a:pPr marL="0" lvl="0" indent="0" algn="r" rtl="1">
              <a:lnSpc>
                <a:spcPct val="115000"/>
              </a:lnSpc>
              <a:spcBef>
                <a:spcPts val="1200"/>
              </a:spcBef>
              <a:spcAft>
                <a:spcPts val="0"/>
              </a:spcAft>
              <a:buNone/>
            </a:pPr>
            <a:r>
              <a:rPr lang="he-IL" sz="1600" dirty="0">
                <a:solidFill>
                  <a:schemeClr val="bg1"/>
                </a:solidFill>
              </a:rPr>
              <a:t> </a:t>
            </a:r>
            <a:endParaRPr sz="1600" dirty="0">
              <a:solidFill>
                <a:schemeClr val="bg1"/>
              </a:solidFill>
            </a:endParaRPr>
          </a:p>
        </p:txBody>
      </p:sp>
      <p:sp>
        <p:nvSpPr>
          <p:cNvPr id="4" name="Google Shape;133;p26">
            <a:extLst>
              <a:ext uri="{FF2B5EF4-FFF2-40B4-BE49-F238E27FC236}">
                <a16:creationId xmlns:a16="http://schemas.microsoft.com/office/drawing/2014/main" id="{2D17C948-64BB-4171-8FDA-AF06B9D349E6}"/>
              </a:ext>
            </a:extLst>
          </p:cNvPr>
          <p:cNvSpPr txBox="1">
            <a:spLocks/>
          </p:cNvSpPr>
          <p:nvPr/>
        </p:nvSpPr>
        <p:spPr>
          <a:xfrm>
            <a:off x="3308350" y="0"/>
            <a:ext cx="2667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he-IL">
                <a:solidFill>
                  <a:schemeClr val="bg1"/>
                </a:solidFill>
              </a:rPr>
              <a:t>הגדרת משתנים</a:t>
            </a:r>
            <a:endParaRPr lang="he-IL" dirty="0">
              <a:solidFill>
                <a:schemeClr val="bg1"/>
              </a:solidFill>
            </a:endParaRPr>
          </a:p>
        </p:txBody>
      </p:sp>
      <p:sp>
        <p:nvSpPr>
          <p:cNvPr id="2" name="תיבת טקסט 1">
            <a:extLst>
              <a:ext uri="{FF2B5EF4-FFF2-40B4-BE49-F238E27FC236}">
                <a16:creationId xmlns:a16="http://schemas.microsoft.com/office/drawing/2014/main" id="{B26A3BDB-BFA7-4CD0-916E-CD502CCF42CB}"/>
              </a:ext>
            </a:extLst>
          </p:cNvPr>
          <p:cNvSpPr txBox="1"/>
          <p:nvPr/>
        </p:nvSpPr>
        <p:spPr>
          <a:xfrm>
            <a:off x="462013" y="749300"/>
            <a:ext cx="8269237" cy="1938992"/>
          </a:xfrm>
          <a:prstGeom prst="rect">
            <a:avLst/>
          </a:prstGeom>
          <a:noFill/>
        </p:spPr>
        <p:txBody>
          <a:bodyPr wrap="square" rtlCol="1">
            <a:spAutoFit/>
          </a:bodyPr>
          <a:lstStyle/>
          <a:p>
            <a:pPr marL="285750" indent="-285750" algn="r" rtl="1">
              <a:buFont typeface="Arial" panose="020B0604020202020204" pitchFamily="34" charset="0"/>
              <a:buChar char="•"/>
            </a:pPr>
            <a:r>
              <a:rPr lang="he-IL" sz="3000" dirty="0"/>
              <a:t>לשפה </a:t>
            </a:r>
            <a:r>
              <a:rPr lang="en-US" sz="3000" dirty="0" err="1"/>
              <a:t>haxe</a:t>
            </a:r>
            <a:r>
              <a:rPr lang="en-US" sz="3000" dirty="0"/>
              <a:t> </a:t>
            </a:r>
            <a:r>
              <a:rPr lang="he-IL" sz="3000" dirty="0"/>
              <a:t> מערכת סטטית.</a:t>
            </a:r>
          </a:p>
          <a:p>
            <a:pPr marL="285750" indent="-285750" algn="r" rtl="1">
              <a:buFont typeface="Arial" panose="020B0604020202020204" pitchFamily="34" charset="0"/>
              <a:buChar char="•"/>
            </a:pPr>
            <a:r>
              <a:rPr lang="he-IL" sz="3000" dirty="0"/>
              <a:t>עם זאת, ניתן להקצות ערכים דינאמיים, אך יש לכך חסרונות.</a:t>
            </a:r>
          </a:p>
          <a:p>
            <a:pPr marL="285750" indent="-285750" algn="r" rtl="1">
              <a:buFont typeface="Arial" panose="020B0604020202020204" pitchFamily="34" charset="0"/>
              <a:buChar char="•"/>
            </a:pPr>
            <a:r>
              <a:rPr lang="he-IL" sz="3000" dirty="0"/>
              <a:t>מנגנון חזק- לא ניתן לבצע המרה מרומזת.</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תיבת טקסט 1">
            <a:extLst>
              <a:ext uri="{FF2B5EF4-FFF2-40B4-BE49-F238E27FC236}">
                <a16:creationId xmlns:a16="http://schemas.microsoft.com/office/drawing/2014/main" id="{284E7D7F-E70C-49B1-B555-102DD49CF9F1}"/>
              </a:ext>
            </a:extLst>
          </p:cNvPr>
          <p:cNvSpPr txBox="1"/>
          <p:nvPr/>
        </p:nvSpPr>
        <p:spPr>
          <a:xfrm>
            <a:off x="273050" y="876300"/>
            <a:ext cx="8534400" cy="4247317"/>
          </a:xfrm>
          <a:prstGeom prst="rect">
            <a:avLst/>
          </a:prstGeom>
          <a:noFill/>
        </p:spPr>
        <p:txBody>
          <a:bodyPr wrap="square" rtlCol="1">
            <a:spAutoFit/>
          </a:bodyPr>
          <a:lstStyle/>
          <a:p>
            <a:pPr marL="285750" indent="-285750" algn="r" rtl="1">
              <a:buFont typeface="Arial" panose="020B0604020202020204" pitchFamily="34" charset="0"/>
              <a:buChar char="•"/>
            </a:pPr>
            <a:r>
              <a:rPr lang="he-IL" sz="3000" dirty="0"/>
              <a:t>מערך – גישה ע"י אינדקס</a:t>
            </a:r>
          </a:p>
          <a:p>
            <a:pPr marL="285750" indent="-285750" algn="r" rtl="1">
              <a:buFont typeface="Arial" panose="020B0604020202020204" pitchFamily="34" charset="0"/>
              <a:buChar char="•"/>
            </a:pPr>
            <a:r>
              <a:rPr lang="he-IL" sz="3000" dirty="0"/>
              <a:t>רשימה </a:t>
            </a:r>
          </a:p>
          <a:p>
            <a:pPr marL="285750" indent="-285750" algn="r" rtl="1">
              <a:buFont typeface="Arial" panose="020B0604020202020204" pitchFamily="34" charset="0"/>
              <a:buChar char="•"/>
            </a:pPr>
            <a:r>
              <a:rPr lang="he-IL" sz="3000" dirty="0"/>
              <a:t>מפה- גישה ע"י מפתח או ערך (מילון)</a:t>
            </a:r>
          </a:p>
          <a:p>
            <a:pPr algn="r" rtl="1"/>
            <a:endParaRPr lang="he-IL" sz="3000" dirty="0"/>
          </a:p>
          <a:p>
            <a:pPr marL="457200" indent="-457200" algn="r" rtl="1">
              <a:buClr>
                <a:schemeClr val="bg1"/>
              </a:buClr>
              <a:buFont typeface="Arial" panose="020B0604020202020204" pitchFamily="34" charset="0"/>
              <a:buChar char="•"/>
            </a:pPr>
            <a:r>
              <a:rPr lang="he-IL" sz="3000" dirty="0">
                <a:solidFill>
                  <a:schemeClr val="bg1"/>
                </a:solidFill>
              </a:rPr>
              <a:t>ניתן להשתמש בכל מבני הנתונים כתור או מחסנית, וכן כמו במבני הנתונים האחרים- במערך כמו במפה ובמפה כמו ברשימה וכד'.</a:t>
            </a:r>
          </a:p>
          <a:p>
            <a:pPr marL="457200" indent="-457200" algn="r" rtl="1">
              <a:buClr>
                <a:schemeClr val="bg1"/>
              </a:buClr>
              <a:buFont typeface="Arial" panose="020B0604020202020204" pitchFamily="34" charset="0"/>
              <a:buChar char="•"/>
            </a:pPr>
            <a:r>
              <a:rPr lang="he-IL" sz="3000" dirty="0">
                <a:solidFill>
                  <a:schemeClr val="bg1"/>
                </a:solidFill>
              </a:rPr>
              <a:t>יוצאת מן הכלל- רשימה, שלא מאפשרת גישה בעזרת אינדקס.</a:t>
            </a:r>
          </a:p>
        </p:txBody>
      </p:sp>
      <p:sp>
        <p:nvSpPr>
          <p:cNvPr id="3" name="Google Shape;133;p26">
            <a:extLst>
              <a:ext uri="{FF2B5EF4-FFF2-40B4-BE49-F238E27FC236}">
                <a16:creationId xmlns:a16="http://schemas.microsoft.com/office/drawing/2014/main" id="{08E0107C-E440-4AF1-943F-65C4D8489BD9}"/>
              </a:ext>
            </a:extLst>
          </p:cNvPr>
          <p:cNvSpPr txBox="1">
            <a:spLocks noGrp="1"/>
          </p:cNvSpPr>
          <p:nvPr>
            <p:ph type="title"/>
          </p:nvPr>
        </p:nvSpPr>
        <p:spPr>
          <a:xfrm>
            <a:off x="3714750" y="0"/>
            <a:ext cx="185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solidFill>
                  <a:schemeClr val="bg1"/>
                </a:solidFill>
              </a:rPr>
              <a:t>מבני נתונים</a:t>
            </a:r>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71550" y="0"/>
            <a:ext cx="711145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dirty="0">
                <a:solidFill>
                  <a:schemeClr val="bg1"/>
                </a:solidFill>
              </a:rPr>
              <a:t>קריטריונים להערכת שפות: </a:t>
            </a:r>
            <a:r>
              <a:rPr lang="he-IL" dirty="0">
                <a:solidFill>
                  <a:schemeClr val="bg1"/>
                </a:solidFill>
              </a:rPr>
              <a:t> </a:t>
            </a:r>
            <a:r>
              <a:rPr lang="en" dirty="0">
                <a:solidFill>
                  <a:schemeClr val="bg1"/>
                </a:solidFill>
              </a:rPr>
              <a:t>קריאות ReadAbility</a:t>
            </a:r>
            <a:endParaRPr dirty="0">
              <a:solidFill>
                <a:schemeClr val="bg1"/>
              </a:solidFill>
            </a:endParaRPr>
          </a:p>
        </p:txBody>
      </p:sp>
      <p:sp>
        <p:nvSpPr>
          <p:cNvPr id="71" name="Google Shape;71;p16"/>
          <p:cNvSpPr txBox="1">
            <a:spLocks noGrp="1"/>
          </p:cNvSpPr>
          <p:nvPr>
            <p:ph type="body" idx="1"/>
          </p:nvPr>
        </p:nvSpPr>
        <p:spPr>
          <a:xfrm>
            <a:off x="-77002" y="448897"/>
            <a:ext cx="9144000" cy="4600500"/>
          </a:xfrm>
          <a:prstGeom prst="rect">
            <a:avLst/>
          </a:prstGeom>
        </p:spPr>
        <p:txBody>
          <a:bodyPr spcFirstLastPara="1" wrap="square" lIns="91425" tIns="91425" rIns="91425" bIns="91425" anchor="t" anchorCtr="0">
            <a:noAutofit/>
          </a:bodyPr>
          <a:lstStyle/>
          <a:p>
            <a:pPr marL="285750" lvl="0" indent="-285750" algn="r" rtl="1">
              <a:spcBef>
                <a:spcPts val="1600"/>
              </a:spcBef>
              <a:spcAft>
                <a:spcPts val="0"/>
              </a:spcAft>
              <a:buFont typeface="Arial" panose="020B0604020202020204" pitchFamily="34" charset="0"/>
              <a:buChar char="•"/>
            </a:pPr>
            <a:r>
              <a:rPr lang="he-IL" sz="2000" dirty="0">
                <a:solidFill>
                  <a:schemeClr val="tx1"/>
                </a:solidFill>
              </a:rPr>
              <a:t>רוב </a:t>
            </a:r>
            <a:r>
              <a:rPr lang="en" sz="2000" dirty="0">
                <a:solidFill>
                  <a:schemeClr val="tx1"/>
                </a:solidFill>
              </a:rPr>
              <a:t>השפה מתנהגת כמו השפות מונחות העצמים הרגילות, כך שניתן להבין בקלות</a:t>
            </a:r>
            <a:endParaRPr sz="2000" dirty="0">
              <a:solidFill>
                <a:schemeClr val="tx1"/>
              </a:solidFill>
            </a:endParaRPr>
          </a:p>
          <a:p>
            <a:pPr marL="285750" lvl="0" indent="-285750" algn="r" rtl="1">
              <a:spcBef>
                <a:spcPts val="1600"/>
              </a:spcBef>
              <a:spcAft>
                <a:spcPts val="0"/>
              </a:spcAft>
              <a:buFont typeface="Arial" panose="020B0604020202020204" pitchFamily="34" charset="0"/>
              <a:buChar char="•"/>
            </a:pPr>
            <a:r>
              <a:rPr lang="en" sz="2000" dirty="0">
                <a:solidFill>
                  <a:schemeClr val="tx1"/>
                </a:solidFill>
              </a:rPr>
              <a:t>השפה מאפשרת לשלב שפות נוספות בתוכה, </a:t>
            </a:r>
            <a:r>
              <a:rPr lang="he-IL" sz="2000" dirty="0">
                <a:solidFill>
                  <a:schemeClr val="tx1"/>
                </a:solidFill>
              </a:rPr>
              <a:t> </a:t>
            </a:r>
            <a:r>
              <a:rPr lang="en" sz="2000" dirty="0">
                <a:solidFill>
                  <a:schemeClr val="tx1"/>
                </a:solidFill>
              </a:rPr>
              <a:t>מה שמקל על מי שרגיל לשפות אחרות</a:t>
            </a:r>
            <a:endParaRPr sz="2000" dirty="0">
              <a:solidFill>
                <a:schemeClr val="tx1"/>
              </a:solidFill>
            </a:endParaRPr>
          </a:p>
          <a:p>
            <a:pPr marL="285750" lvl="0" indent="-285750" algn="r" rtl="1">
              <a:spcBef>
                <a:spcPts val="1600"/>
              </a:spcBef>
              <a:spcAft>
                <a:spcPts val="0"/>
              </a:spcAft>
              <a:buFont typeface="Arial" panose="020B0604020202020204" pitchFamily="34" charset="0"/>
              <a:buChar char="•"/>
            </a:pPr>
            <a:r>
              <a:rPr lang="en" sz="2000" dirty="0">
                <a:solidFill>
                  <a:schemeClr val="tx1"/>
                </a:solidFill>
              </a:rPr>
              <a:t>המשמעות של המילים השמורות היא כמו בשפות המוכרות.</a:t>
            </a:r>
            <a:endParaRPr sz="2000" dirty="0">
              <a:solidFill>
                <a:schemeClr val="tx1"/>
              </a:solidFill>
            </a:endParaRPr>
          </a:p>
          <a:p>
            <a:pPr marL="285750" lvl="0" indent="-285750" algn="r" rtl="1">
              <a:spcBef>
                <a:spcPts val="1600"/>
              </a:spcBef>
              <a:spcAft>
                <a:spcPts val="0"/>
              </a:spcAft>
              <a:buFont typeface="Arial" panose="020B0604020202020204" pitchFamily="34" charset="0"/>
              <a:buChar char="•"/>
            </a:pPr>
            <a:r>
              <a:rPr lang="en" sz="2000" dirty="0">
                <a:solidFill>
                  <a:schemeClr val="tx1"/>
                </a:solidFill>
              </a:rPr>
              <a:t>מכיוון שהשפה פונקציונאלית, ניתן לכתוב פונקציות מורכבות עם מינימום משתנים זמניי</a:t>
            </a:r>
            <a:r>
              <a:rPr lang="he-IL" sz="2000" dirty="0">
                <a:solidFill>
                  <a:schemeClr val="tx1"/>
                </a:solidFill>
              </a:rPr>
              <a:t>ם </a:t>
            </a:r>
            <a:r>
              <a:rPr lang="en" sz="2000" dirty="0">
                <a:solidFill>
                  <a:schemeClr val="tx1"/>
                </a:solidFill>
              </a:rPr>
              <a:t> </a:t>
            </a:r>
            <a:endParaRPr lang="he-IL" sz="2000" dirty="0">
              <a:solidFill>
                <a:schemeClr val="tx1"/>
              </a:solidFill>
            </a:endParaRPr>
          </a:p>
          <a:p>
            <a:pPr marL="0" lvl="0" indent="0" algn="r" rtl="1">
              <a:spcBef>
                <a:spcPts val="1600"/>
              </a:spcBef>
              <a:spcAft>
                <a:spcPts val="0"/>
              </a:spcAft>
              <a:buNone/>
            </a:pPr>
            <a:r>
              <a:rPr lang="he-IL" sz="2000" dirty="0">
                <a:solidFill>
                  <a:schemeClr val="bg1"/>
                </a:solidFill>
                <a:sym typeface="Wingdings" panose="05000000000000000000" pitchFamily="2" charset="2"/>
              </a:rPr>
              <a:t></a:t>
            </a:r>
            <a:r>
              <a:rPr lang="he-IL" sz="2000" dirty="0">
                <a:solidFill>
                  <a:schemeClr val="bg1"/>
                </a:solidFill>
              </a:rPr>
              <a:t>(הדעות עדיין חלוקות, לי נראה שהצורה הפונקציונלית יותר ברורה אבל ליקר פחות).</a:t>
            </a:r>
          </a:p>
          <a:p>
            <a:pPr marL="342900" lvl="0" algn="r" rtl="1">
              <a:spcBef>
                <a:spcPts val="1600"/>
              </a:spcBef>
              <a:spcAft>
                <a:spcPts val="0"/>
              </a:spcAft>
              <a:buClr>
                <a:schemeClr val="bg1"/>
              </a:buClr>
              <a:buSzPct val="89000"/>
              <a:buFont typeface="Arial" panose="020B0604020202020204" pitchFamily="34" charset="0"/>
              <a:buChar char="•"/>
            </a:pPr>
            <a:r>
              <a:rPr lang="en" sz="2000" dirty="0">
                <a:solidFill>
                  <a:schemeClr val="bg1"/>
                </a:solidFill>
              </a:rPr>
              <a:t>ישנן פונקציות שלא מוגדרות עבור מקרים מסויימי</a:t>
            </a:r>
            <a:r>
              <a:rPr lang="he-IL" sz="2000" dirty="0">
                <a:solidFill>
                  <a:schemeClr val="bg1"/>
                </a:solidFill>
              </a:rPr>
              <a:t>ם. </a:t>
            </a:r>
          </a:p>
          <a:p>
            <a:pPr marL="342900" lvl="0" algn="r" rtl="1">
              <a:spcBef>
                <a:spcPts val="1600"/>
              </a:spcBef>
              <a:spcAft>
                <a:spcPts val="0"/>
              </a:spcAft>
              <a:buClr>
                <a:schemeClr val="bg1"/>
              </a:buClr>
              <a:buSzPct val="89000"/>
              <a:buFont typeface="Arial" panose="020B0604020202020204" pitchFamily="34" charset="0"/>
              <a:buChar char="•"/>
            </a:pPr>
            <a:r>
              <a:rPr lang="he-IL" sz="2000" dirty="0">
                <a:solidFill>
                  <a:schemeClr val="bg1"/>
                </a:solidFill>
              </a:rPr>
              <a:t>דוגמאות: אם לא מוגדר כיצד להדפיס טיפוס, יודפס שם המחלקה.</a:t>
            </a:r>
            <a:endParaRPr sz="2000" dirty="0">
              <a:solidFill>
                <a:schemeClr val="bg1"/>
              </a:solidFill>
            </a:endParaRPr>
          </a:p>
          <a:p>
            <a:pPr marL="0" lvl="0" indent="0" algn="r" rtl="1">
              <a:lnSpc>
                <a:spcPct val="135714"/>
              </a:lnSpc>
              <a:spcBef>
                <a:spcPts val="1600"/>
              </a:spcBef>
              <a:spcAft>
                <a:spcPts val="0"/>
              </a:spcAft>
              <a:buClr>
                <a:schemeClr val="dk1"/>
              </a:buClr>
              <a:buSzPts val="1100"/>
              <a:buFont typeface="Arial"/>
              <a:buNone/>
            </a:pPr>
            <a:r>
              <a:rPr lang="en" dirty="0">
                <a:solidFill>
                  <a:schemeClr val="bg1"/>
                </a:solidFill>
                <a:highlight>
                  <a:srgbClr val="1E1E1E"/>
                </a:highlight>
                <a:latin typeface="Courier New"/>
                <a:ea typeface="Courier New"/>
                <a:cs typeface="Courier New"/>
                <a:sym typeface="Courier New"/>
              </a:rPr>
              <a:t> var f=new R(); trace(f);//</a:t>
            </a:r>
            <a:r>
              <a:rPr lang="en-US" dirty="0">
                <a:solidFill>
                  <a:schemeClr val="bg1"/>
                </a:solidFill>
                <a:highlight>
                  <a:srgbClr val="1E1E1E"/>
                </a:highlight>
                <a:latin typeface="Courier New"/>
                <a:ea typeface="Courier New"/>
                <a:cs typeface="Courier New"/>
                <a:sym typeface="Courier New"/>
              </a:rPr>
              <a:t>R</a:t>
            </a:r>
            <a:endParaRPr sz="3600" dirty="0">
              <a:solidFill>
                <a:schemeClr val="bg1"/>
              </a:solidFill>
            </a:endParaRPr>
          </a:p>
          <a:p>
            <a:pPr marL="76200" marR="76200" lvl="0" indent="0" algn="r" rtl="1">
              <a:lnSpc>
                <a:spcPct val="142857"/>
              </a:lnSpc>
              <a:spcBef>
                <a:spcPts val="1600"/>
              </a:spcBef>
              <a:spcAft>
                <a:spcPts val="0"/>
              </a:spcAft>
              <a:buClr>
                <a:schemeClr val="dk1"/>
              </a:buClr>
              <a:buSzPts val="1100"/>
              <a:buFont typeface="Arial"/>
              <a:buNone/>
            </a:pPr>
            <a:r>
              <a:rPr lang="he-IL" sz="1100" dirty="0">
                <a:solidFill>
                  <a:schemeClr val="tx1"/>
                </a:solidFill>
                <a:highlight>
                  <a:srgbClr val="F5F5F5"/>
                </a:highlight>
                <a:latin typeface="Courier New"/>
                <a:ea typeface="Courier New"/>
                <a:cs typeface="Courier New"/>
                <a:sym typeface="Courier New"/>
              </a:rPr>
              <a:t> </a:t>
            </a:r>
            <a:endParaRPr sz="1100" dirty="0">
              <a:solidFill>
                <a:schemeClr val="tx1"/>
              </a:solidFill>
              <a:highlight>
                <a:srgbClr val="F5F5F5"/>
              </a:highlight>
              <a:latin typeface="Courier New"/>
              <a:ea typeface="Courier New"/>
              <a:cs typeface="Courier New"/>
              <a:sym typeface="Courier New"/>
            </a:endParaRPr>
          </a:p>
          <a:p>
            <a:pPr marL="0" lvl="0" indent="0" algn="r" rtl="1">
              <a:spcBef>
                <a:spcPts val="1100"/>
              </a:spcBef>
              <a:spcAft>
                <a:spcPts val="1600"/>
              </a:spcAft>
              <a:buNone/>
            </a:pPr>
            <a:endParaRPr sz="2000"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1329</Words>
  <Application>Microsoft Office PowerPoint</Application>
  <PresentationFormat>‫הצגה על המסך (16:9)</PresentationFormat>
  <Paragraphs>157</Paragraphs>
  <Slides>19</Slides>
  <Notes>19</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19</vt:i4>
      </vt:variant>
    </vt:vector>
  </HeadingPairs>
  <TitlesOfParts>
    <vt:vector size="22" baseType="lpstr">
      <vt:lpstr>Arial</vt:lpstr>
      <vt:lpstr>Courier New</vt:lpstr>
      <vt:lpstr>Simple Light</vt:lpstr>
      <vt:lpstr>   Haxeהשפה -  היכרות עם</vt:lpstr>
      <vt:lpstr>מצגת של PowerPoint‏</vt:lpstr>
      <vt:lpstr>מצגת של PowerPoint‏</vt:lpstr>
      <vt:lpstr>מצגת של PowerPoint‏</vt:lpstr>
      <vt:lpstr>טיפוסים</vt:lpstr>
      <vt:lpstr>הגדרת משתנים</vt:lpstr>
      <vt:lpstr>מצגת של PowerPoint‏</vt:lpstr>
      <vt:lpstr>מבני נתונים</vt:lpstr>
      <vt:lpstr>קריטריונים להערכת שפות:  קריאות ReadAbility</vt:lpstr>
      <vt:lpstr>קריטריונים להערכת שפות : אורטוגונליות</vt:lpstr>
      <vt:lpstr>קריטריונים להערכת שפות:  כתיבות  Wirteability</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שפה פונקציונאלית  :haxe </dc:title>
  <cp:lastModifiedBy>מיכל</cp:lastModifiedBy>
  <cp:revision>53</cp:revision>
  <dcterms:modified xsi:type="dcterms:W3CDTF">2020-07-26T15:03:41Z</dcterms:modified>
</cp:coreProperties>
</file>