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E99BE3-BE56-4A02-980E-36EB88594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BE38776-C36D-43F5-91E6-7325394A1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9111018-5FFC-43B1-BBCA-025A8425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4AAE-D4CC-4DCB-9E3B-3AA6AA35DB14}" type="datetimeFigureOut">
              <a:rPr lang="pl-PL" smtClean="0"/>
              <a:t>2019-10-30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D9ADE1B-D544-4194-9A61-CD345694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04A2040-A2F4-4240-A3EE-73BDE0AD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B7C7-BB7D-47EB-AF8C-775BB2D699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232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07D855-FE72-48B0-A007-B6A856AE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64CAC0A-B151-434F-B7EC-0DBB125E9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603CDAA-6206-4C8C-A227-056A19840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4AAE-D4CC-4DCB-9E3B-3AA6AA35DB14}" type="datetimeFigureOut">
              <a:rPr lang="pl-PL" smtClean="0"/>
              <a:t>2019-10-30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FD73328-FE85-4B8D-B107-8E8803E2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2141218-2E2E-4505-BFCA-25112F4A4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B7C7-BB7D-47EB-AF8C-775BB2D699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68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E1AB93E-597A-4F8F-BD2B-8A7FD17E2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78EE689-C855-4974-9C80-18AEAD7AC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DAE3479-4795-497A-B727-7355F584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4AAE-D4CC-4DCB-9E3B-3AA6AA35DB14}" type="datetimeFigureOut">
              <a:rPr lang="pl-PL" smtClean="0"/>
              <a:t>2019-10-30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F1A1933-DF33-4E05-BC50-53A67697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1265567-FE1C-4D9D-B74B-EC6C9435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B7C7-BB7D-47EB-AF8C-775BB2D699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146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42786C-7D7F-425B-AE99-CD17BEFFD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5FEAC07-2FBF-4DB9-A962-C7816F8F7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2A0C2B4-BAAC-450C-BDFF-DC0907A9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4AAE-D4CC-4DCB-9E3B-3AA6AA35DB14}" type="datetimeFigureOut">
              <a:rPr lang="pl-PL" smtClean="0"/>
              <a:t>2019-10-30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270C133-B546-4241-A265-F3402835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499C04E-CABA-4BF8-B2BB-109254FB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B7C7-BB7D-47EB-AF8C-775BB2D699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640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983F70-6752-4B0B-BE1A-F9EDE90A9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0CE93A6-A592-441C-AE5B-31E4621CA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1530EA0-C64D-4938-A171-D49B0448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4AAE-D4CC-4DCB-9E3B-3AA6AA35DB14}" type="datetimeFigureOut">
              <a:rPr lang="pl-PL" smtClean="0"/>
              <a:t>2019-10-30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F321207-8FBF-4177-B4B3-00981629B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A92645B-9330-48E5-9C17-E1C5E8EF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B7C7-BB7D-47EB-AF8C-775BB2D699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168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A33BEC-4243-4276-A2D6-93544EC6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D01495-BDB9-4585-ADB6-C53514DDA4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71D087A-ED7F-4CCC-B2DC-88A463C30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FF9520E-A35D-4AD2-A464-D097E702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4AAE-D4CC-4DCB-9E3B-3AA6AA35DB14}" type="datetimeFigureOut">
              <a:rPr lang="pl-PL" smtClean="0"/>
              <a:t>2019-10-30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42612DC-C0CF-4E07-AFF7-37238107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C6A8451-96B1-4082-9844-C2E61B1A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B7C7-BB7D-47EB-AF8C-775BB2D699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300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520542-05B9-4F6B-9351-827CC1BE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81A7A39-3C76-4C1A-A464-D07E90CB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C52F3AB-3B08-4765-A3A4-28F152390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8D797BE-5BA7-4591-86E6-70CD553F3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EEC7654-C2B5-494E-88A9-D91EA3AA9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DC96327-A08B-4ADD-B944-7B6B53A9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4AAE-D4CC-4DCB-9E3B-3AA6AA35DB14}" type="datetimeFigureOut">
              <a:rPr lang="pl-PL" smtClean="0"/>
              <a:t>2019-10-30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A7F65B7-C9C8-483C-ABAA-FE0D052D0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1CEF760-7A9F-460B-8744-2D1F3537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B7C7-BB7D-47EB-AF8C-775BB2D699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92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A7C8E7-7D4E-424F-A564-4E366E0D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B194896-A074-4EA8-AD08-D050F8E07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4AAE-D4CC-4DCB-9E3B-3AA6AA35DB14}" type="datetimeFigureOut">
              <a:rPr lang="pl-PL" smtClean="0"/>
              <a:t>2019-10-30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6694B01-A1DF-47A6-A44D-6B7785B3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758231D-2901-4CA9-9936-E7898134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B7C7-BB7D-47EB-AF8C-775BB2D699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456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7D0E877-244A-4332-A19C-420C40C1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4AAE-D4CC-4DCB-9E3B-3AA6AA35DB14}" type="datetimeFigureOut">
              <a:rPr lang="pl-PL" smtClean="0"/>
              <a:t>2019-10-30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B51D7CB-131C-4C1E-AEED-6EA0C08B3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BFE8946-1567-4CAF-9309-A889D57D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B7C7-BB7D-47EB-AF8C-775BB2D699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192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4D9455-40B4-4043-BC9D-537E91BC9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E7CF02-1AB2-4AB8-ACB7-DC8D159E8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DA60D3E-59AE-447D-8F80-F152954C0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69C200C-A101-436E-9295-FA2F379D5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4AAE-D4CC-4DCB-9E3B-3AA6AA35DB14}" type="datetimeFigureOut">
              <a:rPr lang="pl-PL" smtClean="0"/>
              <a:t>2019-10-30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AD9A7E8-1E34-4C65-8E91-5C165FB3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C16BD41-D190-4723-9928-6B74381D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B7C7-BB7D-47EB-AF8C-775BB2D699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837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E383F3-B79E-4D50-B590-DD6CE0B5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565E1D0-4FA8-4685-B0BC-75C269177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F16D989-795D-441B-BC72-52995C83E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0895F85-177F-4F66-A84D-C2313253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4AAE-D4CC-4DCB-9E3B-3AA6AA35DB14}" type="datetimeFigureOut">
              <a:rPr lang="pl-PL" smtClean="0"/>
              <a:t>2019-10-30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2FF7904-31DF-44F5-9B05-E8AB2402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426E0F1-8C6F-498B-86F7-084DF4A1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B7C7-BB7D-47EB-AF8C-775BB2D699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819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C773941-9933-4DB4-82BC-E86484714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F447865-BBCF-497B-A9FD-3E937E12A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C24DE43-11D4-47E7-A9AC-5805918EF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D4AAE-D4CC-4DCB-9E3B-3AA6AA35DB14}" type="datetimeFigureOut">
              <a:rPr lang="pl-PL" smtClean="0"/>
              <a:t>2019-10-30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4258222-E5E5-4BE1-BFEA-7D14DA098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FFEE77-E63F-4B4B-A613-0A3A0F13A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EB7C7-BB7D-47EB-AF8C-775BB2D699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90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isualstudio.microsoft.com/pl/v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boost.org/users/history/version_1_60_0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279A5E-6B79-496E-BD60-FADDA7193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Wzorce projektowe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0D95BBD-2570-45B1-AFE9-0C96563ADB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2609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0E24DE-02DC-4B70-A632-20D0353B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Dodawanie biblioteki </a:t>
            </a:r>
            <a:r>
              <a:rPr lang="pl-PL" dirty="0" err="1"/>
              <a:t>boost</a:t>
            </a:r>
            <a:r>
              <a:rPr lang="pl-PL" dirty="0"/>
              <a:t>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D256C3-81CD-4222-92DE-780DDEE75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 </a:t>
            </a:r>
            <a:r>
              <a:rPr lang="pl-PL" i="1" dirty="0" err="1"/>
              <a:t>Properties</a:t>
            </a:r>
            <a:r>
              <a:rPr lang="pl-PL" dirty="0"/>
              <a:t> należy wybrać </a:t>
            </a:r>
            <a:r>
              <a:rPr lang="pl-PL" i="1" dirty="0"/>
              <a:t>C++ =&gt; General =&gt; </a:t>
            </a:r>
            <a:r>
              <a:rPr lang="pl-PL" i="1" dirty="0" err="1"/>
              <a:t>Additional</a:t>
            </a:r>
            <a:r>
              <a:rPr lang="pl-PL" i="1" dirty="0"/>
              <a:t> </a:t>
            </a:r>
            <a:r>
              <a:rPr lang="pl-PL" i="1" dirty="0" err="1"/>
              <a:t>Include</a:t>
            </a:r>
            <a:r>
              <a:rPr lang="pl-PL" i="1" dirty="0"/>
              <a:t> </a:t>
            </a:r>
            <a:r>
              <a:rPr lang="pl-PL" i="1" dirty="0" err="1"/>
              <a:t>Directories</a:t>
            </a:r>
            <a:r>
              <a:rPr lang="pl-PL" i="1" dirty="0"/>
              <a:t>. Następnie należy podać ścieżkę dostępu do wypakowanej biblioteki </a:t>
            </a:r>
            <a:r>
              <a:rPr lang="pl-PL" i="1" dirty="0" err="1"/>
              <a:t>boost</a:t>
            </a:r>
            <a:r>
              <a:rPr lang="pl-PL" i="1" dirty="0"/>
              <a:t> (</a:t>
            </a:r>
            <a:r>
              <a:rPr lang="pl-PL" i="1" dirty="0" err="1"/>
              <a:t>scieżka_dostępu</a:t>
            </a:r>
            <a:r>
              <a:rPr lang="pl-PL" i="1" dirty="0"/>
              <a:t>\boost_1_60_0):</a:t>
            </a:r>
            <a:endParaRPr lang="pl-PL" dirty="0"/>
          </a:p>
        </p:txBody>
      </p:sp>
      <p:pic>
        <p:nvPicPr>
          <p:cNvPr id="5" name="Obraz 4" descr="Obraz zawierający zrzut ekranu&#10;&#10;Opis wygenerowany automatycznie">
            <a:extLst>
              <a:ext uri="{FF2B5EF4-FFF2-40B4-BE49-F238E27FC236}">
                <a16:creationId xmlns:a16="http://schemas.microsoft.com/office/drawing/2014/main" id="{FB795B01-A2D5-48AC-B5A2-47C0D8836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739" y="2980269"/>
            <a:ext cx="4969565" cy="381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44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1FBF43-1CAE-4875-BB96-A777894F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Dodawanie biblioteki </a:t>
            </a:r>
            <a:r>
              <a:rPr lang="pl-PL" dirty="0" err="1"/>
              <a:t>boost</a:t>
            </a:r>
            <a:r>
              <a:rPr lang="pl-PL" dirty="0"/>
              <a:t>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F3B80D-9115-4525-AE5F-3231F1A3E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Ostatnim etapem jest dodanie w tym samym oknie </a:t>
            </a:r>
            <a:r>
              <a:rPr lang="pl-PL" i="1" dirty="0" err="1"/>
              <a:t>Properties</a:t>
            </a:r>
            <a:r>
              <a:rPr lang="pl-PL" dirty="0"/>
              <a:t>: </a:t>
            </a:r>
            <a:r>
              <a:rPr lang="pl-PL" i="1" dirty="0"/>
              <a:t>C++ =&gt; </a:t>
            </a:r>
            <a:r>
              <a:rPr lang="pl-PL" i="1" dirty="0" err="1"/>
              <a:t>Precompiled</a:t>
            </a:r>
            <a:r>
              <a:rPr lang="pl-PL" i="1" dirty="0"/>
              <a:t> </a:t>
            </a:r>
            <a:r>
              <a:rPr lang="pl-PL" i="1" dirty="0" err="1"/>
              <a:t>Headers</a:t>
            </a:r>
            <a:r>
              <a:rPr lang="pl-PL" i="1" dirty="0"/>
              <a:t> =&gt; </a:t>
            </a:r>
            <a:r>
              <a:rPr lang="pl-PL" i="1" dirty="0" err="1"/>
              <a:t>Precompiled</a:t>
            </a:r>
            <a:r>
              <a:rPr lang="pl-PL" i="1" dirty="0"/>
              <a:t> </a:t>
            </a:r>
            <a:r>
              <a:rPr lang="pl-PL" i="1" dirty="0" err="1"/>
              <a:t>Header</a:t>
            </a:r>
            <a:r>
              <a:rPr lang="pl-PL" dirty="0"/>
              <a:t> należy rozwinąć listę i wybrać opcję </a:t>
            </a:r>
            <a:r>
              <a:rPr lang="pl-PL" i="1" dirty="0"/>
              <a:t>Not Using </a:t>
            </a:r>
            <a:r>
              <a:rPr lang="pl-PL" i="1" dirty="0" err="1"/>
              <a:t>Precompiled</a:t>
            </a:r>
            <a:r>
              <a:rPr lang="pl-PL" i="1" dirty="0"/>
              <a:t> </a:t>
            </a:r>
            <a:r>
              <a:rPr lang="pl-PL" i="1" dirty="0" err="1"/>
              <a:t>Headers</a:t>
            </a:r>
            <a:r>
              <a:rPr lang="pl-PL" i="1" dirty="0"/>
              <a:t>: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Obraz 4" descr="Obraz zawierający zrzut ekranu&#10;&#10;Opis wygenerowany automatycznie">
            <a:extLst>
              <a:ext uri="{FF2B5EF4-FFF2-40B4-BE49-F238E27FC236}">
                <a16:creationId xmlns:a16="http://schemas.microsoft.com/office/drawing/2014/main" id="{F0EED89A-605D-4061-9E3E-D63F8EF40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72466"/>
            <a:ext cx="5439747" cy="388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33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E11FD205-C280-4EE8-BADA-65B541DA91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Wstęp do wzorców projektowych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2847A20F-60AE-43FE-B9A0-4F1CB2FB4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9214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E6969B-36B8-4D70-8378-7B9461E6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SOLID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65285B0-AD7B-4E17-A9DB-A00CD19F8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Pięć reguł wytwarzania kodu: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Zasada pojedynczej odpowiedzialności (ang. Single-</a:t>
            </a:r>
            <a:r>
              <a:rPr lang="pl-PL" dirty="0" err="1"/>
              <a:t>Responsibility</a:t>
            </a:r>
            <a:r>
              <a:rPr lang="pl-PL" dirty="0"/>
              <a:t> </a:t>
            </a:r>
            <a:r>
              <a:rPr lang="pl-PL" dirty="0" err="1"/>
              <a:t>Principle</a:t>
            </a:r>
            <a:r>
              <a:rPr lang="pl-PL" dirty="0"/>
              <a:t> – SRP)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Zasada otwarte – zamknięte (ang. Open/</a:t>
            </a:r>
            <a:r>
              <a:rPr lang="pl-PL" dirty="0" err="1"/>
              <a:t>Closed</a:t>
            </a:r>
            <a:r>
              <a:rPr lang="pl-PL" dirty="0"/>
              <a:t> </a:t>
            </a:r>
            <a:r>
              <a:rPr lang="pl-PL" dirty="0" err="1"/>
              <a:t>Principle</a:t>
            </a:r>
            <a:r>
              <a:rPr lang="pl-PL" dirty="0"/>
              <a:t> – OCP)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Zasada podstawiania </a:t>
            </a:r>
            <a:r>
              <a:rPr lang="pl-PL" dirty="0" err="1"/>
              <a:t>Liskov</a:t>
            </a:r>
            <a:r>
              <a:rPr lang="pl-PL" dirty="0"/>
              <a:t> (ang. </a:t>
            </a:r>
            <a:r>
              <a:rPr lang="pl-PL" dirty="0" err="1"/>
              <a:t>Liskov</a:t>
            </a:r>
            <a:r>
              <a:rPr lang="pl-PL" dirty="0"/>
              <a:t> </a:t>
            </a:r>
            <a:r>
              <a:rPr lang="pl-PL" dirty="0" err="1"/>
              <a:t>Substitution</a:t>
            </a:r>
            <a:r>
              <a:rPr lang="pl-PL" dirty="0"/>
              <a:t> </a:t>
            </a:r>
            <a:r>
              <a:rPr lang="pl-PL" dirty="0" err="1"/>
              <a:t>Principle</a:t>
            </a:r>
            <a:r>
              <a:rPr lang="pl-PL" dirty="0"/>
              <a:t> – LSP)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Zasada segregacji interfejsów (ang. Interface </a:t>
            </a:r>
            <a:r>
              <a:rPr lang="pl-PL" dirty="0" err="1"/>
              <a:t>Segregation</a:t>
            </a:r>
            <a:r>
              <a:rPr lang="pl-PL" dirty="0"/>
              <a:t> </a:t>
            </a:r>
            <a:r>
              <a:rPr lang="pl-PL" dirty="0" err="1"/>
              <a:t>Principle</a:t>
            </a:r>
            <a:r>
              <a:rPr lang="pl-PL" dirty="0"/>
              <a:t> – ISP)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Zasada odwracania zależności (ang. </a:t>
            </a:r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Inversion</a:t>
            </a:r>
            <a:r>
              <a:rPr lang="pl-PL" dirty="0"/>
              <a:t> </a:t>
            </a:r>
            <a:r>
              <a:rPr lang="pl-PL" dirty="0" err="1"/>
              <a:t>Principle</a:t>
            </a:r>
            <a:r>
              <a:rPr lang="pl-PL" dirty="0"/>
              <a:t> – DIP).</a:t>
            </a:r>
          </a:p>
        </p:txBody>
      </p:sp>
    </p:spTree>
    <p:extLst>
      <p:ext uri="{BB962C8B-B14F-4D97-AF65-F5344CB8AC3E}">
        <p14:creationId xmlns:p14="http://schemas.microsoft.com/office/powerpoint/2010/main" val="1861748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E877FE-3877-4434-8CFE-1707B024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Single-</a:t>
            </a:r>
            <a:r>
              <a:rPr lang="pl-PL" dirty="0" err="1"/>
              <a:t>Responsibility</a:t>
            </a:r>
            <a:r>
              <a:rPr lang="pl-PL" dirty="0"/>
              <a:t> </a:t>
            </a:r>
            <a:r>
              <a:rPr lang="pl-PL" dirty="0" err="1"/>
              <a:t>Principle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E6A9F24-4B83-4D32-8EF2-8A02BD0CB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	Zasadę można następująco: „Żadna klasa nie może być modyfikowana z więcej niż jednego powodu”.</a:t>
            </a:r>
          </a:p>
          <a:p>
            <a:pPr marL="0" indent="0">
              <a:buNone/>
            </a:pPr>
            <a:r>
              <a:rPr lang="pl-PL" dirty="0"/>
              <a:t>	Oznacza to, że jeżeli klasa jest odpowiedzialna za więcej niż jeden obszar w danym projekcie – wpływa to negatywnie na dalszy rozwój. Ponieważ modyfikując jeden obszar można wpłynąć na inny obszar projektu, który jest niezwiązany ze zmienianym.</a:t>
            </a:r>
          </a:p>
          <a:p>
            <a:pPr marL="0" indent="0">
              <a:buNone/>
            </a:pPr>
            <a:r>
              <a:rPr lang="pl-PL" dirty="0"/>
              <a:t>	Warto również dodać, że jeśli klasa będzie odpowiedzialna za więcej niż jeden obszar, to projekt będzie mniej elastyczny. Może to spowodować nieokreślone działanie.</a:t>
            </a:r>
          </a:p>
        </p:txBody>
      </p:sp>
    </p:spTree>
    <p:extLst>
      <p:ext uri="{BB962C8B-B14F-4D97-AF65-F5344CB8AC3E}">
        <p14:creationId xmlns:p14="http://schemas.microsoft.com/office/powerpoint/2010/main" val="4253277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58A24C-ACD1-4F52-A00C-A36B7229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Open/</a:t>
            </a:r>
            <a:r>
              <a:rPr lang="pl-PL" dirty="0" err="1"/>
              <a:t>Closed</a:t>
            </a:r>
            <a:r>
              <a:rPr lang="pl-PL" dirty="0"/>
              <a:t> </a:t>
            </a:r>
            <a:r>
              <a:rPr lang="pl-PL" dirty="0" err="1"/>
              <a:t>Principle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66D4A37-3957-4822-B260-24602A6E0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	Według książki zasada otwarte-zamknięte posiada następującą definicję: „Składniki oprogramowania (klasy, moduły, funkcje itp.) powinny być otwarte na rozbudowę, ale zamknięte dla modyfikacji”.</a:t>
            </a:r>
          </a:p>
          <a:p>
            <a:pPr marL="0" indent="0">
              <a:buNone/>
            </a:pPr>
            <a:r>
              <a:rPr lang="pl-PL" dirty="0"/>
              <a:t>	Więc tworzone oprogramowanie powinno posiadać następujące atrybuty, powinno być: </a:t>
            </a:r>
          </a:p>
          <a:p>
            <a:pPr lvl="1"/>
            <a:r>
              <a:rPr lang="pl-PL" dirty="0"/>
              <a:t>„otwarte na rozbudowę”</a:t>
            </a:r>
          </a:p>
          <a:p>
            <a:pPr lvl="1"/>
            <a:r>
              <a:rPr lang="pl-PL" dirty="0"/>
              <a:t>„zamknięte dla modyfikacji”</a:t>
            </a:r>
          </a:p>
          <a:p>
            <a:pPr marL="0" indent="0">
              <a:buNone/>
            </a:pPr>
            <a:r>
              <a:rPr lang="pl-PL" dirty="0"/>
              <a:t>	W pierwszym przypadku, moduł powinien pozwalać na łatwą rozbudowę zachować danego modułu. Drugi natomiast stanowi, że rozbudowa modułu nie może być przeprowadzona w sposób, który spowoduje zmianę istniejącego kodu źródłowego. </a:t>
            </a:r>
          </a:p>
        </p:txBody>
      </p:sp>
    </p:spTree>
    <p:extLst>
      <p:ext uri="{BB962C8B-B14F-4D97-AF65-F5344CB8AC3E}">
        <p14:creationId xmlns:p14="http://schemas.microsoft.com/office/powerpoint/2010/main" val="1711041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C682C6-8AF2-4F01-B5F6-20C2A63D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Liskov</a:t>
            </a:r>
            <a:r>
              <a:rPr lang="pl-PL" dirty="0"/>
              <a:t> </a:t>
            </a:r>
            <a:r>
              <a:rPr lang="pl-PL" dirty="0" err="1"/>
              <a:t>Substitution</a:t>
            </a:r>
            <a:r>
              <a:rPr lang="pl-PL" dirty="0"/>
              <a:t> </a:t>
            </a:r>
            <a:r>
              <a:rPr lang="pl-PL" dirty="0" err="1"/>
              <a:t>Principle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B0A731-D86B-4920-A564-6ADD892CF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Definicja zasady </a:t>
            </a:r>
            <a:r>
              <a:rPr lang="pl-PL" dirty="0" err="1"/>
              <a:t>Liskova</a:t>
            </a:r>
            <a:r>
              <a:rPr lang="pl-PL" dirty="0"/>
              <a:t> jest następująca: „Musi istnieć możliwość zastępowania typów bazowych ich podtypami”.</a:t>
            </a:r>
          </a:p>
          <a:p>
            <a:pPr marL="0" indent="0">
              <a:buNone/>
            </a:pPr>
            <a:r>
              <a:rPr lang="pl-PL" dirty="0"/>
              <a:t>Oznacza to, że klasa dziedzicząca powinna tylko rozszerzać możliwości klasy bazowej. Więc wywołanie metody zdefiniowanej w klasie bazowej w egzemplarzu klasy potomnej, powinno dać te same rezultaty.</a:t>
            </a:r>
          </a:p>
        </p:txBody>
      </p:sp>
    </p:spTree>
    <p:extLst>
      <p:ext uri="{BB962C8B-B14F-4D97-AF65-F5344CB8AC3E}">
        <p14:creationId xmlns:p14="http://schemas.microsoft.com/office/powerpoint/2010/main" val="2639468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985FCC-E197-47E8-B696-D5DA2962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Interface </a:t>
            </a:r>
            <a:r>
              <a:rPr lang="pl-PL" dirty="0" err="1"/>
              <a:t>Segregation</a:t>
            </a:r>
            <a:r>
              <a:rPr lang="pl-PL" dirty="0"/>
              <a:t> </a:t>
            </a:r>
            <a:r>
              <a:rPr lang="pl-PL" dirty="0" err="1"/>
              <a:t>Principle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7DE073-07C6-464E-B200-B0F56123F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	Zgodnie z definicją zasady segregacji interfejsów: „Wiele dedykowanych interfejsów jest lepsze niż jeden ogólny”. Należy dążyć do eliminacji nieporęcznych, niepotrzebnie rozbudowanych interfejsów.</a:t>
            </a:r>
          </a:p>
          <a:p>
            <a:pPr marL="0" indent="0">
              <a:buNone/>
            </a:pPr>
            <a:r>
              <a:rPr lang="pl-PL" dirty="0"/>
              <a:t>	Więc interfejsy należy projektować w taki sposób, żeby były małe. Związane jest to z implementacją niepotrzebnych metod w klasie, która ich nie potrzebuje.</a:t>
            </a:r>
          </a:p>
        </p:txBody>
      </p:sp>
    </p:spTree>
    <p:extLst>
      <p:ext uri="{BB962C8B-B14F-4D97-AF65-F5344CB8AC3E}">
        <p14:creationId xmlns:p14="http://schemas.microsoft.com/office/powerpoint/2010/main" val="4056242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4DEC5A-F0F4-4DE5-A803-0C334129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Inversion</a:t>
            </a:r>
            <a:r>
              <a:rPr lang="pl-PL" dirty="0"/>
              <a:t> </a:t>
            </a:r>
            <a:r>
              <a:rPr lang="pl-PL" dirty="0" err="1"/>
              <a:t>Principle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85AEA1-0170-480F-8B47-AF60E7DE0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Definicja składa się z dwóch punktów: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Moduły wysokopoziomowe nie powinny zależeć od modułów niskopoziomowych. Obie grupy modułów powinny zależeć od abstrakcji.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Abstrakcje nie powinny zależeć od szczegółowych rozwiązań. To szczegółowe rozwiązania powinny zależeć od abstrakcji.</a:t>
            </a:r>
          </a:p>
          <a:p>
            <a:pPr marL="0" indent="0">
              <a:buNone/>
            </a:pPr>
            <a:r>
              <a:rPr lang="pl-PL" dirty="0"/>
              <a:t>Oznacza to, że klasa ma nie zależeć od konkretnej implementacji tylko od interfejsu.</a:t>
            </a:r>
          </a:p>
        </p:txBody>
      </p:sp>
    </p:spTree>
    <p:extLst>
      <p:ext uri="{BB962C8B-B14F-4D97-AF65-F5344CB8AC3E}">
        <p14:creationId xmlns:p14="http://schemas.microsoft.com/office/powerpoint/2010/main" val="244883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BBD804-2FF8-441E-A58A-6045AB52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Spis omawianych wzorców projektowych: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E5B022-33CC-4288-B876-C393985F7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sz="1800" dirty="0"/>
              <a:t>Wstęp do wzorców projektowych</a:t>
            </a:r>
          </a:p>
          <a:p>
            <a:pPr lvl="1"/>
            <a:r>
              <a:rPr lang="pl-PL" sz="1400" dirty="0"/>
              <a:t>SOLID:</a:t>
            </a:r>
          </a:p>
          <a:p>
            <a:pPr lvl="2"/>
            <a:r>
              <a:rPr lang="pl-PL" sz="1000" dirty="0"/>
              <a:t>Single </a:t>
            </a:r>
            <a:r>
              <a:rPr lang="pl-PL" sz="1000" dirty="0" err="1"/>
              <a:t>Responsibility</a:t>
            </a:r>
            <a:r>
              <a:rPr lang="pl-PL" sz="1000" dirty="0"/>
              <a:t> </a:t>
            </a:r>
            <a:r>
              <a:rPr lang="pl-PL" sz="1000" dirty="0" err="1"/>
              <a:t>Principle</a:t>
            </a:r>
            <a:endParaRPr lang="pl-PL" sz="1000" dirty="0"/>
          </a:p>
          <a:p>
            <a:pPr lvl="2"/>
            <a:r>
              <a:rPr lang="pl-PL" sz="1000" dirty="0"/>
              <a:t>Open-</a:t>
            </a:r>
            <a:r>
              <a:rPr lang="pl-PL" sz="1000" dirty="0" err="1"/>
              <a:t>Closed</a:t>
            </a:r>
            <a:r>
              <a:rPr lang="pl-PL" sz="1000" dirty="0"/>
              <a:t> </a:t>
            </a:r>
            <a:r>
              <a:rPr lang="pl-PL" sz="1000" dirty="0" err="1"/>
              <a:t>Principle</a:t>
            </a:r>
            <a:endParaRPr lang="pl-PL" sz="1000" dirty="0"/>
          </a:p>
          <a:p>
            <a:pPr lvl="2"/>
            <a:r>
              <a:rPr lang="pl-PL" sz="1000" dirty="0" err="1"/>
              <a:t>Liskov</a:t>
            </a:r>
            <a:r>
              <a:rPr lang="pl-PL" sz="1000" dirty="0"/>
              <a:t> </a:t>
            </a:r>
            <a:r>
              <a:rPr lang="pl-PL" sz="1000" dirty="0" err="1"/>
              <a:t>Substitution</a:t>
            </a:r>
            <a:r>
              <a:rPr lang="pl-PL" sz="1000" dirty="0"/>
              <a:t> </a:t>
            </a:r>
            <a:r>
              <a:rPr lang="pl-PL" sz="1000" dirty="0" err="1"/>
              <a:t>Principle</a:t>
            </a:r>
            <a:endParaRPr lang="pl-PL" sz="1000" dirty="0"/>
          </a:p>
          <a:p>
            <a:pPr lvl="2"/>
            <a:r>
              <a:rPr lang="pl-PL" sz="1000" dirty="0"/>
              <a:t>Interface </a:t>
            </a:r>
            <a:r>
              <a:rPr lang="pl-PL" sz="1000" dirty="0" err="1"/>
              <a:t>Segregation</a:t>
            </a:r>
            <a:r>
              <a:rPr lang="pl-PL" sz="1000" dirty="0"/>
              <a:t> </a:t>
            </a:r>
            <a:r>
              <a:rPr lang="pl-PL" sz="1000" dirty="0" err="1"/>
              <a:t>Principle</a:t>
            </a:r>
            <a:endParaRPr lang="pl-PL" sz="1000" dirty="0"/>
          </a:p>
          <a:p>
            <a:pPr lvl="2"/>
            <a:r>
              <a:rPr lang="pl-PL" sz="1000" dirty="0" err="1"/>
              <a:t>Dependency</a:t>
            </a:r>
            <a:r>
              <a:rPr lang="pl-PL" sz="1000" dirty="0"/>
              <a:t> </a:t>
            </a:r>
            <a:r>
              <a:rPr lang="pl-PL" sz="1000" dirty="0" err="1"/>
              <a:t>Inversion</a:t>
            </a:r>
            <a:r>
              <a:rPr lang="pl-PL" sz="1000" dirty="0"/>
              <a:t> </a:t>
            </a:r>
            <a:r>
              <a:rPr lang="pl-PL" sz="1000" dirty="0" err="1"/>
              <a:t>Principle</a:t>
            </a:r>
            <a:endParaRPr lang="pl-PL" sz="1000" dirty="0"/>
          </a:p>
          <a:p>
            <a:pPr marL="342900" indent="-342900">
              <a:buFont typeface="+mj-lt"/>
              <a:buAutoNum type="arabicPeriod"/>
            </a:pPr>
            <a:r>
              <a:rPr lang="pl-PL" sz="1800" dirty="0"/>
              <a:t>Wybrane wzorce projektowe</a:t>
            </a:r>
          </a:p>
          <a:p>
            <a:pPr lvl="1"/>
            <a:r>
              <a:rPr lang="pl-PL" sz="1400" dirty="0"/>
              <a:t>Builder</a:t>
            </a:r>
          </a:p>
          <a:p>
            <a:pPr lvl="1"/>
            <a:r>
              <a:rPr lang="pl-PL" sz="1400" dirty="0" err="1"/>
              <a:t>Factories</a:t>
            </a:r>
            <a:endParaRPr lang="pl-PL" sz="1400" dirty="0"/>
          </a:p>
          <a:p>
            <a:pPr lvl="1"/>
            <a:r>
              <a:rPr lang="pl-PL" sz="1400" dirty="0" err="1"/>
              <a:t>Prototype</a:t>
            </a:r>
            <a:endParaRPr lang="pl-PL" sz="1400" dirty="0"/>
          </a:p>
          <a:p>
            <a:pPr lvl="1"/>
            <a:r>
              <a:rPr lang="pl-PL" sz="1400" dirty="0"/>
              <a:t>Singleton</a:t>
            </a:r>
          </a:p>
          <a:p>
            <a:pPr lvl="1"/>
            <a:r>
              <a:rPr lang="pl-PL" sz="1400" dirty="0"/>
              <a:t>Adapter</a:t>
            </a:r>
          </a:p>
          <a:p>
            <a:pPr lvl="1"/>
            <a:r>
              <a:rPr lang="pl-PL" sz="1400" dirty="0"/>
              <a:t>Bridge</a:t>
            </a:r>
          </a:p>
          <a:p>
            <a:pPr lvl="1"/>
            <a:r>
              <a:rPr lang="pl-PL" sz="1400" dirty="0" err="1"/>
              <a:t>Composite</a:t>
            </a:r>
            <a:endParaRPr lang="pl-PL" sz="1400" dirty="0"/>
          </a:p>
          <a:p>
            <a:pPr lvl="1"/>
            <a:r>
              <a:rPr lang="pl-PL" sz="1400" dirty="0" err="1"/>
              <a:t>Decorator</a:t>
            </a:r>
            <a:endParaRPr lang="pl-PL" sz="1400" dirty="0"/>
          </a:p>
          <a:p>
            <a:pPr lvl="1"/>
            <a:r>
              <a:rPr lang="pl-PL" sz="1400" dirty="0" err="1"/>
              <a:t>Facade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23702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C9BA10-F2B3-4BC9-A940-0C4F24B6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Wstęp: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536E7B-8B3C-496E-8F15-C068445AA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Na laboratoriach będzie wykorzystywany język </a:t>
            </a:r>
            <a:r>
              <a:rPr lang="pl-PL"/>
              <a:t>C++17 </a:t>
            </a:r>
            <a:r>
              <a:rPr lang="pl-PL" dirty="0"/>
              <a:t>wraz z biblioteką </a:t>
            </a:r>
            <a:r>
              <a:rPr lang="pl-PL" dirty="0" err="1"/>
              <a:t>boost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pl-PL" dirty="0"/>
              <a:t>Środowiskiem programistycznym będzie Visual Studio 2019 </a:t>
            </a:r>
            <a:r>
              <a:rPr lang="pl-PL" dirty="0" err="1"/>
              <a:t>community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87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E532F8-EA03-42DD-A34D-832F08C9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Dodawanie biblioteki </a:t>
            </a:r>
            <a:r>
              <a:rPr lang="pl-PL" dirty="0" err="1"/>
              <a:t>boost</a:t>
            </a:r>
            <a:r>
              <a:rPr lang="pl-PL" dirty="0"/>
              <a:t> do Visual Studio 2019 </a:t>
            </a:r>
            <a:r>
              <a:rPr lang="pl-PL" dirty="0" err="1"/>
              <a:t>community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5BA9ED-8E8F-42D6-B51A-AC2F8AE87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Należy pobrać VS 2019 </a:t>
            </a:r>
            <a:r>
              <a:rPr lang="pl-PL" dirty="0" err="1"/>
              <a:t>community</a:t>
            </a:r>
            <a:r>
              <a:rPr lang="pl-PL" dirty="0"/>
              <a:t> ze strony:</a:t>
            </a:r>
          </a:p>
          <a:p>
            <a:pPr marL="457200" lvl="1" indent="0">
              <a:buNone/>
            </a:pPr>
            <a:r>
              <a:rPr lang="pl-PL" dirty="0">
                <a:hlinkClick r:id="rId2"/>
              </a:rPr>
              <a:t>https://visualstudio.microsoft.com/pl/vs/</a:t>
            </a:r>
            <a:endParaRPr lang="pl-PL" dirty="0"/>
          </a:p>
          <a:p>
            <a:pPr marL="457200" lvl="1" indent="0">
              <a:buNone/>
            </a:pPr>
            <a:endParaRPr lang="pl-PL" dirty="0"/>
          </a:p>
        </p:txBody>
      </p:sp>
      <p:pic>
        <p:nvPicPr>
          <p:cNvPr id="5" name="Obraz 4" descr="Obraz zawierający zrzut ekranu&#10;&#10;Opis wygenerowany automatycznie">
            <a:extLst>
              <a:ext uri="{FF2B5EF4-FFF2-40B4-BE49-F238E27FC236}">
                <a16:creationId xmlns:a16="http://schemas.microsoft.com/office/drawing/2014/main" id="{34518ED7-EFBB-4A64-B5AF-1245947A4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26" y="2780523"/>
            <a:ext cx="6043940" cy="363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31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D2C010-7D86-40AD-9118-014761BE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Dodawanie biblioteki </a:t>
            </a:r>
            <a:r>
              <a:rPr lang="pl-PL" dirty="0" err="1"/>
              <a:t>boost</a:t>
            </a:r>
            <a:r>
              <a:rPr lang="pl-PL" dirty="0"/>
              <a:t>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6E7DDC-A415-4971-AA90-3F59EB16C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Instalując Visual Studio 2019 </a:t>
            </a:r>
            <a:r>
              <a:rPr lang="pl-PL" dirty="0" err="1"/>
              <a:t>community</a:t>
            </a:r>
            <a:r>
              <a:rPr lang="pl-PL" dirty="0"/>
              <a:t> przy pomocy </a:t>
            </a:r>
            <a:r>
              <a:rPr lang="pl-PL" i="1" dirty="0"/>
              <a:t>Visual Studio Installer </a:t>
            </a:r>
            <a:r>
              <a:rPr lang="pl-PL" dirty="0"/>
              <a:t>proszę zaznaczyć następującą opcję:</a:t>
            </a:r>
          </a:p>
          <a:p>
            <a:pPr marL="0" indent="0">
              <a:buNone/>
            </a:pPr>
            <a:endParaRPr lang="pl-PL" i="1" dirty="0"/>
          </a:p>
        </p:txBody>
      </p:sp>
      <p:pic>
        <p:nvPicPr>
          <p:cNvPr id="5" name="Obraz 4" descr="Obraz zawierający zrzut ekranu&#10;&#10;Opis wygenerowany automatycznie">
            <a:extLst>
              <a:ext uri="{FF2B5EF4-FFF2-40B4-BE49-F238E27FC236}">
                <a16:creationId xmlns:a16="http://schemas.microsoft.com/office/drawing/2014/main" id="{96158469-F7BE-44C2-A59D-A15849E5F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378" y="2634076"/>
            <a:ext cx="7352289" cy="407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25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3FCFD0-DFC4-4CAC-84E5-DD026826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Dodawanie biblioteki </a:t>
            </a:r>
            <a:r>
              <a:rPr lang="pl-PL" dirty="0" err="1"/>
              <a:t>boost</a:t>
            </a:r>
            <a:r>
              <a:rPr lang="pl-PL" dirty="0"/>
              <a:t>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3485CDE-5E31-49E0-B91B-CFEC93C63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Następnie należy pobrać bibliotekę </a:t>
            </a:r>
            <a:r>
              <a:rPr lang="pl-PL" dirty="0" err="1"/>
              <a:t>boost</a:t>
            </a:r>
            <a:r>
              <a:rPr lang="pl-PL" dirty="0"/>
              <a:t> i wypakować ją do dowolnej lokacji:</a:t>
            </a:r>
          </a:p>
          <a:p>
            <a:pPr marL="457200" lvl="1" indent="0">
              <a:buNone/>
            </a:pPr>
            <a:r>
              <a:rPr lang="pl-PL" dirty="0">
                <a:hlinkClick r:id="rId2"/>
              </a:rPr>
              <a:t>https://www.boost.org/users/history/version_1_60_0.html</a:t>
            </a:r>
            <a:endParaRPr lang="pl-PL" dirty="0"/>
          </a:p>
          <a:p>
            <a:pPr marL="457200" lvl="1" indent="0">
              <a:buNone/>
            </a:pPr>
            <a:endParaRPr lang="pl-PL" dirty="0"/>
          </a:p>
        </p:txBody>
      </p:sp>
      <p:pic>
        <p:nvPicPr>
          <p:cNvPr id="5" name="Obraz 4" descr="Obraz zawierający zrzut ekranu&#10;&#10;Opis wygenerowany automatycznie">
            <a:extLst>
              <a:ext uri="{FF2B5EF4-FFF2-40B4-BE49-F238E27FC236}">
                <a16:creationId xmlns:a16="http://schemas.microsoft.com/office/drawing/2014/main" id="{0245DF02-8747-4C40-B809-CFAF45ADB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996" y="3160346"/>
            <a:ext cx="3598388" cy="369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05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5DA0B3-4EE1-4E7E-A653-BB260110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Dodawanie biblioteki </a:t>
            </a:r>
            <a:r>
              <a:rPr lang="pl-PL" dirty="0" err="1"/>
              <a:t>boost</a:t>
            </a:r>
            <a:r>
              <a:rPr lang="pl-PL" dirty="0"/>
              <a:t>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641173-B94C-4387-AD06-64A62BF47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Kolejnym etapem będzie dodanie nowego projektu w Visual Studio:</a:t>
            </a:r>
          </a:p>
          <a:p>
            <a:pPr marL="0" indent="0">
              <a:buNone/>
            </a:pPr>
            <a:r>
              <a:rPr lang="pl-PL" dirty="0"/>
              <a:t>File =&gt; New =&gt; Project… lub </a:t>
            </a:r>
            <a:r>
              <a:rPr lang="pl-PL" i="1" dirty="0" err="1"/>
              <a:t>Ctrl+Shift+N</a:t>
            </a:r>
            <a:endParaRPr lang="pl-PL" i="1" dirty="0"/>
          </a:p>
          <a:p>
            <a:pPr marL="0" indent="0">
              <a:buNone/>
            </a:pPr>
            <a:endParaRPr lang="pl-PL" i="1" dirty="0"/>
          </a:p>
        </p:txBody>
      </p:sp>
      <p:pic>
        <p:nvPicPr>
          <p:cNvPr id="7" name="Obraz 6" descr="Obraz zawierający zrzut ekranu, monitor, czarny, ekran&#10;&#10;Opis wygenerowany automatycznie">
            <a:extLst>
              <a:ext uri="{FF2B5EF4-FFF2-40B4-BE49-F238E27FC236}">
                <a16:creationId xmlns:a16="http://schemas.microsoft.com/office/drawing/2014/main" id="{DD130B90-DF11-456E-8794-FFB132AA7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723" y="2796242"/>
            <a:ext cx="5554683" cy="406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49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495221-4027-4F79-9DED-2041A4D0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Dodawanie biblioteki </a:t>
            </a:r>
            <a:r>
              <a:rPr lang="pl-PL" dirty="0" err="1"/>
              <a:t>boost</a:t>
            </a:r>
            <a:r>
              <a:rPr lang="pl-PL" dirty="0"/>
              <a:t>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163357-F42F-49B6-90FE-E1A713E1A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Następnie w okienku </a:t>
            </a:r>
            <a:r>
              <a:rPr lang="pl-PL" i="1" dirty="0" err="1"/>
              <a:t>Create</a:t>
            </a:r>
            <a:r>
              <a:rPr lang="pl-PL" i="1" dirty="0"/>
              <a:t> a </a:t>
            </a:r>
            <a:r>
              <a:rPr lang="pl-PL" i="1" dirty="0" err="1"/>
              <a:t>new</a:t>
            </a:r>
            <a:r>
              <a:rPr lang="pl-PL" i="1" dirty="0"/>
              <a:t> </a:t>
            </a:r>
            <a:r>
              <a:rPr lang="pl-PL" i="1" dirty="0" err="1"/>
              <a:t>project</a:t>
            </a:r>
            <a:r>
              <a:rPr lang="pl-PL" dirty="0"/>
              <a:t> wybrać </a:t>
            </a:r>
            <a:r>
              <a:rPr lang="pl-PL" i="1" dirty="0" err="1"/>
              <a:t>Console</a:t>
            </a:r>
            <a:r>
              <a:rPr lang="pl-PL" i="1" dirty="0"/>
              <a:t> </a:t>
            </a:r>
            <a:r>
              <a:rPr lang="pl-PL" i="1" dirty="0" err="1"/>
              <a:t>App</a:t>
            </a:r>
            <a:r>
              <a:rPr lang="pl-PL" i="1" dirty="0"/>
              <a:t>. </a:t>
            </a:r>
            <a:r>
              <a:rPr lang="pl-PL" dirty="0"/>
              <a:t>Następnie nadać nazwę projektu w wskazać, gdzie ma być zapisany.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Obraz 4" descr="Obraz zawierający zrzut ekranu, monitor, ekran&#10;&#10;Opis wygenerowany automatycznie">
            <a:extLst>
              <a:ext uri="{FF2B5EF4-FFF2-40B4-BE49-F238E27FC236}">
                <a16:creationId xmlns:a16="http://schemas.microsoft.com/office/drawing/2014/main" id="{CD52EADB-5C9F-4999-96BA-17BD36A59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93799"/>
            <a:ext cx="5131837" cy="3547005"/>
          </a:xfrm>
          <a:prstGeom prst="rect">
            <a:avLst/>
          </a:prstGeom>
        </p:spPr>
      </p:pic>
      <p:pic>
        <p:nvPicPr>
          <p:cNvPr id="7" name="Obraz 6" descr="Obraz zawierający zrzut ekranu, monitor&#10;&#10;Opis wygenerowany automatycznie">
            <a:extLst>
              <a:ext uri="{FF2B5EF4-FFF2-40B4-BE49-F238E27FC236}">
                <a16:creationId xmlns:a16="http://schemas.microsoft.com/office/drawing/2014/main" id="{071561BA-4148-40EC-8DAA-D8BF9A5F0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931" y="2659473"/>
            <a:ext cx="5306455" cy="365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11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113E8E-A476-42F5-B50E-5F727496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/>
              <a:t>Dodawanie biblioteki </a:t>
            </a:r>
            <a:r>
              <a:rPr lang="pl-PL" dirty="0" err="1"/>
              <a:t>boost</a:t>
            </a:r>
            <a:r>
              <a:rPr lang="pl-PL" dirty="0"/>
              <a:t>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F76198-5575-42FC-9E12-D0431069F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05132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Po prawej stronie znajduje się okienko z </a:t>
            </a:r>
            <a:r>
              <a:rPr lang="pl-PL" i="1" dirty="0"/>
              <a:t>Solution Explorer</a:t>
            </a:r>
            <a:r>
              <a:rPr lang="pl-PL" dirty="0"/>
              <a:t>. </a:t>
            </a:r>
            <a:r>
              <a:rPr lang="pl-PL"/>
              <a:t>Następnie </a:t>
            </a:r>
            <a:r>
              <a:rPr lang="pl-PL" dirty="0"/>
              <a:t>kliknąć prawym przyciskiem myszy na nazwę projektu (w moim przypadku to: </a:t>
            </a:r>
            <a:r>
              <a:rPr lang="pl-PL" i="1" dirty="0" err="1"/>
              <a:t>test_boost</a:t>
            </a:r>
            <a:r>
              <a:rPr lang="pl-PL" dirty="0"/>
              <a:t>) i wybrać opcję </a:t>
            </a:r>
            <a:r>
              <a:rPr lang="pl-PL" i="1" dirty="0" err="1"/>
              <a:t>properties</a:t>
            </a:r>
            <a:r>
              <a:rPr lang="pl-PL" i="1" dirty="0"/>
              <a:t> (</a:t>
            </a:r>
            <a:r>
              <a:rPr lang="pl-PL" i="1" dirty="0" err="1"/>
              <a:t>Alt+Enter</a:t>
            </a:r>
            <a:r>
              <a:rPr lang="pl-PL" i="1" dirty="0"/>
              <a:t>)</a:t>
            </a:r>
            <a:r>
              <a:rPr lang="pl-PL" dirty="0"/>
              <a:t>.</a:t>
            </a:r>
          </a:p>
        </p:txBody>
      </p:sp>
      <p:pic>
        <p:nvPicPr>
          <p:cNvPr id="7" name="Obraz 6" descr="Obraz zawierający monitor, ekran, telewizja, czarny&#10;&#10;Opis wygenerowany automatycznie">
            <a:extLst>
              <a:ext uri="{FF2B5EF4-FFF2-40B4-BE49-F238E27FC236}">
                <a16:creationId xmlns:a16="http://schemas.microsoft.com/office/drawing/2014/main" id="{D2352191-7030-4521-A3BA-2459798E3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257" y="0"/>
            <a:ext cx="29975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2412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499</Words>
  <Application>Microsoft Office PowerPoint</Application>
  <PresentationFormat>Panoramiczny</PresentationFormat>
  <Paragraphs>73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Motyw pakietu Office</vt:lpstr>
      <vt:lpstr>Wzorce projektowe</vt:lpstr>
      <vt:lpstr>Spis omawianych wzorców projektowych:</vt:lpstr>
      <vt:lpstr>Wstęp:</vt:lpstr>
      <vt:lpstr>Dodawanie biblioteki boost do Visual Studio 2019 community</vt:lpstr>
      <vt:lpstr>Dodawanie biblioteki boost cd.</vt:lpstr>
      <vt:lpstr>Dodawanie biblioteki boost cd.</vt:lpstr>
      <vt:lpstr>Dodawanie biblioteki boost cd.</vt:lpstr>
      <vt:lpstr>Dodawanie biblioteki boost cd.</vt:lpstr>
      <vt:lpstr>Dodawanie biblioteki boost cd.</vt:lpstr>
      <vt:lpstr>Dodawanie biblioteki boost cd.</vt:lpstr>
      <vt:lpstr>Dodawanie biblioteki boost cd.</vt:lpstr>
      <vt:lpstr>Wstęp do wzorców projektowych</vt:lpstr>
      <vt:lpstr>SOLID</vt:lpstr>
      <vt:lpstr>Single-Responsibility Principle</vt:lpstr>
      <vt:lpstr>Open/Closed Principle</vt:lpstr>
      <vt:lpstr>Liskov Substitution Principle</vt:lpstr>
      <vt:lpstr>Interface Segregation Principle</vt:lpstr>
      <vt:lpstr>Dependency Inversion Principle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Wzorce projektowe</dc:title>
  <dc:creator>Michael Maj</dc:creator>
  <cp:lastModifiedBy>Michael Maj</cp:lastModifiedBy>
  <cp:revision>21</cp:revision>
  <dcterms:created xsi:type="dcterms:W3CDTF">2019-10-27T09:50:13Z</dcterms:created>
  <dcterms:modified xsi:type="dcterms:W3CDTF">2019-10-30T08:05:17Z</dcterms:modified>
</cp:coreProperties>
</file>