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4" autoAdjust="0"/>
    <p:restoredTop sz="96869" autoAdjust="0"/>
  </p:normalViewPr>
  <p:slideViewPr>
    <p:cSldViewPr snapToGrid="0">
      <p:cViewPr varScale="1">
        <p:scale>
          <a:sx n="247" d="100"/>
          <a:sy n="247" d="100"/>
        </p:scale>
        <p:origin x="7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A281-B675-411E-AFD4-960D0DE4D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2DD0-EFED-4DDD-B62B-1312FAB60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D587-501F-490D-A394-1BA2788A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DFB3-203E-40F4-8F9E-186E78A9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5C5D-CAB6-4B53-8CAA-47DAE2AE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CB5-C509-48D0-B186-B97955BF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BCD6-BB6C-4516-85D1-4F31CD637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857D2-752B-414F-9E74-806E4A7B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3A76-323E-4A93-8383-2026330F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CB9A-6A5A-4F23-BAC4-2EF8D492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9A848-5051-4B9F-8462-8C35B0B8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4D213-C999-47A0-822C-E130DB8E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35C91-3F14-483A-B5DD-30AE8650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0AB7E-20BD-4004-89DA-7B2FC715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A74A-1FB8-40ED-BF4E-FA8A0341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9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2E9D-53D6-4C24-985B-E851AD23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C2F0-546D-4E85-B164-FCE0FF5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E433-3C0B-4CBB-8DAA-A56CCF3D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29B8-6436-4507-B742-06D1846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B95E9-62B1-41F2-BE29-62AF366E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06A9-46E4-428C-95A2-AE8CCF82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4986-8B3B-409F-AD1C-68784FA55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263D-A135-4DAE-BC76-FBC90264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B346-7225-492D-9566-78108288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DAC2-1AED-409C-8847-5F94A62F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7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09A8-7BBF-4A5C-9D2F-4B0DC967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D6B-4304-47C8-8C1B-86B12CFE0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B90D3-3EE8-45D0-BDC8-2793E8269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F791-A993-400B-8EC6-658A8D9B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08739-027F-4004-AA4B-AF8359B2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4DCC-D5F6-445B-853D-C307EF9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4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5A95-ABEF-40C6-84FB-3DF5F3B7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FACE-3D4E-4EF7-A331-0967CCE9E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8678E-E2B9-492C-8BBF-9C5B785B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5139-B5C9-43E7-94EE-BA68D97E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AB09D-74CC-4EB3-9867-5964BDAC0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1D085-AB61-4E9C-9035-143B1402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B8FB6-7860-4D04-8AE8-8457289D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BC78B5-EBF9-4380-8127-9A17D448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F769-DA60-4EB8-93E3-82BA5987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DB382-6978-4BFE-9DA0-BA855582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858FC-5653-49D4-89B0-4C1A0804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59474-D3B9-444B-8A6D-13034C97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79694-4530-4A2F-9435-AB4C9EE3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4D18A-B4B5-417E-AD5D-D2AB6D1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F2A6-C8E7-44E4-BDDD-37E675AC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16A1-4B72-4FA2-B67C-7A388036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BBE1-C785-4037-9475-0A6E2EABC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04E3-EC41-4F53-B099-FD4A8289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13FC-47AF-4929-B139-3C64BB7A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9EB44-5A43-4834-B895-5DAE5364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EFCFF-2877-4294-9640-9530641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9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DCD-8837-4457-9B30-3A0BFCF1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3D625-C387-4104-AFF7-15C1B95D4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A9FD8-1ADD-406C-BA9F-7BEC03EE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984E4-D276-4BD2-844B-D10803D3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EB5B-A423-4FF9-BACD-DCE29330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3959-5A78-4B1E-808F-B0FABD7D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3F397-1C1A-44F0-9DB7-A1EEE3D3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AF5B-79C1-48BA-BC6F-9036CD03D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CCAB-FE2C-497F-B710-EFF23DABE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EED9-D2B4-4FCD-A863-CDA8AF4DEF0D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9D21-9BAF-4554-86E4-0ED4BBC13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0B84-5042-4869-9364-AC18547DF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6C6-CE0A-4A3A-8692-549CB341F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4091506" y="4234954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012908" y="3781060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0785" cy="1386582"/>
            <a:chOff x="5269750" y="1438188"/>
            <a:chExt cx="1210785" cy="1386582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BFAA4BD-4A8E-45BF-886A-BFBB1B8CD2F9}"/>
                </a:ext>
              </a:extLst>
            </p:cNvPr>
            <p:cNvGrpSpPr/>
            <p:nvPr/>
          </p:nvGrpSpPr>
          <p:grpSpPr>
            <a:xfrm>
              <a:off x="5269750" y="1550249"/>
              <a:ext cx="1210785" cy="1274521"/>
              <a:chOff x="4319032" y="3033136"/>
              <a:chExt cx="1210785" cy="1274521"/>
            </a:xfrm>
          </p:grpSpPr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2781A7B2-05C6-4857-9571-F9AAEE0D1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6300" y="3033136"/>
                <a:ext cx="476250" cy="360967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29A4AA-2F99-4138-87C2-E1F1805A06D8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Notebooks</a:t>
                </a:r>
                <a:endParaRPr lang="en-US" sz="1100" dirty="0"/>
              </a:p>
              <a:p>
                <a:pPr algn="ctr"/>
                <a:r>
                  <a:rPr lang="en-US" sz="1000" dirty="0"/>
                  <a:t>ML Pipeline, Train, Eval Scripts</a:t>
                </a: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5579310" y="4239440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10370006" y="4703342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10412072" y="4666639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10407194" y="5198823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940889" y="1575606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412284" y="4345826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3662048" y="6169907"/>
            <a:ext cx="6745147" cy="258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3892064" y="6161361"/>
            <a:ext cx="2939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BCEDB-E089-417C-83B1-80C2227C72F2}"/>
              </a:ext>
            </a:extLst>
          </p:cNvPr>
          <p:cNvSpPr txBox="1"/>
          <p:nvPr/>
        </p:nvSpPr>
        <p:spPr>
          <a:xfrm>
            <a:off x="-530172" y="1563847"/>
            <a:ext cx="13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Check-in</a:t>
            </a:r>
            <a:br>
              <a:rPr lang="en-US" sz="1200" dirty="0"/>
            </a:br>
            <a:r>
              <a:rPr lang="en-US" sz="1200" dirty="0"/>
              <a:t>script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1770926" y="3169326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2492636" y="901360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2616421" y="949361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2518042" y="1237285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2628570" y="1714984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2415010" y="1811416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3089998" y="2192328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3172681" y="1811416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3980678" y="1814958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4888423" y="1811416"/>
            <a:ext cx="1150863" cy="1687546"/>
            <a:chOff x="5303894" y="4721441"/>
            <a:chExt cx="1150863" cy="1687546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Run ML Pipeline, </a:t>
              </a:r>
            </a:p>
            <a:p>
              <a:pPr algn="ctr"/>
              <a:r>
                <a:rPr lang="en-US" sz="1100" dirty="0"/>
                <a:t>Version Data,</a:t>
              </a:r>
              <a:br>
                <a:rPr lang="en-US" sz="1100" dirty="0"/>
              </a:br>
              <a:r>
                <a:rPr lang="en-US" sz="1100" dirty="0"/>
                <a:t>Register Model &amp; Container</a:t>
              </a:r>
              <a:endParaRPr lang="en-US" sz="100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6169754" y="2456982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073215" y="2320751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047083" y="1760493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A0717-D7BB-41E9-AD2C-9DCB925FFE7D}"/>
              </a:ext>
            </a:extLst>
          </p:cNvPr>
          <p:cNvGrpSpPr/>
          <p:nvPr/>
        </p:nvGrpSpPr>
        <p:grpSpPr>
          <a:xfrm>
            <a:off x="6925465" y="897178"/>
            <a:ext cx="2222225" cy="2616350"/>
            <a:chOff x="7966112" y="265258"/>
            <a:chExt cx="2222225" cy="2616350"/>
          </a:xfrm>
        </p:grpSpPr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8B72F819-D584-48F5-A4C2-F85C02A4C5B2}"/>
                </a:ext>
              </a:extLst>
            </p:cNvPr>
            <p:cNvSpPr/>
            <p:nvPr/>
          </p:nvSpPr>
          <p:spPr>
            <a:xfrm>
              <a:off x="7966112" y="265258"/>
              <a:ext cx="2222224" cy="2616350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0D842A0C-1559-4CE6-BC6D-87F7C29F5216}"/>
                </a:ext>
              </a:extLst>
            </p:cNvPr>
            <p:cNvGrpSpPr/>
            <p:nvPr/>
          </p:nvGrpSpPr>
          <p:grpSpPr>
            <a:xfrm>
              <a:off x="8102008" y="313259"/>
              <a:ext cx="1886650" cy="394606"/>
              <a:chOff x="4488581" y="3016317"/>
              <a:chExt cx="1886650" cy="394606"/>
            </a:xfrm>
          </p:grpSpPr>
          <p:pic>
            <p:nvPicPr>
              <p:cNvPr id="190" name="Graphic 138">
                <a:extLst>
                  <a:ext uri="{FF2B5EF4-FFF2-40B4-BE49-F238E27FC236}">
                    <a16:creationId xmlns:a16="http://schemas.microsoft.com/office/drawing/2014/main" id="{A4EBD62A-63ED-48B7-ACF6-7155E9E8D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488581" y="3016317"/>
                <a:ext cx="394606" cy="394606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48B2732-FCB9-4752-A1B7-5C3159146F3C}"/>
                  </a:ext>
                </a:extLst>
              </p:cNvPr>
              <p:cNvSpPr txBox="1"/>
              <p:nvPr/>
            </p:nvSpPr>
            <p:spPr>
              <a:xfrm>
                <a:off x="4914810" y="3038616"/>
                <a:ext cx="1460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Azure DevOps</a:t>
                </a:r>
                <a:endParaRPr lang="en-US" sz="1100" b="1" dirty="0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031FA654-0AAE-4F11-8155-57A0B5BBFC34}"/>
                </a:ext>
              </a:extLst>
            </p:cNvPr>
            <p:cNvSpPr txBox="1"/>
            <p:nvPr/>
          </p:nvSpPr>
          <p:spPr>
            <a:xfrm>
              <a:off x="7991835" y="648808"/>
              <a:ext cx="2196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DevOps </a:t>
              </a:r>
              <a:r>
                <a:rPr lang="en-US" sz="1400" dirty="0">
                  <a:solidFill>
                    <a:schemeClr val="accent6"/>
                  </a:solidFill>
                </a:rPr>
                <a:t>Release</a:t>
              </a:r>
              <a:r>
                <a:rPr lang="en-US" sz="1400" dirty="0"/>
                <a:t> Pipeline</a:t>
              </a:r>
              <a:endParaRPr lang="en-US" sz="1100" dirty="0"/>
            </a:p>
            <a:p>
              <a:pPr algn="ctr"/>
              <a:r>
                <a:rPr lang="en-US" sz="1000" dirty="0"/>
                <a:t>Development / QA</a:t>
              </a:r>
            </a:p>
          </p:txBody>
        </p:sp>
        <p:sp>
          <p:nvSpPr>
            <p:cNvPr id="194" name="Rectangle: Rounded Corners 193">
              <a:extLst>
                <a:ext uri="{FF2B5EF4-FFF2-40B4-BE49-F238E27FC236}">
                  <a16:creationId xmlns:a16="http://schemas.microsoft.com/office/drawing/2014/main" id="{8A84BA95-B5EC-474E-AC6D-C65143C9B17A}"/>
                </a:ext>
              </a:extLst>
            </p:cNvPr>
            <p:cNvSpPr/>
            <p:nvPr/>
          </p:nvSpPr>
          <p:spPr bwMode="auto">
            <a:xfrm>
              <a:off x="8263923" y="1078882"/>
              <a:ext cx="1532145" cy="934456"/>
            </a:xfrm>
            <a:prstGeom prst="roundRect">
              <a:avLst>
                <a:gd name="adj" fmla="val 1701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E801B924-2538-4594-81A4-957339DFE7DC}"/>
                </a:ext>
              </a:extLst>
            </p:cNvPr>
            <p:cNvGrpSpPr/>
            <p:nvPr/>
          </p:nvGrpSpPr>
          <p:grpSpPr>
            <a:xfrm>
              <a:off x="8053985" y="1175314"/>
              <a:ext cx="1150863" cy="1354498"/>
              <a:chOff x="2058869" y="4721441"/>
              <a:chExt cx="1150863" cy="1354498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ED303B30-B6CA-4B93-80BA-6C5E6DEA3E46}"/>
                  </a:ext>
                </a:extLst>
              </p:cNvPr>
              <p:cNvSpPr txBox="1"/>
              <p:nvPr/>
            </p:nvSpPr>
            <p:spPr>
              <a:xfrm>
                <a:off x="2058869" y="5614274"/>
                <a:ext cx="11508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Create</a:t>
                </a:r>
                <a:br>
                  <a:rPr lang="en-US" sz="1200" dirty="0"/>
                </a:br>
                <a:r>
                  <a:rPr lang="en-US" sz="1200" dirty="0"/>
                  <a:t>Linux VM</a:t>
                </a:r>
                <a:endParaRPr lang="en-US" sz="1050" dirty="0"/>
              </a:p>
            </p:txBody>
          </p:sp>
          <p:sp>
            <p:nvSpPr>
              <p:cNvPr id="207" name="Flowchart: Direct Access Storage 206">
                <a:extLst>
                  <a:ext uri="{FF2B5EF4-FFF2-40B4-BE49-F238E27FC236}">
                    <a16:creationId xmlns:a16="http://schemas.microsoft.com/office/drawing/2014/main" id="{C91C719E-4333-4639-95EE-B123BC3E2D0C}"/>
                  </a:ext>
                </a:extLst>
              </p:cNvPr>
              <p:cNvSpPr/>
              <p:nvPr/>
            </p:nvSpPr>
            <p:spPr bwMode="auto">
              <a:xfrm>
                <a:off x="2335631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</p:grp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24C6DFC9-2DED-4CCD-B1FC-CF6B2C789D54}"/>
                </a:ext>
              </a:extLst>
            </p:cNvPr>
            <p:cNvCxnSpPr>
              <a:cxnSpLocks/>
              <a:stCxn id="207" idx="3"/>
            </p:cNvCxnSpPr>
            <p:nvPr/>
          </p:nvCxnSpPr>
          <p:spPr>
            <a:xfrm>
              <a:off x="8728973" y="1556226"/>
              <a:ext cx="37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A9E7865-7333-4F4C-B2EA-BDE9B39E9260}"/>
                </a:ext>
              </a:extLst>
            </p:cNvPr>
            <p:cNvGrpSpPr/>
            <p:nvPr/>
          </p:nvGrpSpPr>
          <p:grpSpPr>
            <a:xfrm>
              <a:off x="8828828" y="1175314"/>
              <a:ext cx="1150863" cy="1549972"/>
              <a:chOff x="3377050" y="4721441"/>
              <a:chExt cx="1150863" cy="1549972"/>
            </a:xfrm>
          </p:grpSpPr>
          <p:sp>
            <p:nvSpPr>
              <p:cNvPr id="204" name="Flowchart: Direct Access Storage 203">
                <a:extLst>
                  <a:ext uri="{FF2B5EF4-FFF2-40B4-BE49-F238E27FC236}">
                    <a16:creationId xmlns:a16="http://schemas.microsoft.com/office/drawing/2014/main" id="{C9EE97DE-194E-4C42-8A1B-F4535EF4AA82}"/>
                  </a:ext>
                </a:extLst>
              </p:cNvPr>
              <p:cNvSpPr/>
              <p:nvPr/>
            </p:nvSpPr>
            <p:spPr bwMode="auto">
              <a:xfrm>
                <a:off x="3653812" y="4721441"/>
                <a:ext cx="597339" cy="761824"/>
              </a:xfrm>
              <a:prstGeom prst="flowChartMagneticDrum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74E0EB73-539D-4149-929E-3AA02457F6D4}"/>
                  </a:ext>
                </a:extLst>
              </p:cNvPr>
              <p:cNvSpPr txBox="1"/>
              <p:nvPr/>
            </p:nvSpPr>
            <p:spPr>
              <a:xfrm>
                <a:off x="3377050" y="5625082"/>
                <a:ext cx="11508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Deploy</a:t>
                </a:r>
                <a:br>
                  <a:rPr lang="en-US" sz="1200" dirty="0"/>
                </a:br>
                <a:r>
                  <a:rPr lang="en-US" sz="1200" dirty="0"/>
                  <a:t>ACI</a:t>
                </a:r>
                <a:br>
                  <a:rPr lang="en-US" sz="1200" dirty="0"/>
                </a:br>
                <a:r>
                  <a:rPr lang="en-US" sz="1200" dirty="0"/>
                  <a:t>Web Service</a:t>
                </a:r>
                <a:endParaRPr lang="en-US" sz="1050" dirty="0"/>
              </a:p>
            </p:txBody>
          </p:sp>
        </p:grpSp>
      </p:grp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9419777" y="1321032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9731521" y="1369033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9496755" y="2134656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10210010" y="2612000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10068929" y="2231088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10752278" y="2231088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9602309" y="1684345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87ED31-CB18-4133-A042-7D7287EF3311}"/>
              </a:ext>
            </a:extLst>
          </p:cNvPr>
          <p:cNvCxnSpPr>
            <a:cxnSpLocks/>
            <a:stCxn id="166" idx="2"/>
            <a:endCxn id="279" idx="1"/>
          </p:cNvCxnSpPr>
          <p:nvPr/>
        </p:nvCxnSpPr>
        <p:spPr>
          <a:xfrm rot="16200000" flipH="1">
            <a:off x="313866" y="1919667"/>
            <a:ext cx="1041246" cy="212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1643132" y="2112685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4FFBE727-EA99-44AB-B27A-917E661320E5}"/>
              </a:ext>
            </a:extLst>
          </p:cNvPr>
          <p:cNvSpPr txBox="1"/>
          <p:nvPr/>
        </p:nvSpPr>
        <p:spPr>
          <a:xfrm>
            <a:off x="9140319" y="380314"/>
            <a:ext cx="200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Production 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9A22002-B355-43F8-B6EA-E16FBAF9A31B}"/>
              </a:ext>
            </a:extLst>
          </p:cNvPr>
          <p:cNvCxnSpPr>
            <a:cxnSpLocks/>
            <a:endCxn id="209" idx="0"/>
          </p:cNvCxnSpPr>
          <p:nvPr/>
        </p:nvCxnSpPr>
        <p:spPr>
          <a:xfrm>
            <a:off x="9163247" y="1097307"/>
            <a:ext cx="1455566" cy="223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9307334" y="3123921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9612671" y="2231088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4712381" y="3483480"/>
            <a:ext cx="735992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5454040" y="3508777"/>
            <a:ext cx="740478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6336686" y="2199101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  <a:stCxn id="243" idx="2"/>
          </p:cNvCxnSpPr>
          <p:nvPr/>
        </p:nvCxnSpPr>
        <p:spPr>
          <a:xfrm rot="5400000">
            <a:off x="10672082" y="4054894"/>
            <a:ext cx="929463" cy="381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54AD87FA-A25B-4513-B394-DCC9841CAAE9}"/>
              </a:ext>
            </a:extLst>
          </p:cNvPr>
          <p:cNvSpPr/>
          <p:nvPr/>
        </p:nvSpPr>
        <p:spPr>
          <a:xfrm>
            <a:off x="7852588" y="3667104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8DBE7E1-152A-47BD-BB77-FD43EAC4462D}"/>
              </a:ext>
            </a:extLst>
          </p:cNvPr>
          <p:cNvGrpSpPr/>
          <p:nvPr/>
        </p:nvGrpSpPr>
        <p:grpSpPr>
          <a:xfrm>
            <a:off x="7894654" y="3673710"/>
            <a:ext cx="1373550" cy="677108"/>
            <a:chOff x="4394751" y="2974922"/>
            <a:chExt cx="1373550" cy="677108"/>
          </a:xfrm>
        </p:grpSpPr>
        <p:pic>
          <p:nvPicPr>
            <p:cNvPr id="258" name="Graphic 257">
              <a:extLst>
                <a:ext uri="{FF2B5EF4-FFF2-40B4-BE49-F238E27FC236}">
                  <a16:creationId xmlns:a16="http://schemas.microsoft.com/office/drawing/2014/main" id="{B17CC811-AEFA-4E65-8EB8-17EA2B69C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94751" y="2994029"/>
              <a:ext cx="476250" cy="476250"/>
            </a:xfrm>
            <a:prstGeom prst="rect">
              <a:avLst/>
            </a:prstGeom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7BB9759-C12A-4A17-8E0E-FBCDFF24AB45}"/>
                </a:ext>
              </a:extLst>
            </p:cNvPr>
            <p:cNvSpPr txBox="1"/>
            <p:nvPr/>
          </p:nvSpPr>
          <p:spPr>
            <a:xfrm>
              <a:off x="4777652" y="2974922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Container</a:t>
              </a:r>
            </a:p>
            <a:p>
              <a:r>
                <a:rPr lang="en-US" sz="1400" b="1" dirty="0"/>
                <a:t>Instance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9C447EF-3FEC-4F3A-BF1B-BAF800AD5867}"/>
              </a:ext>
            </a:extLst>
          </p:cNvPr>
          <p:cNvGrpSpPr/>
          <p:nvPr/>
        </p:nvGrpSpPr>
        <p:grpSpPr>
          <a:xfrm>
            <a:off x="7889776" y="4217005"/>
            <a:ext cx="1210785" cy="1332162"/>
            <a:chOff x="4319032" y="2975495"/>
            <a:chExt cx="1210785" cy="1332162"/>
          </a:xfrm>
        </p:grpSpPr>
        <p:pic>
          <p:nvPicPr>
            <p:cNvPr id="263" name="Graphic 262">
              <a:extLst>
                <a:ext uri="{FF2B5EF4-FFF2-40B4-BE49-F238E27FC236}">
                  <a16:creationId xmlns:a16="http://schemas.microsoft.com/office/drawing/2014/main" id="{B6A31EFE-5D42-4365-A675-C0DAA40D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3276" y="2975495"/>
              <a:ext cx="442298" cy="476250"/>
            </a:xfrm>
            <a:prstGeom prst="rect">
              <a:avLst/>
            </a:prstGeom>
          </p:spPr>
        </p:pic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5D219583-06B8-43F6-B3F3-CA7330D9AED0}"/>
                </a:ext>
              </a:extLst>
            </p:cNvPr>
            <p:cNvSpPr txBox="1"/>
            <p:nvPr/>
          </p:nvSpPr>
          <p:spPr>
            <a:xfrm>
              <a:off x="4319032" y="3476660"/>
              <a:ext cx="12107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Scoring Web Service</a:t>
              </a:r>
              <a:endParaRPr lang="en-US" sz="1100" dirty="0"/>
            </a:p>
            <a:p>
              <a:pPr algn="ctr"/>
              <a:r>
                <a:rPr lang="en-US" sz="1000" dirty="0"/>
                <a:t>Model deployed in web service</a:t>
              </a:r>
            </a:p>
          </p:txBody>
        </p:sp>
      </p:grp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318C8700-C37E-4225-9267-377CDA0D7A79}"/>
              </a:ext>
            </a:extLst>
          </p:cNvPr>
          <p:cNvCxnSpPr>
            <a:cxnSpLocks/>
            <a:stCxn id="205" idx="2"/>
            <a:endCxn id="256" idx="0"/>
          </p:cNvCxnSpPr>
          <p:nvPr/>
        </p:nvCxnSpPr>
        <p:spPr>
          <a:xfrm rot="16200000" flipH="1">
            <a:off x="8276572" y="3444246"/>
            <a:ext cx="309898" cy="1358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</p:cNvCxnSpPr>
          <p:nvPr/>
        </p:nvCxnSpPr>
        <p:spPr>
          <a:xfrm>
            <a:off x="6790095" y="4878862"/>
            <a:ext cx="3565121" cy="850631"/>
          </a:xfrm>
          <a:prstGeom prst="bentConnector3">
            <a:avLst>
              <a:gd name="adj1" fmla="val 442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FB50271-A4ED-4711-AC14-B31266830C9F}"/>
              </a:ext>
            </a:extLst>
          </p:cNvPr>
          <p:cNvCxnSpPr/>
          <p:nvPr/>
        </p:nvCxnSpPr>
        <p:spPr>
          <a:xfrm flipH="1">
            <a:off x="6790095" y="4448147"/>
            <a:ext cx="106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DD094076-0E79-4F0B-8BA1-76669A96C2D7}"/>
              </a:ext>
            </a:extLst>
          </p:cNvPr>
          <p:cNvSpPr txBox="1"/>
          <p:nvPr/>
        </p:nvSpPr>
        <p:spPr>
          <a:xfrm>
            <a:off x="6921925" y="4475351"/>
            <a:ext cx="83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 Scoring</a:t>
            </a:r>
            <a:br>
              <a:rPr lang="en-US" sz="1200" dirty="0"/>
            </a:br>
            <a:r>
              <a:rPr lang="en-US" sz="1200" dirty="0"/>
              <a:t>Image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3900646" y="3750572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</p:spTree>
    <p:extLst>
      <p:ext uri="{BB962C8B-B14F-4D97-AF65-F5344CB8AC3E}">
        <p14:creationId xmlns:p14="http://schemas.microsoft.com/office/powerpoint/2010/main" val="165602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6AC25F0-DFD3-4185-A772-D7D47816F1D3}"/>
              </a:ext>
            </a:extLst>
          </p:cNvPr>
          <p:cNvGrpSpPr/>
          <p:nvPr/>
        </p:nvGrpSpPr>
        <p:grpSpPr>
          <a:xfrm>
            <a:off x="4091506" y="4234954"/>
            <a:ext cx="1210785" cy="1384525"/>
            <a:chOff x="5269750" y="1438188"/>
            <a:chExt cx="1210785" cy="1384525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7641E83-4B01-4FBC-B092-ACFCE8130C30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4B9C937-1E74-485D-B938-F759BCFE529D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178273"/>
              <a:chOff x="4319032" y="2975495"/>
              <a:chExt cx="1210785" cy="1178273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D8E633E7-AE30-465F-B455-FD54CB736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5D7E049-52CF-47EA-B6EE-3C6AE276E453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AML Model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models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AF1A092-72AB-44C3-BF7E-60B096E6C4B1}"/>
              </a:ext>
            </a:extLst>
          </p:cNvPr>
          <p:cNvSpPr txBox="1"/>
          <p:nvPr/>
        </p:nvSpPr>
        <p:spPr>
          <a:xfrm>
            <a:off x="6012908" y="3781060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image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A2828C11-C9C0-47CF-8565-E1F41E989C6E}"/>
              </a:ext>
            </a:extLst>
          </p:cNvPr>
          <p:cNvGrpSpPr/>
          <p:nvPr/>
        </p:nvGrpSpPr>
        <p:grpSpPr>
          <a:xfrm>
            <a:off x="122697" y="120919"/>
            <a:ext cx="1210785" cy="1386582"/>
            <a:chOff x="5269750" y="1438188"/>
            <a:chExt cx="1210785" cy="1386582"/>
          </a:xfrm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0850A5DD-586D-48A8-82F0-B5859B14195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BFAA4BD-4A8E-45BF-886A-BFBB1B8CD2F9}"/>
                </a:ext>
              </a:extLst>
            </p:cNvPr>
            <p:cNvGrpSpPr/>
            <p:nvPr/>
          </p:nvGrpSpPr>
          <p:grpSpPr>
            <a:xfrm>
              <a:off x="5269750" y="1550249"/>
              <a:ext cx="1210785" cy="1274521"/>
              <a:chOff x="4319032" y="3033136"/>
              <a:chExt cx="1210785" cy="1274521"/>
            </a:xfrm>
          </p:grpSpPr>
          <p:pic>
            <p:nvPicPr>
              <p:cNvPr id="168" name="Graphic 167">
                <a:extLst>
                  <a:ext uri="{FF2B5EF4-FFF2-40B4-BE49-F238E27FC236}">
                    <a16:creationId xmlns:a16="http://schemas.microsoft.com/office/drawing/2014/main" id="{2781A7B2-05C6-4857-9571-F9AAEE0D1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6300" y="3033136"/>
                <a:ext cx="476250" cy="360967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829A4AA-2F99-4138-87C2-E1F1805A06D8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Notebooks</a:t>
                </a:r>
                <a:endParaRPr lang="en-US" sz="1100" dirty="0"/>
              </a:p>
              <a:p>
                <a:pPr algn="ctr"/>
                <a:r>
                  <a:rPr lang="en-US" sz="1000" dirty="0"/>
                  <a:t>ML Pipeline, Train, Eval Scripts</a:t>
                </a:r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D5A5A00-2FC0-4302-B513-C499907C4C2D}"/>
              </a:ext>
            </a:extLst>
          </p:cNvPr>
          <p:cNvGrpSpPr/>
          <p:nvPr/>
        </p:nvGrpSpPr>
        <p:grpSpPr>
          <a:xfrm>
            <a:off x="5579310" y="4239440"/>
            <a:ext cx="1210785" cy="1386582"/>
            <a:chOff x="5269750" y="1438188"/>
            <a:chExt cx="1210785" cy="1386582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B9CD5F5-AB82-4C14-8CDD-EF0189A3112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4A65DD7F-E7C1-4463-A987-442ABA76E619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15" name="Graphic 214">
                <a:extLst>
                  <a:ext uri="{FF2B5EF4-FFF2-40B4-BE49-F238E27FC236}">
                    <a16:creationId xmlns:a16="http://schemas.microsoft.com/office/drawing/2014/main" id="{0C427F80-A4A0-4B2C-8201-09A48003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686300" y="2975495"/>
                <a:ext cx="476250" cy="476250"/>
              </a:xfrm>
              <a:prstGeom prst="rect">
                <a:avLst/>
              </a:prstGeom>
            </p:spPr>
          </p:pic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79770C35-9B82-48CE-9A97-E4AC930CDFFD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Container Registry</a:t>
                </a:r>
                <a:endParaRPr lang="en-US" sz="1100" dirty="0"/>
              </a:p>
              <a:p>
                <a:pPr algn="ctr"/>
                <a:r>
                  <a:rPr lang="en-US" sz="1000" dirty="0"/>
                  <a:t>Web service container image</a:t>
                </a:r>
              </a:p>
            </p:txBody>
          </p:sp>
        </p:grpSp>
      </p:grp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666BA6F8-C1E4-4490-A5F6-D10A3960AB29}"/>
              </a:ext>
            </a:extLst>
          </p:cNvPr>
          <p:cNvSpPr/>
          <p:nvPr/>
        </p:nvSpPr>
        <p:spPr>
          <a:xfrm>
            <a:off x="7878732" y="4703342"/>
            <a:ext cx="1293684" cy="1880006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68ADCAC-2B63-4A08-B229-7E1AB1076ED3}"/>
              </a:ext>
            </a:extLst>
          </p:cNvPr>
          <p:cNvGrpSpPr/>
          <p:nvPr/>
        </p:nvGrpSpPr>
        <p:grpSpPr>
          <a:xfrm>
            <a:off x="7920798" y="4666639"/>
            <a:ext cx="1436572" cy="677108"/>
            <a:chOff x="4394751" y="2931613"/>
            <a:chExt cx="1436572" cy="677108"/>
          </a:xfrm>
        </p:grpSpPr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DB8C5B52-D6F6-4771-948A-C5236CA26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94751" y="2975495"/>
              <a:ext cx="476250" cy="476250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F8DFFDC-67F2-4B64-942B-59C3AF497E63}"/>
                </a:ext>
              </a:extLst>
            </p:cNvPr>
            <p:cNvSpPr txBox="1"/>
            <p:nvPr/>
          </p:nvSpPr>
          <p:spPr>
            <a:xfrm>
              <a:off x="4840674" y="2931613"/>
              <a:ext cx="990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AKS Cluster</a:t>
              </a:r>
              <a:endParaRPr lang="en-US" sz="1100" b="1" dirty="0"/>
            </a:p>
            <a:p>
              <a:endParaRPr lang="en-US" sz="1000" dirty="0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DC166DD-758B-4A9E-BAD9-295A8FD697B0}"/>
              </a:ext>
            </a:extLst>
          </p:cNvPr>
          <p:cNvGrpSpPr/>
          <p:nvPr/>
        </p:nvGrpSpPr>
        <p:grpSpPr>
          <a:xfrm>
            <a:off x="7915920" y="5198823"/>
            <a:ext cx="1210785" cy="1386582"/>
            <a:chOff x="5269750" y="1438188"/>
            <a:chExt cx="1210785" cy="1386582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6D7562C4-CB5D-4D0E-BD27-369B8D944BFF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C3B7E9B2-4A28-4CB9-A77D-B6E2069CCE14}"/>
                </a:ext>
              </a:extLst>
            </p:cNvPr>
            <p:cNvGrpSpPr/>
            <p:nvPr/>
          </p:nvGrpSpPr>
          <p:grpSpPr>
            <a:xfrm>
              <a:off x="5269750" y="1492608"/>
              <a:ext cx="1210785" cy="1332162"/>
              <a:chOff x="4319032" y="2975495"/>
              <a:chExt cx="1210785" cy="1332162"/>
            </a:xfrm>
          </p:grpSpPr>
          <p:pic>
            <p:nvPicPr>
              <p:cNvPr id="227" name="Graphic 226">
                <a:extLst>
                  <a:ext uri="{FF2B5EF4-FFF2-40B4-BE49-F238E27FC236}">
                    <a16:creationId xmlns:a16="http://schemas.microsoft.com/office/drawing/2014/main" id="{91BFEAFA-BB61-413C-B25A-C6F9820297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03276" y="2975495"/>
                <a:ext cx="442298" cy="476250"/>
              </a:xfrm>
              <a:prstGeom prst="rect">
                <a:avLst/>
              </a:prstGeom>
            </p:spPr>
          </p:pic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B5E9C36D-904B-4F9D-85DA-B9AF7A93E6FF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Scoring Web Service</a:t>
                </a:r>
                <a:endParaRPr lang="en-US" sz="1100" dirty="0"/>
              </a:p>
              <a:p>
                <a:pPr algn="ctr"/>
                <a:r>
                  <a:rPr lang="en-US" sz="1000" dirty="0"/>
                  <a:t>Model deployed in web service</a:t>
                </a:r>
              </a:p>
            </p:txBody>
          </p: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C43A883-CAAC-45F9-848D-6FAAE2107438}"/>
              </a:ext>
            </a:extLst>
          </p:cNvPr>
          <p:cNvGrpSpPr/>
          <p:nvPr/>
        </p:nvGrpSpPr>
        <p:grpSpPr>
          <a:xfrm>
            <a:off x="940889" y="1575606"/>
            <a:ext cx="1210785" cy="1386582"/>
            <a:chOff x="5269750" y="1438188"/>
            <a:chExt cx="1210785" cy="1386582"/>
          </a:xfrm>
        </p:grpSpPr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8088CCB9-69EC-4D18-A678-7F08D894521E}"/>
                </a:ext>
              </a:extLst>
            </p:cNvPr>
            <p:cNvSpPr/>
            <p:nvPr/>
          </p:nvSpPr>
          <p:spPr>
            <a:xfrm>
              <a:off x="5269750" y="1438188"/>
              <a:ext cx="1210785" cy="1384525"/>
            </a:xfrm>
            <a:prstGeom prst="roundRect">
              <a:avLst>
                <a:gd name="adj" fmla="val 659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EAEA205-6600-4732-A36A-96E2C69E025D}"/>
                </a:ext>
              </a:extLst>
            </p:cNvPr>
            <p:cNvGrpSpPr/>
            <p:nvPr/>
          </p:nvGrpSpPr>
          <p:grpSpPr>
            <a:xfrm>
              <a:off x="5269750" y="1534808"/>
              <a:ext cx="1210785" cy="1289962"/>
              <a:chOff x="4319032" y="3017695"/>
              <a:chExt cx="1210785" cy="1289962"/>
            </a:xfrm>
          </p:grpSpPr>
          <p:pic>
            <p:nvPicPr>
              <p:cNvPr id="278" name="Graphic 277">
                <a:extLst>
                  <a:ext uri="{FF2B5EF4-FFF2-40B4-BE49-F238E27FC236}">
                    <a16:creationId xmlns:a16="http://schemas.microsoft.com/office/drawing/2014/main" id="{DBFC7CD4-4FA0-4040-98D0-F8972D3764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728500" y="3017695"/>
                <a:ext cx="391850" cy="391850"/>
              </a:xfrm>
              <a:prstGeom prst="rect">
                <a:avLst/>
              </a:prstGeom>
            </p:spPr>
          </p:pic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45E3C120-39DF-45D0-A096-ED94D02E6E2C}"/>
                  </a:ext>
                </a:extLst>
              </p:cNvPr>
              <p:cNvSpPr txBox="1"/>
              <p:nvPr/>
            </p:nvSpPr>
            <p:spPr>
              <a:xfrm>
                <a:off x="4319032" y="3476660"/>
                <a:ext cx="12107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Azure DevOps Repo</a:t>
                </a:r>
                <a:endParaRPr lang="en-US" sz="1100" dirty="0"/>
              </a:p>
              <a:p>
                <a:pPr algn="ctr"/>
                <a:r>
                  <a:rPr lang="en-US" sz="1000" dirty="0"/>
                  <a:t>Version control project artifacts</a:t>
                </a:r>
              </a:p>
            </p:txBody>
          </p:sp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97CDF82-EE79-4510-BD5F-0F11CF90E0EF}"/>
              </a:ext>
            </a:extLst>
          </p:cNvPr>
          <p:cNvGrpSpPr/>
          <p:nvPr/>
        </p:nvGrpSpPr>
        <p:grpSpPr>
          <a:xfrm>
            <a:off x="412284" y="4345826"/>
            <a:ext cx="3255759" cy="2291084"/>
            <a:chOff x="3230386" y="4566916"/>
            <a:chExt cx="3255759" cy="2291084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9E2DA246-505C-46ED-9E63-92AFC4A3D246}"/>
                </a:ext>
              </a:extLst>
            </p:cNvPr>
            <p:cNvSpPr/>
            <p:nvPr/>
          </p:nvSpPr>
          <p:spPr>
            <a:xfrm>
              <a:off x="3333440" y="4948125"/>
              <a:ext cx="3152705" cy="1909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7277D694-93E6-417F-9BFC-1EA3CC428A0F}"/>
                </a:ext>
              </a:extLst>
            </p:cNvPr>
            <p:cNvGrpSpPr/>
            <p:nvPr/>
          </p:nvGrpSpPr>
          <p:grpSpPr>
            <a:xfrm>
              <a:off x="3595135" y="5118774"/>
              <a:ext cx="1210785" cy="1540470"/>
              <a:chOff x="5269750" y="1438188"/>
              <a:chExt cx="1210785" cy="1540470"/>
            </a:xfrm>
          </p:grpSpPr>
          <p:sp>
            <p:nvSpPr>
              <p:cNvPr id="283" name="Rectangle: Rounded Corners 282">
                <a:extLst>
                  <a:ext uri="{FF2B5EF4-FFF2-40B4-BE49-F238E27FC236}">
                    <a16:creationId xmlns:a16="http://schemas.microsoft.com/office/drawing/2014/main" id="{EE3DAB07-A889-4097-BF6E-A5D9AE7EFE09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042F3829-23B3-4E26-89E3-FD2CCBFDC2AA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486050"/>
                <a:chOff x="4319032" y="2975495"/>
                <a:chExt cx="1210785" cy="1486050"/>
              </a:xfrm>
            </p:grpSpPr>
            <p:pic>
              <p:nvPicPr>
                <p:cNvPr id="285" name="Graphic 284">
                  <a:extLst>
                    <a:ext uri="{FF2B5EF4-FFF2-40B4-BE49-F238E27FC236}">
                      <a16:creationId xmlns:a16="http://schemas.microsoft.com/office/drawing/2014/main" id="{F672E15C-F3C7-423E-956A-C3BC4F8CDB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50"/>
                </a:xfrm>
                <a:prstGeom prst="rect">
                  <a:avLst/>
                </a:prstGeom>
              </p:spPr>
            </p:pic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848CE0E5-5F30-4DA6-898E-E98D09534B57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984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Application Insights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&amp; monitor scoring service telemetry</a:t>
                  </a:r>
                </a:p>
              </p:txBody>
            </p:sp>
          </p:grp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76135A80-50D2-4F51-8E31-F81DC9FB52D2}"/>
                </a:ext>
              </a:extLst>
            </p:cNvPr>
            <p:cNvGrpSpPr/>
            <p:nvPr/>
          </p:nvGrpSpPr>
          <p:grpSpPr>
            <a:xfrm>
              <a:off x="5029941" y="5118774"/>
              <a:ext cx="1210785" cy="1540470"/>
              <a:chOff x="5269750" y="1438188"/>
              <a:chExt cx="1210785" cy="1540470"/>
            </a:xfrm>
          </p:grpSpPr>
          <p:sp>
            <p:nvSpPr>
              <p:cNvPr id="290" name="Rectangle: Rounded Corners 289">
                <a:extLst>
                  <a:ext uri="{FF2B5EF4-FFF2-40B4-BE49-F238E27FC236}">
                    <a16:creationId xmlns:a16="http://schemas.microsoft.com/office/drawing/2014/main" id="{131AD28E-0536-4D41-8AFB-F97F8444DEE3}"/>
                  </a:ext>
                </a:extLst>
              </p:cNvPr>
              <p:cNvSpPr/>
              <p:nvPr/>
            </p:nvSpPr>
            <p:spPr>
              <a:xfrm>
                <a:off x="5269750" y="1438188"/>
                <a:ext cx="1210785" cy="1540470"/>
              </a:xfrm>
              <a:prstGeom prst="roundRect">
                <a:avLst>
                  <a:gd name="adj" fmla="val 659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1" name="Group 290">
                <a:extLst>
                  <a:ext uri="{FF2B5EF4-FFF2-40B4-BE49-F238E27FC236}">
                    <a16:creationId xmlns:a16="http://schemas.microsoft.com/office/drawing/2014/main" id="{F6EE5C46-97AD-430A-895A-D4A78EBDC830}"/>
                  </a:ext>
                </a:extLst>
              </p:cNvPr>
              <p:cNvGrpSpPr/>
              <p:nvPr/>
            </p:nvGrpSpPr>
            <p:grpSpPr>
              <a:xfrm>
                <a:off x="5269750" y="1492608"/>
                <a:ext cx="1210785" cy="1270606"/>
                <a:chOff x="4319032" y="2975495"/>
                <a:chExt cx="1210785" cy="1270606"/>
              </a:xfrm>
            </p:grpSpPr>
            <p:pic>
              <p:nvPicPr>
                <p:cNvPr id="292" name="Graphic 284">
                  <a:extLst>
                    <a:ext uri="{FF2B5EF4-FFF2-40B4-BE49-F238E27FC236}">
                      <a16:creationId xmlns:a16="http://schemas.microsoft.com/office/drawing/2014/main" id="{49098910-A640-47F3-81D6-415ACE5CE1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88146" y="2975495"/>
                  <a:ext cx="472558" cy="476249"/>
                </a:xfrm>
                <a:prstGeom prst="rect">
                  <a:avLst/>
                </a:prstGeom>
              </p:spPr>
            </p:pic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4CE87072-ECA5-4885-ACC8-732C2BA285D9}"/>
                    </a:ext>
                  </a:extLst>
                </p:cNvPr>
                <p:cNvSpPr txBox="1"/>
                <p:nvPr/>
              </p:nvSpPr>
              <p:spPr>
                <a:xfrm>
                  <a:off x="4319032" y="3476660"/>
                  <a:ext cx="12107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Azure Storage</a:t>
                  </a:r>
                  <a:endParaRPr lang="en-US" sz="1100" dirty="0"/>
                </a:p>
                <a:p>
                  <a:pPr algn="ctr"/>
                  <a:r>
                    <a:rPr lang="en-US" sz="1000" dirty="0"/>
                    <a:t>Collect scoring service model input and predictions</a:t>
                  </a:r>
                </a:p>
              </p:txBody>
            </p:sp>
          </p:grp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55F6220-EB95-4AB6-9DAF-523A05B0544C}"/>
                </a:ext>
              </a:extLst>
            </p:cNvPr>
            <p:cNvSpPr txBox="1"/>
            <p:nvPr/>
          </p:nvSpPr>
          <p:spPr>
            <a:xfrm>
              <a:off x="3230386" y="4566916"/>
              <a:ext cx="3249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Deployed Model Monitoring</a:t>
              </a:r>
            </a:p>
          </p:txBody>
        </p:sp>
      </p:grp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E3818B6D-4F1A-4F69-9D35-BB5EDCC84C36}"/>
              </a:ext>
            </a:extLst>
          </p:cNvPr>
          <p:cNvCxnSpPr>
            <a:cxnSpLocks/>
            <a:stCxn id="228" idx="1"/>
          </p:cNvCxnSpPr>
          <p:nvPr/>
        </p:nvCxnSpPr>
        <p:spPr>
          <a:xfrm rot="10800000" flipV="1">
            <a:off x="3705232" y="6169906"/>
            <a:ext cx="4210689" cy="322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1A3D8C4-119E-4216-B7AF-A38134188BC4}"/>
              </a:ext>
            </a:extLst>
          </p:cNvPr>
          <p:cNvSpPr txBox="1"/>
          <p:nvPr/>
        </p:nvSpPr>
        <p:spPr>
          <a:xfrm>
            <a:off x="3784607" y="6057921"/>
            <a:ext cx="2296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 telemetry, inputs and predictions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90BCEDB-E089-417C-83B1-80C2227C72F2}"/>
              </a:ext>
            </a:extLst>
          </p:cNvPr>
          <p:cNvSpPr txBox="1"/>
          <p:nvPr/>
        </p:nvSpPr>
        <p:spPr>
          <a:xfrm>
            <a:off x="-530172" y="1563847"/>
            <a:ext cx="1318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Change</a:t>
            </a:r>
            <a:br>
              <a:rPr lang="en-US" sz="1200" dirty="0"/>
            </a:br>
            <a:r>
              <a:rPr lang="en-US" sz="1200" dirty="0"/>
              <a:t>script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8D1072-DE87-49E3-AF65-36A38AA943B0}"/>
              </a:ext>
            </a:extLst>
          </p:cNvPr>
          <p:cNvSpPr txBox="1"/>
          <p:nvPr/>
        </p:nvSpPr>
        <p:spPr>
          <a:xfrm>
            <a:off x="1770926" y="3169326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Build Pipeline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A034E7C9-6A3F-4480-B61C-218080B42451}"/>
              </a:ext>
            </a:extLst>
          </p:cNvPr>
          <p:cNvSpPr/>
          <p:nvPr/>
        </p:nvSpPr>
        <p:spPr>
          <a:xfrm>
            <a:off x="2492636" y="901360"/>
            <a:ext cx="3588667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C55DC5D-F010-4121-9FA9-13F3A99174D9}"/>
              </a:ext>
            </a:extLst>
          </p:cNvPr>
          <p:cNvGrpSpPr/>
          <p:nvPr/>
        </p:nvGrpSpPr>
        <p:grpSpPr>
          <a:xfrm>
            <a:off x="2616421" y="949361"/>
            <a:ext cx="1886650" cy="394606"/>
            <a:chOff x="4488581" y="3016317"/>
            <a:chExt cx="1886650" cy="394606"/>
          </a:xfrm>
        </p:grpSpPr>
        <p:pic>
          <p:nvPicPr>
            <p:cNvPr id="179" name="Graphic 138">
              <a:extLst>
                <a:ext uri="{FF2B5EF4-FFF2-40B4-BE49-F238E27FC236}">
                  <a16:creationId xmlns:a16="http://schemas.microsoft.com/office/drawing/2014/main" id="{8795F715-C2F4-4BDF-8D12-D0590DB88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DB01BCB-5E83-4583-9DA6-A0FE95C092C8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056C0DA7-9FED-43E1-8328-9317FCA569CD}"/>
              </a:ext>
            </a:extLst>
          </p:cNvPr>
          <p:cNvSpPr txBox="1"/>
          <p:nvPr/>
        </p:nvSpPr>
        <p:spPr>
          <a:xfrm>
            <a:off x="2518042" y="1237285"/>
            <a:ext cx="3555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2"/>
                </a:solidFill>
              </a:rPr>
              <a:t>Build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Deploy Infrastructure, Train, Evaluate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CED5851-9FE0-4D2B-B114-48C0BDAB1498}"/>
              </a:ext>
            </a:extLst>
          </p:cNvPr>
          <p:cNvSpPr/>
          <p:nvPr/>
        </p:nvSpPr>
        <p:spPr bwMode="auto">
          <a:xfrm>
            <a:off x="2628570" y="1714984"/>
            <a:ext cx="3250636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346490-0049-4F21-89F0-338966FDB988}"/>
              </a:ext>
            </a:extLst>
          </p:cNvPr>
          <p:cNvGrpSpPr/>
          <p:nvPr/>
        </p:nvGrpSpPr>
        <p:grpSpPr>
          <a:xfrm>
            <a:off x="2415010" y="1811416"/>
            <a:ext cx="1150863" cy="1354498"/>
            <a:chOff x="1955837" y="4721441"/>
            <a:chExt cx="1150863" cy="1354498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4D6A017-0068-4453-B47D-8029AE7C3762}"/>
                </a:ext>
              </a:extLst>
            </p:cNvPr>
            <p:cNvSpPr txBox="1"/>
            <p:nvPr/>
          </p:nvSpPr>
          <p:spPr>
            <a:xfrm>
              <a:off x="1955837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178" name="Flowchart: Direct Access Storage 177">
              <a:extLst>
                <a:ext uri="{FF2B5EF4-FFF2-40B4-BE49-F238E27FC236}">
                  <a16:creationId xmlns:a16="http://schemas.microsoft.com/office/drawing/2014/main" id="{EB789FC9-2410-4D4B-9918-4C6BE3FBCDCD}"/>
                </a:ext>
              </a:extLst>
            </p:cNvPr>
            <p:cNvSpPr/>
            <p:nvPr/>
          </p:nvSpPr>
          <p:spPr bwMode="auto">
            <a:xfrm>
              <a:off x="2232599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D605C-F0C1-49A7-BEE6-49DD1E118150}"/>
              </a:ext>
            </a:extLst>
          </p:cNvPr>
          <p:cNvCxnSpPr>
            <a:stCxn id="178" idx="3"/>
            <a:endCxn id="159" idx="1"/>
          </p:cNvCxnSpPr>
          <p:nvPr/>
        </p:nvCxnSpPr>
        <p:spPr>
          <a:xfrm>
            <a:off x="3089998" y="2192328"/>
            <a:ext cx="2075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B8E206F-EB8C-47DC-B2D5-534C34FEA72D}"/>
              </a:ext>
            </a:extLst>
          </p:cNvPr>
          <p:cNvGrpSpPr/>
          <p:nvPr/>
        </p:nvGrpSpPr>
        <p:grpSpPr>
          <a:xfrm>
            <a:off x="3172681" y="1811416"/>
            <a:ext cx="1150863" cy="1549972"/>
            <a:chOff x="3256846" y="4721441"/>
            <a:chExt cx="1150863" cy="1549972"/>
          </a:xfrm>
        </p:grpSpPr>
        <p:sp>
          <p:nvSpPr>
            <p:cNvPr id="164" name="Flowchart: Direct Access Storage 163">
              <a:extLst>
                <a:ext uri="{FF2B5EF4-FFF2-40B4-BE49-F238E27FC236}">
                  <a16:creationId xmlns:a16="http://schemas.microsoft.com/office/drawing/2014/main" id="{DCFAA885-2660-4635-91D7-D4A616123926}"/>
                </a:ext>
              </a:extLst>
            </p:cNvPr>
            <p:cNvSpPr/>
            <p:nvPr/>
          </p:nvSpPr>
          <p:spPr bwMode="auto">
            <a:xfrm>
              <a:off x="3533608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98ACC10-AC10-469E-A181-03E3BEE15BB9}"/>
                </a:ext>
              </a:extLst>
            </p:cNvPr>
            <p:cNvSpPr txBox="1"/>
            <p:nvPr/>
          </p:nvSpPr>
          <p:spPr>
            <a:xfrm>
              <a:off x="3256846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 </a:t>
              </a:r>
              <a:br>
                <a:rPr lang="en-US" sz="1200" dirty="0"/>
              </a:br>
              <a:r>
                <a:rPr lang="en-US" sz="1200" dirty="0"/>
                <a:t>Workspace</a:t>
              </a:r>
              <a:endParaRPr lang="en-US" sz="1050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07B6ABB-FF9B-4301-9112-62D6D5C969F5}"/>
              </a:ext>
            </a:extLst>
          </p:cNvPr>
          <p:cNvGrpSpPr/>
          <p:nvPr/>
        </p:nvGrpSpPr>
        <p:grpSpPr>
          <a:xfrm>
            <a:off x="3980678" y="1814958"/>
            <a:ext cx="1150863" cy="1552981"/>
            <a:chOff x="4290132" y="4724983"/>
            <a:chExt cx="1150863" cy="1552981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167892A-ED40-43E3-BB46-A13FC9E0D8FE}"/>
                </a:ext>
              </a:extLst>
            </p:cNvPr>
            <p:cNvSpPr txBox="1"/>
            <p:nvPr/>
          </p:nvSpPr>
          <p:spPr>
            <a:xfrm>
              <a:off x="4290132" y="5631633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Create/Get</a:t>
              </a:r>
              <a:br>
                <a:rPr lang="en-US" sz="1200" dirty="0"/>
              </a:br>
              <a:r>
                <a:rPr lang="en-US" sz="1200" dirty="0"/>
                <a:t>AML</a:t>
              </a:r>
              <a:br>
                <a:rPr lang="en-US" sz="1200" dirty="0"/>
              </a:br>
              <a:r>
                <a:rPr lang="en-US" sz="1200" dirty="0"/>
                <a:t>Compute</a:t>
              </a:r>
              <a:endParaRPr lang="en-US" sz="1050" dirty="0"/>
            </a:p>
          </p:txBody>
        </p:sp>
        <p:sp>
          <p:nvSpPr>
            <p:cNvPr id="163" name="Flowchart: Direct Access Storage 162">
              <a:extLst>
                <a:ext uri="{FF2B5EF4-FFF2-40B4-BE49-F238E27FC236}">
                  <a16:creationId xmlns:a16="http://schemas.microsoft.com/office/drawing/2014/main" id="{2753E2FF-2D55-4895-A2D4-D5E147B2484E}"/>
                </a:ext>
              </a:extLst>
            </p:cNvPr>
            <p:cNvSpPr/>
            <p:nvPr/>
          </p:nvSpPr>
          <p:spPr bwMode="auto">
            <a:xfrm>
              <a:off x="4566894" y="4724983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8B00E9-21D7-4786-A56C-D8C8E1B6548D}"/>
              </a:ext>
            </a:extLst>
          </p:cNvPr>
          <p:cNvGrpSpPr/>
          <p:nvPr/>
        </p:nvGrpSpPr>
        <p:grpSpPr>
          <a:xfrm>
            <a:off x="4888423" y="1811416"/>
            <a:ext cx="1150863" cy="1749102"/>
            <a:chOff x="5303894" y="4721441"/>
            <a:chExt cx="1150863" cy="1749102"/>
          </a:xfrm>
        </p:grpSpPr>
        <p:sp>
          <p:nvSpPr>
            <p:cNvPr id="159" name="Flowchart: Direct Access Storage 158">
              <a:extLst>
                <a:ext uri="{FF2B5EF4-FFF2-40B4-BE49-F238E27FC236}">
                  <a16:creationId xmlns:a16="http://schemas.microsoft.com/office/drawing/2014/main" id="{E73DA9B8-3421-4ED1-9FD5-D1505187D5C1}"/>
                </a:ext>
              </a:extLst>
            </p:cNvPr>
            <p:cNvSpPr/>
            <p:nvPr/>
          </p:nvSpPr>
          <p:spPr bwMode="auto">
            <a:xfrm>
              <a:off x="5580656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C201FD5-2A42-41EC-9BD6-164D884CC288}"/>
                </a:ext>
              </a:extLst>
            </p:cNvPr>
            <p:cNvSpPr txBox="1"/>
            <p:nvPr/>
          </p:nvSpPr>
          <p:spPr>
            <a:xfrm>
              <a:off x="5303894" y="5639546"/>
              <a:ext cx="11508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Run ML Pipeline, </a:t>
              </a:r>
              <a:br>
                <a:rPr lang="en-US" sz="1200" dirty="0"/>
              </a:br>
              <a:r>
                <a:rPr lang="en-US" sz="1200" dirty="0"/>
                <a:t>Register Model &amp; Container</a:t>
              </a:r>
              <a:endParaRPr lang="en-US" sz="1050" dirty="0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6D28C50E-65D9-4EC6-9C00-898700E8953F}"/>
              </a:ext>
            </a:extLst>
          </p:cNvPr>
          <p:cNvSpPr txBox="1"/>
          <p:nvPr/>
        </p:nvSpPr>
        <p:spPr>
          <a:xfrm>
            <a:off x="6169754" y="2456982"/>
            <a:ext cx="83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DevOps</a:t>
            </a:r>
          </a:p>
          <a:p>
            <a:r>
              <a:rPr lang="en-US" sz="1200" dirty="0"/>
              <a:t>Release</a:t>
            </a:r>
            <a:br>
              <a:rPr lang="en-US" sz="1200" dirty="0"/>
            </a:br>
            <a:r>
              <a:rPr lang="en-US" sz="1200" dirty="0"/>
              <a:t>Pipeline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F10687-8303-4F55-9B18-B5CBFA4EB94F}"/>
              </a:ext>
            </a:extLst>
          </p:cNvPr>
          <p:cNvCxnSpPr>
            <a:cxnSpLocks/>
          </p:cNvCxnSpPr>
          <p:nvPr/>
        </p:nvCxnSpPr>
        <p:spPr>
          <a:xfrm>
            <a:off x="6073215" y="2320751"/>
            <a:ext cx="852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12C7FCC0-F0AE-47BC-BFC0-66DEA610A2B7}"/>
              </a:ext>
            </a:extLst>
          </p:cNvPr>
          <p:cNvSpPr txBox="1"/>
          <p:nvPr/>
        </p:nvSpPr>
        <p:spPr>
          <a:xfrm>
            <a:off x="6047083" y="1760493"/>
            <a:ext cx="833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Artifacts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25F7E89-F5B2-4F80-8CAC-479DAB7FABFA}"/>
              </a:ext>
            </a:extLst>
          </p:cNvPr>
          <p:cNvSpPr/>
          <p:nvPr/>
        </p:nvSpPr>
        <p:spPr>
          <a:xfrm>
            <a:off x="6947031" y="939732"/>
            <a:ext cx="2398072" cy="2616350"/>
          </a:xfrm>
          <a:prstGeom prst="roundRect">
            <a:avLst>
              <a:gd name="adj" fmla="val 659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ED9F8A11-B7C7-470B-A8E8-D3E457C15CDC}"/>
              </a:ext>
            </a:extLst>
          </p:cNvPr>
          <p:cNvGrpSpPr/>
          <p:nvPr/>
        </p:nvGrpSpPr>
        <p:grpSpPr>
          <a:xfrm>
            <a:off x="7258775" y="987733"/>
            <a:ext cx="1886650" cy="394606"/>
            <a:chOff x="4488581" y="3016317"/>
            <a:chExt cx="1886650" cy="394606"/>
          </a:xfrm>
        </p:grpSpPr>
        <p:pic>
          <p:nvPicPr>
            <p:cNvPr id="211" name="Graphic 138">
              <a:extLst>
                <a:ext uri="{FF2B5EF4-FFF2-40B4-BE49-F238E27FC236}">
                  <a16:creationId xmlns:a16="http://schemas.microsoft.com/office/drawing/2014/main" id="{667F85B5-CC1C-4AE9-935E-F63FAA31C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88581" y="3016317"/>
              <a:ext cx="394606" cy="394606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066A6F6-6854-493C-92E1-FB2A04AD89CA}"/>
                </a:ext>
              </a:extLst>
            </p:cNvPr>
            <p:cNvSpPr txBox="1"/>
            <p:nvPr/>
          </p:nvSpPr>
          <p:spPr>
            <a:xfrm>
              <a:off x="4914810" y="3038616"/>
              <a:ext cx="1460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Azure DevOps</a:t>
              </a:r>
              <a:endParaRPr lang="en-US" sz="1100" b="1" dirty="0"/>
            </a:p>
          </p:txBody>
        </p:sp>
      </p:grp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E2ED7C-7E72-4BD8-9EF9-120B51AB50CD}"/>
              </a:ext>
            </a:extLst>
          </p:cNvPr>
          <p:cNvSpPr/>
          <p:nvPr/>
        </p:nvSpPr>
        <p:spPr bwMode="auto">
          <a:xfrm>
            <a:off x="7024009" y="1753356"/>
            <a:ext cx="2220409" cy="934456"/>
          </a:xfrm>
          <a:prstGeom prst="roundRect">
            <a:avLst>
              <a:gd name="adj" fmla="val 17014"/>
            </a:avLst>
          </a:prstGeom>
          <a:noFill/>
          <a:ln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5D39F6F-C656-47BE-9D99-1104D6FE2C74}"/>
              </a:ext>
            </a:extLst>
          </p:cNvPr>
          <p:cNvCxnSpPr>
            <a:cxnSpLocks/>
            <a:stCxn id="248" idx="4"/>
          </p:cNvCxnSpPr>
          <p:nvPr/>
        </p:nvCxnSpPr>
        <p:spPr>
          <a:xfrm>
            <a:off x="7737264" y="2230700"/>
            <a:ext cx="819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A32B50-E499-4F21-9884-DE873C2E2483}"/>
              </a:ext>
            </a:extLst>
          </p:cNvPr>
          <p:cNvGrpSpPr/>
          <p:nvPr/>
        </p:nvGrpSpPr>
        <p:grpSpPr>
          <a:xfrm>
            <a:off x="7596183" y="1849788"/>
            <a:ext cx="1150863" cy="1354498"/>
            <a:chOff x="2116019" y="4721441"/>
            <a:chExt cx="1150863" cy="1354498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F804355-FF6E-4F08-9D27-F245EB3733A8}"/>
                </a:ext>
              </a:extLst>
            </p:cNvPr>
            <p:cNvSpPr txBox="1"/>
            <p:nvPr/>
          </p:nvSpPr>
          <p:spPr>
            <a:xfrm>
              <a:off x="2116019" y="5614274"/>
              <a:ext cx="11508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Create</a:t>
              </a:r>
              <a:br>
                <a:rPr lang="en-US" sz="1200" dirty="0"/>
              </a:br>
              <a:r>
                <a:rPr lang="en-US" sz="1200" dirty="0"/>
                <a:t>Linux VM</a:t>
              </a:r>
              <a:endParaRPr lang="en-US" sz="1050" dirty="0"/>
            </a:p>
          </p:txBody>
        </p:sp>
        <p:sp>
          <p:nvSpPr>
            <p:cNvPr id="239" name="Flowchart: Direct Access Storage 238">
              <a:extLst>
                <a:ext uri="{FF2B5EF4-FFF2-40B4-BE49-F238E27FC236}">
                  <a16:creationId xmlns:a16="http://schemas.microsoft.com/office/drawing/2014/main" id="{67F8A2FB-8547-438C-9D15-0729CA97910B}"/>
                </a:ext>
              </a:extLst>
            </p:cNvPr>
            <p:cNvSpPr/>
            <p:nvPr/>
          </p:nvSpPr>
          <p:spPr bwMode="auto">
            <a:xfrm>
              <a:off x="2392781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1F24B0F-EF56-418C-9262-C6C1D11277CD}"/>
              </a:ext>
            </a:extLst>
          </p:cNvPr>
          <p:cNvGrpSpPr/>
          <p:nvPr/>
        </p:nvGrpSpPr>
        <p:grpSpPr>
          <a:xfrm>
            <a:off x="8279532" y="1849788"/>
            <a:ext cx="1150863" cy="1549972"/>
            <a:chOff x="3377050" y="4721441"/>
            <a:chExt cx="1150863" cy="1549972"/>
          </a:xfrm>
        </p:grpSpPr>
        <p:sp>
          <p:nvSpPr>
            <p:cNvPr id="242" name="Flowchart: Direct Access Storage 241">
              <a:extLst>
                <a:ext uri="{FF2B5EF4-FFF2-40B4-BE49-F238E27FC236}">
                  <a16:creationId xmlns:a16="http://schemas.microsoft.com/office/drawing/2014/main" id="{728FD28D-1D90-4802-9647-95F77F991903}"/>
                </a:ext>
              </a:extLst>
            </p:cNvPr>
            <p:cNvSpPr/>
            <p:nvPr/>
          </p:nvSpPr>
          <p:spPr bwMode="auto">
            <a:xfrm>
              <a:off x="3653812" y="4721441"/>
              <a:ext cx="597339" cy="761824"/>
            </a:xfrm>
            <a:prstGeom prst="flowChartMagneticDrum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1E8132C-7555-4746-B7E7-39AB76A635A6}"/>
                </a:ext>
              </a:extLst>
            </p:cNvPr>
            <p:cNvSpPr txBox="1"/>
            <p:nvPr/>
          </p:nvSpPr>
          <p:spPr>
            <a:xfrm>
              <a:off x="3377050" y="5625082"/>
              <a:ext cx="1150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Deploy</a:t>
              </a:r>
              <a:br>
                <a:rPr lang="en-US" sz="1200" dirty="0"/>
              </a:br>
              <a:r>
                <a:rPr lang="en-US" sz="1200" dirty="0"/>
                <a:t>AKS</a:t>
              </a:r>
              <a:br>
                <a:rPr lang="en-US" sz="1200" dirty="0"/>
              </a:br>
              <a:r>
                <a:rPr lang="en-US" sz="1200" dirty="0"/>
                <a:t>Web Service</a:t>
              </a:r>
              <a:endParaRPr lang="en-US" sz="1050" dirty="0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AF744C4A-52AA-4B16-BAEA-93457B092118}"/>
              </a:ext>
            </a:extLst>
          </p:cNvPr>
          <p:cNvSpPr txBox="1"/>
          <p:nvPr/>
        </p:nvSpPr>
        <p:spPr>
          <a:xfrm>
            <a:off x="7129563" y="1303045"/>
            <a:ext cx="2196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DevOps </a:t>
            </a:r>
            <a:r>
              <a:rPr lang="en-US" sz="1400" dirty="0">
                <a:solidFill>
                  <a:schemeClr val="accent6"/>
                </a:solidFill>
              </a:rPr>
              <a:t>Release</a:t>
            </a:r>
            <a:r>
              <a:rPr lang="en-US" sz="1400" dirty="0"/>
              <a:t> Pipeline</a:t>
            </a:r>
            <a:endParaRPr lang="en-US" sz="1100" dirty="0"/>
          </a:p>
          <a:p>
            <a:pPr algn="ctr"/>
            <a:r>
              <a:rPr lang="en-US" sz="1000" dirty="0"/>
              <a:t>Production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87ED31-CB18-4133-A042-7D7287EF3311}"/>
              </a:ext>
            </a:extLst>
          </p:cNvPr>
          <p:cNvCxnSpPr>
            <a:cxnSpLocks/>
            <a:stCxn id="166" idx="2"/>
            <a:endCxn id="279" idx="1"/>
          </p:cNvCxnSpPr>
          <p:nvPr/>
        </p:nvCxnSpPr>
        <p:spPr>
          <a:xfrm rot="16200000" flipH="1">
            <a:off x="313866" y="1919667"/>
            <a:ext cx="1041246" cy="2127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F7A569C-3B4D-4575-B17E-83B940AA80B0}"/>
              </a:ext>
            </a:extLst>
          </p:cNvPr>
          <p:cNvCxnSpPr>
            <a:cxnSpLocks/>
            <a:stCxn id="279" idx="2"/>
            <a:endCxn id="117" idx="1"/>
          </p:cNvCxnSpPr>
          <p:nvPr/>
        </p:nvCxnSpPr>
        <p:spPr>
          <a:xfrm rot="5400000" flipH="1" flipV="1">
            <a:off x="1643132" y="2112685"/>
            <a:ext cx="752653" cy="946354"/>
          </a:xfrm>
          <a:prstGeom prst="bentConnector4">
            <a:avLst>
              <a:gd name="adj1" fmla="val -30373"/>
              <a:gd name="adj2" fmla="val 819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A58F39ED-9728-43FC-90EB-9CBF327E3B0D}"/>
              </a:ext>
            </a:extLst>
          </p:cNvPr>
          <p:cNvSpPr txBox="1"/>
          <p:nvPr/>
        </p:nvSpPr>
        <p:spPr>
          <a:xfrm>
            <a:off x="6834588" y="2742621"/>
            <a:ext cx="115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Pre-</a:t>
            </a:r>
            <a:br>
              <a:rPr lang="en-US" sz="1200" dirty="0"/>
            </a:br>
            <a:r>
              <a:rPr lang="en-US" sz="1200" dirty="0"/>
              <a:t>Deployment</a:t>
            </a:r>
            <a:br>
              <a:rPr lang="en-US" sz="1200" dirty="0"/>
            </a:br>
            <a:r>
              <a:rPr lang="en-US" sz="1200" dirty="0"/>
              <a:t>Approval</a:t>
            </a:r>
            <a:endParaRPr lang="en-US" sz="1050" dirty="0"/>
          </a:p>
        </p:txBody>
      </p:sp>
      <p:sp>
        <p:nvSpPr>
          <p:cNvPr id="248" name="Flowchart: Direct Access Storage 247">
            <a:extLst>
              <a:ext uri="{FF2B5EF4-FFF2-40B4-BE49-F238E27FC236}">
                <a16:creationId xmlns:a16="http://schemas.microsoft.com/office/drawing/2014/main" id="{388BF7D2-A005-41B0-B007-9D7EB73A2F1A}"/>
              </a:ext>
            </a:extLst>
          </p:cNvPr>
          <p:cNvSpPr/>
          <p:nvPr/>
        </p:nvSpPr>
        <p:spPr bwMode="auto">
          <a:xfrm>
            <a:off x="7139925" y="1849788"/>
            <a:ext cx="597339" cy="761824"/>
          </a:xfrm>
          <a:prstGeom prst="flowChartMagneticDrum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B960F05-7E20-4D24-8A11-4B5FAF4BBF83}"/>
              </a:ext>
            </a:extLst>
          </p:cNvPr>
          <p:cNvCxnSpPr>
            <a:stCxn id="160" idx="2"/>
            <a:endCxn id="127" idx="0"/>
          </p:cNvCxnSpPr>
          <p:nvPr/>
        </p:nvCxnSpPr>
        <p:spPr>
          <a:xfrm rot="5400000">
            <a:off x="4743159" y="3514258"/>
            <a:ext cx="674436" cy="7669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25D1C612-0FBC-4B44-A118-3CA5B57161C4}"/>
              </a:ext>
            </a:extLst>
          </p:cNvPr>
          <p:cNvCxnSpPr>
            <a:cxnSpLocks/>
            <a:stCxn id="160" idx="2"/>
            <a:endCxn id="213" idx="0"/>
          </p:cNvCxnSpPr>
          <p:nvPr/>
        </p:nvCxnSpPr>
        <p:spPr>
          <a:xfrm rot="16200000" flipH="1">
            <a:off x="5484818" y="3539555"/>
            <a:ext cx="678922" cy="720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E57F85C4-E8DE-43E4-8754-14F3BE07DF6D}"/>
              </a:ext>
            </a:extLst>
          </p:cNvPr>
          <p:cNvSpPr/>
          <p:nvPr/>
        </p:nvSpPr>
        <p:spPr bwMode="auto">
          <a:xfrm>
            <a:off x="6336686" y="2199101"/>
            <a:ext cx="288858" cy="239737"/>
          </a:xfrm>
          <a:prstGeom prst="cube">
            <a:avLst/>
          </a:prstGeom>
          <a:solidFill>
            <a:schemeClr val="accent1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54" name="Connector: Elbow 253">
            <a:extLst>
              <a:ext uri="{FF2B5EF4-FFF2-40B4-BE49-F238E27FC236}">
                <a16:creationId xmlns:a16="http://schemas.microsoft.com/office/drawing/2014/main" id="{F7A361F1-050B-405B-A6A0-1D33E158F5D8}"/>
              </a:ext>
            </a:extLst>
          </p:cNvPr>
          <p:cNvCxnSpPr>
            <a:cxnSpLocks/>
          </p:cNvCxnSpPr>
          <p:nvPr/>
        </p:nvCxnSpPr>
        <p:spPr>
          <a:xfrm rot="5400000">
            <a:off x="8005431" y="3861200"/>
            <a:ext cx="1314174" cy="384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E0CF7249-D5D7-40C0-875B-6FA89E9D3214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6790095" y="4878862"/>
            <a:ext cx="1088637" cy="76448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F68551E7-84BC-49D3-AA88-F1F77D024B74}"/>
              </a:ext>
            </a:extLst>
          </p:cNvPr>
          <p:cNvSpPr txBox="1"/>
          <p:nvPr/>
        </p:nvSpPr>
        <p:spPr>
          <a:xfrm>
            <a:off x="3900646" y="3750572"/>
            <a:ext cx="977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Register model</a:t>
            </a:r>
          </a:p>
        </p:txBody>
      </p:sp>
    </p:spTree>
    <p:extLst>
      <p:ext uri="{BB962C8B-B14F-4D97-AF65-F5344CB8AC3E}">
        <p14:creationId xmlns:p14="http://schemas.microsoft.com/office/powerpoint/2010/main" val="76341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61BC30-3FFF-42A9-B742-7806FE73ECE7}"/>
              </a:ext>
            </a:extLst>
          </p:cNvPr>
          <p:cNvSpPr/>
          <p:nvPr/>
        </p:nvSpPr>
        <p:spPr>
          <a:xfrm>
            <a:off x="424405" y="783220"/>
            <a:ext cx="11296891" cy="36113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42086-7CBA-4832-B338-85A85ADBDE82}"/>
              </a:ext>
            </a:extLst>
          </p:cNvPr>
          <p:cNvSpPr txBox="1"/>
          <p:nvPr/>
        </p:nvSpPr>
        <p:spPr>
          <a:xfrm>
            <a:off x="424405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Prepare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304C7-5536-43DE-8152-E888B21730D5}"/>
              </a:ext>
            </a:extLst>
          </p:cNvPr>
          <p:cNvSpPr txBox="1"/>
          <p:nvPr/>
        </p:nvSpPr>
        <p:spPr>
          <a:xfrm>
            <a:off x="4290347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Build &amp; Train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01642-54D0-4F6A-9DE2-8F6F40D95966}"/>
              </a:ext>
            </a:extLst>
          </p:cNvPr>
          <p:cNvSpPr txBox="1"/>
          <p:nvPr/>
        </p:nvSpPr>
        <p:spPr>
          <a:xfrm>
            <a:off x="8148585" y="957805"/>
            <a:ext cx="356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Deploy &amp; Predict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CC5B8A-E808-4108-91F7-5A1B7CC4D217}"/>
              </a:ext>
            </a:extLst>
          </p:cNvPr>
          <p:cNvSpPr/>
          <p:nvPr/>
        </p:nvSpPr>
        <p:spPr>
          <a:xfrm>
            <a:off x="4031838" y="1028765"/>
            <a:ext cx="243070" cy="2274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D0DCE0-A359-4A55-9433-48DF940CBC7E}"/>
              </a:ext>
            </a:extLst>
          </p:cNvPr>
          <p:cNvSpPr/>
          <p:nvPr/>
        </p:nvSpPr>
        <p:spPr>
          <a:xfrm>
            <a:off x="7880428" y="1028765"/>
            <a:ext cx="243070" cy="22741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A7D5F-CFD7-4129-919F-ECEDD8E995DF}"/>
              </a:ext>
            </a:extLst>
          </p:cNvPr>
          <p:cNvSpPr/>
          <p:nvPr/>
        </p:nvSpPr>
        <p:spPr>
          <a:xfrm>
            <a:off x="424395" y="1556797"/>
            <a:ext cx="3565003" cy="28377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AF40E-0AA2-43FA-B3EC-958C3E4EF423}"/>
              </a:ext>
            </a:extLst>
          </p:cNvPr>
          <p:cNvSpPr/>
          <p:nvPr/>
        </p:nvSpPr>
        <p:spPr>
          <a:xfrm>
            <a:off x="4290348" y="1535575"/>
            <a:ext cx="3565003" cy="2858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88655-F8A2-4F67-9335-77CD625A08AC}"/>
              </a:ext>
            </a:extLst>
          </p:cNvPr>
          <p:cNvSpPr/>
          <p:nvPr/>
        </p:nvSpPr>
        <p:spPr>
          <a:xfrm>
            <a:off x="8156293" y="1535575"/>
            <a:ext cx="3565003" cy="285894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D42F651-754A-47E2-9FC0-2F06342E8BD2}"/>
              </a:ext>
            </a:extLst>
          </p:cNvPr>
          <p:cNvSpPr/>
          <p:nvPr/>
        </p:nvSpPr>
        <p:spPr>
          <a:xfrm>
            <a:off x="875818" y="3260204"/>
            <a:ext cx="798653" cy="470698"/>
          </a:xfrm>
          <a:prstGeom prst="flowChartMagneticDisk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C38F4A-12F5-418D-BB3C-98C54414ED4C}"/>
              </a:ext>
            </a:extLst>
          </p:cNvPr>
          <p:cNvSpPr/>
          <p:nvPr/>
        </p:nvSpPr>
        <p:spPr>
          <a:xfrm>
            <a:off x="613457" y="1824943"/>
            <a:ext cx="1323372" cy="1045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Data Snapshots (versioning)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EA2308-6E84-40DA-9D1A-95D6EC58AC80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1275145" y="2870520"/>
            <a:ext cx="0" cy="389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B7FF4F-16E2-4A77-9558-25415EB5F016}"/>
              </a:ext>
            </a:extLst>
          </p:cNvPr>
          <p:cNvSpPr txBox="1"/>
          <p:nvPr/>
        </p:nvSpPr>
        <p:spPr>
          <a:xfrm>
            <a:off x="613457" y="3702590"/>
            <a:ext cx="132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Data storage</a:t>
            </a:r>
          </a:p>
          <a:p>
            <a:pPr algn="ctr"/>
            <a:r>
              <a:rPr lang="en-US" sz="1000" dirty="0"/>
              <a:t>locations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F9B8F4-9DC8-4812-BB49-E2CD3DCE2180}"/>
              </a:ext>
            </a:extLst>
          </p:cNvPr>
          <p:cNvSpPr/>
          <p:nvPr/>
        </p:nvSpPr>
        <p:spPr>
          <a:xfrm>
            <a:off x="2478911" y="1824941"/>
            <a:ext cx="1323372" cy="216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Preparation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4670-5F96-4C5D-B0E9-B62F3E543CBE}"/>
              </a:ext>
            </a:extLst>
          </p:cNvPr>
          <p:cNvSpPr/>
          <p:nvPr/>
        </p:nvSpPr>
        <p:spPr>
          <a:xfrm>
            <a:off x="5434314" y="1824941"/>
            <a:ext cx="1323372" cy="2168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Building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&amp; Training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9FA700-9A63-4521-9F72-82B0425C8300}"/>
              </a:ext>
            </a:extLst>
          </p:cNvPr>
          <p:cNvSpPr/>
          <p:nvPr/>
        </p:nvSpPr>
        <p:spPr>
          <a:xfrm>
            <a:off x="9269395" y="1824939"/>
            <a:ext cx="1323372" cy="1385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Deployment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3511E4-8519-47C6-92DE-E368A7778E92}"/>
              </a:ext>
            </a:extLst>
          </p:cNvPr>
          <p:cNvSpPr/>
          <p:nvPr/>
        </p:nvSpPr>
        <p:spPr>
          <a:xfrm>
            <a:off x="2551249" y="229178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56EB7D-98AA-401D-B9DB-DBABE88676A1}"/>
              </a:ext>
            </a:extLst>
          </p:cNvPr>
          <p:cNvSpPr/>
          <p:nvPr/>
        </p:nvSpPr>
        <p:spPr>
          <a:xfrm>
            <a:off x="2551249" y="2721979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Transformation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4D2BB0-0CE0-462A-9FCF-B611BA67FA98}"/>
              </a:ext>
            </a:extLst>
          </p:cNvPr>
          <p:cNvSpPr/>
          <p:nvPr/>
        </p:nvSpPr>
        <p:spPr>
          <a:xfrm>
            <a:off x="2551249" y="3152170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Validation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80D72E-4B18-4201-9134-238379D657F5}"/>
              </a:ext>
            </a:extLst>
          </p:cNvPr>
          <p:cNvSpPr/>
          <p:nvPr/>
        </p:nvSpPr>
        <p:spPr>
          <a:xfrm>
            <a:off x="2551249" y="3582361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Featurization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BA46E9F-201E-4174-B0AD-00F04AB492E3}"/>
              </a:ext>
            </a:extLst>
          </p:cNvPr>
          <p:cNvCxnSpPr>
            <a:cxnSpLocks/>
          </p:cNvCxnSpPr>
          <p:nvPr/>
        </p:nvCxnSpPr>
        <p:spPr>
          <a:xfrm>
            <a:off x="1936829" y="2347732"/>
            <a:ext cx="542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6C73F1-6E98-4680-850C-E1F2CA57224C}"/>
              </a:ext>
            </a:extLst>
          </p:cNvPr>
          <p:cNvSpPr/>
          <p:nvPr/>
        </p:nvSpPr>
        <p:spPr>
          <a:xfrm>
            <a:off x="5506655" y="229178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Hyper-parameter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tuning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C2D711-A8A3-4B44-A8BF-1F248D2E2B51}"/>
              </a:ext>
            </a:extLst>
          </p:cNvPr>
          <p:cNvSpPr/>
          <p:nvPr/>
        </p:nvSpPr>
        <p:spPr>
          <a:xfrm>
            <a:off x="5506655" y="2721978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Automatic model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selection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3E798F-C31D-4345-A4BD-81BB959337EE}"/>
              </a:ext>
            </a:extLst>
          </p:cNvPr>
          <p:cNvSpPr/>
          <p:nvPr/>
        </p:nvSpPr>
        <p:spPr>
          <a:xfrm>
            <a:off x="5506654" y="3154097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Model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A9B233-5A14-4D93-A33E-C462E9B6A9E5}"/>
              </a:ext>
            </a:extLst>
          </p:cNvPr>
          <p:cNvSpPr/>
          <p:nvPr/>
        </p:nvSpPr>
        <p:spPr>
          <a:xfrm>
            <a:off x="5506654" y="3582360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Model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0F4F8B-294A-45F1-905D-7BF14ACDC550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3729938" y="2440329"/>
            <a:ext cx="1704376" cy="46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B39C45-1AB0-47B0-93EF-E5CD697BD859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3729938" y="2870520"/>
            <a:ext cx="1704376" cy="3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11924C-5674-4AF0-B8AA-52D55B8424A4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3729938" y="2909104"/>
            <a:ext cx="1704376" cy="391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5A3756-7214-4639-941C-BFFD25086C8F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29938" y="2909104"/>
            <a:ext cx="1704376" cy="821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5E694-E784-46EC-9888-09E4A52EFCF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096000" y="2588869"/>
            <a:ext cx="0" cy="133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E128A6-46BF-4BC1-A06B-C12079A416C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95999" y="3019059"/>
            <a:ext cx="0" cy="135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D9A77AE-51E4-464D-B571-1969E395A2CE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095999" y="3451178"/>
            <a:ext cx="0" cy="131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F91B13-E5E0-4476-8DBA-3F1073CCA76E}"/>
              </a:ext>
            </a:extLst>
          </p:cNvPr>
          <p:cNvCxnSpPr>
            <a:cxnSpLocks/>
            <a:stCxn id="36" idx="3"/>
            <a:endCxn id="20" idx="1"/>
          </p:cNvCxnSpPr>
          <p:nvPr/>
        </p:nvCxnSpPr>
        <p:spPr>
          <a:xfrm flipV="1">
            <a:off x="6685343" y="2517493"/>
            <a:ext cx="2584052" cy="121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5CE9B92-CE3A-41C6-BED5-F15C0BC29D6E}"/>
              </a:ext>
            </a:extLst>
          </p:cNvPr>
          <p:cNvSpPr/>
          <p:nvPr/>
        </p:nvSpPr>
        <p:spPr>
          <a:xfrm>
            <a:off x="9349449" y="2291787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FCF23A-037E-4AB6-AE26-7000104260DD}"/>
              </a:ext>
            </a:extLst>
          </p:cNvPr>
          <p:cNvSpPr/>
          <p:nvPr/>
        </p:nvSpPr>
        <p:spPr>
          <a:xfrm>
            <a:off x="9349449" y="2731625"/>
            <a:ext cx="1178689" cy="29708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Batch scoring</a:t>
            </a:r>
          </a:p>
        </p:txBody>
      </p:sp>
    </p:spTree>
    <p:extLst>
      <p:ext uri="{BB962C8B-B14F-4D97-AF65-F5344CB8AC3E}">
        <p14:creationId xmlns:p14="http://schemas.microsoft.com/office/powerpoint/2010/main" val="204229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288</Words>
  <Application>Microsoft Office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Zoiner Tejada</dc:creator>
  <cp:lastModifiedBy>Ciprian Jichici</cp:lastModifiedBy>
  <cp:revision>87</cp:revision>
  <dcterms:created xsi:type="dcterms:W3CDTF">2019-04-28T18:24:11Z</dcterms:created>
  <dcterms:modified xsi:type="dcterms:W3CDTF">2019-12-02T17:50:38Z</dcterms:modified>
</cp:coreProperties>
</file>