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8"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owski, Michal" initials="BM" lastIdx="1" clrIdx="0">
    <p:extLst>
      <p:ext uri="{19B8F6BF-5375-455C-9EA6-DF929625EA0E}">
        <p15:presenceInfo xmlns:p15="http://schemas.microsoft.com/office/powerpoint/2012/main" userId="Borowski, Mic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381"/>
    <a:srgbClr val="8E3300"/>
    <a:srgbClr val="7A4900"/>
    <a:srgbClr val="660033"/>
    <a:srgbClr val="A27B00"/>
    <a:srgbClr val="E4E2BA"/>
    <a:srgbClr val="7A1D42"/>
    <a:srgbClr val="00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94674"/>
  </p:normalViewPr>
  <p:slideViewPr>
    <p:cSldViewPr>
      <p:cViewPr>
        <p:scale>
          <a:sx n="100" d="100"/>
          <a:sy n="100" d="100"/>
        </p:scale>
        <p:origin x="-2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D57878C1-C59E-4261-BDFA-8389D6FD7FA5}" type="datetimeFigureOut">
              <a:rPr lang="en-GB" smtClean="0"/>
              <a:t>11/02/2021</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2FF51065-D676-49CF-943C-AA6912D596EF}" type="slidenum">
              <a:rPr lang="en-GB" smtClean="0"/>
              <a:t>‹#›</a:t>
            </a:fld>
            <a:endParaRPr lang="en-GB"/>
          </a:p>
        </p:txBody>
      </p:sp>
    </p:spTree>
    <p:extLst>
      <p:ext uri="{BB962C8B-B14F-4D97-AF65-F5344CB8AC3E}">
        <p14:creationId xmlns:p14="http://schemas.microsoft.com/office/powerpoint/2010/main" val="70842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F51065-D676-49CF-943C-AA6912D596EF}" type="slidenum">
              <a:rPr lang="en-GB" smtClean="0"/>
              <a:t>1</a:t>
            </a:fld>
            <a:endParaRPr lang="en-GB"/>
          </a:p>
        </p:txBody>
      </p:sp>
    </p:spTree>
    <p:extLst>
      <p:ext uri="{BB962C8B-B14F-4D97-AF65-F5344CB8AC3E}">
        <p14:creationId xmlns:p14="http://schemas.microsoft.com/office/powerpoint/2010/main" val="358158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4">
            <a:extLst>
              <a:ext uri="{FF2B5EF4-FFF2-40B4-BE49-F238E27FC236}">
                <a16:creationId xmlns:a16="http://schemas.microsoft.com/office/drawing/2014/main" id="{6F7310AB-2A65-4A68-A809-CE39FBB2EAF4}"/>
              </a:ext>
            </a:extLst>
          </p:cNvPr>
          <p:cNvSpPr>
            <a:spLocks noChangeArrowheads="1"/>
          </p:cNvSpPr>
          <p:nvPr/>
        </p:nvSpPr>
        <p:spPr bwMode="auto">
          <a:xfrm>
            <a:off x="0" y="3157506"/>
            <a:ext cx="15122525" cy="7535893"/>
          </a:xfrm>
          <a:prstGeom prst="rect">
            <a:avLst/>
          </a:prstGeom>
          <a:solidFill>
            <a:srgbClr val="046381"/>
          </a:solidFill>
          <a:ln>
            <a:noFill/>
          </a:ln>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sp>
        <p:nvSpPr>
          <p:cNvPr id="26" name="Rectangle 7">
            <a:extLst>
              <a:ext uri="{FF2B5EF4-FFF2-40B4-BE49-F238E27FC236}">
                <a16:creationId xmlns:a16="http://schemas.microsoft.com/office/drawing/2014/main" id="{1FB01907-0E76-48A0-8DC4-BE0C5E09EA77}"/>
              </a:ext>
            </a:extLst>
          </p:cNvPr>
          <p:cNvSpPr>
            <a:spLocks noChangeArrowheads="1"/>
          </p:cNvSpPr>
          <p:nvPr/>
        </p:nvSpPr>
        <p:spPr bwMode="auto">
          <a:xfrm>
            <a:off x="618314" y="3186460"/>
            <a:ext cx="3114897" cy="773724"/>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Image below shows the colored graph after few iterations of Dijkstra algorithm.</a:t>
            </a:r>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376361"/>
            <a:ext cx="15122525" cy="1781147"/>
          </a:xfrm>
          <a:prstGeom prst="rect">
            <a:avLst/>
          </a:prstGeom>
          <a:solidFill>
            <a:srgbClr val="046381"/>
          </a:solidFill>
          <a:ln>
            <a:noFill/>
          </a:ln>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4104878" y="795090"/>
            <a:ext cx="6480720" cy="66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sz="1600" dirty="0"/>
              <a:t>Created by Michal Borowski, supervised by Dr Alexandros Voudouris </a:t>
            </a:r>
          </a:p>
          <a:p>
            <a:pPr algn="ctr" eaLnBrk="1" hangingPunct="1">
              <a:spcBef>
                <a:spcPct val="50000"/>
              </a:spcBef>
            </a:pPr>
            <a:endParaRPr lang="en-US" altLang="x-none" sz="1600" dirty="0"/>
          </a:p>
        </p:txBody>
      </p:sp>
      <p:sp>
        <p:nvSpPr>
          <p:cNvPr id="2059" name="TextBox 11"/>
          <p:cNvSpPr txBox="1">
            <a:spLocks noChangeArrowheads="1"/>
          </p:cNvSpPr>
          <p:nvPr/>
        </p:nvSpPr>
        <p:spPr bwMode="auto">
          <a:xfrm>
            <a:off x="3024758" y="181999"/>
            <a:ext cx="86398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sz="3200" dirty="0"/>
              <a:t>A tool for teaching graph algorithms</a:t>
            </a:r>
          </a:p>
        </p:txBody>
      </p:sp>
      <p:sp>
        <p:nvSpPr>
          <p:cNvPr id="13" name="Rectangle 7">
            <a:extLst>
              <a:ext uri="{FF2B5EF4-FFF2-40B4-BE49-F238E27FC236}">
                <a16:creationId xmlns:a16="http://schemas.microsoft.com/office/drawing/2014/main" id="{F66BDB50-BC4D-4CAA-AD61-D770B9DE6868}"/>
              </a:ext>
            </a:extLst>
          </p:cNvPr>
          <p:cNvSpPr>
            <a:spLocks noChangeArrowheads="1"/>
          </p:cNvSpPr>
          <p:nvPr/>
        </p:nvSpPr>
        <p:spPr bwMode="auto">
          <a:xfrm>
            <a:off x="598148" y="1457969"/>
            <a:ext cx="14413252" cy="1590306"/>
          </a:xfrm>
          <a:prstGeom prst="rect">
            <a:avLst/>
          </a:prstGeom>
          <a:solidFill>
            <a:schemeClr val="bg1"/>
          </a:solidFill>
          <a:ln w="9525">
            <a:noFill/>
            <a:miter lim="800000"/>
            <a:headEnd/>
            <a:tailEnd/>
          </a:ln>
        </p:spPr>
        <p:txBody>
          <a:bodyPr anchor="ct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It’s a program that allows the user to create/edit graphs, select one of 5 available algorithms (Prim’s, Kruskal’s, Dijkstra’s, BFS, DFS), and observe a step-by-step execution of the selected algorithm and key data used by </a:t>
            </a:r>
            <a:r>
              <a:rPr lang="en-US" altLang="x-none" sz="1400"/>
              <a:t>it. This </a:t>
            </a:r>
            <a:r>
              <a:rPr lang="en-US" altLang="x-none" sz="1400" dirty="0"/>
              <a:t>is accomplished by coloring of the graph itself, as well as displaying algorithm state representation using several sub-windows including: step title/description window, Python-based pseudocode window, edge/vertex collection windows (e.g. priority queue, stack) and key data window (“V table”). When learning new concepts, working through practical examples “by hand on paper” is invaluable. While it can be easily done for algebraic equations, it isn’t as straightforward when learning about graph algorithms. Using this tool solves that problem, it makes graph creation quick and convenient, it improves learning experience by near-optimal representation of algorithm states and helps to consolidate understanding by using custom graphs.</a:t>
            </a:r>
          </a:p>
        </p:txBody>
      </p:sp>
      <p:pic>
        <p:nvPicPr>
          <p:cNvPr id="7" name="Picture 6">
            <a:extLst>
              <a:ext uri="{FF2B5EF4-FFF2-40B4-BE49-F238E27FC236}">
                <a16:creationId xmlns:a16="http://schemas.microsoft.com/office/drawing/2014/main" id="{AADED5D8-70D1-429E-B7FC-5322D83E0E5F}"/>
              </a:ext>
            </a:extLst>
          </p:cNvPr>
          <p:cNvPicPr>
            <a:picLocks noChangeAspect="1"/>
          </p:cNvPicPr>
          <p:nvPr/>
        </p:nvPicPr>
        <p:blipFill rotWithShape="1">
          <a:blip r:embed="rId5"/>
          <a:srcRect t="9238" b="2990"/>
          <a:stretch/>
        </p:blipFill>
        <p:spPr>
          <a:xfrm>
            <a:off x="610333" y="9941777"/>
            <a:ext cx="3114897" cy="636829"/>
          </a:xfrm>
          <a:prstGeom prst="rect">
            <a:avLst/>
          </a:prstGeom>
        </p:spPr>
      </p:pic>
      <p:pic>
        <p:nvPicPr>
          <p:cNvPr id="8" name="Picture 7">
            <a:extLst>
              <a:ext uri="{FF2B5EF4-FFF2-40B4-BE49-F238E27FC236}">
                <a16:creationId xmlns:a16="http://schemas.microsoft.com/office/drawing/2014/main" id="{F73F1B56-F0CB-4A28-BBA2-CA6875EF2E02}"/>
              </a:ext>
            </a:extLst>
          </p:cNvPr>
          <p:cNvPicPr>
            <a:picLocks noChangeAspect="1"/>
          </p:cNvPicPr>
          <p:nvPr/>
        </p:nvPicPr>
        <p:blipFill rotWithShape="1">
          <a:blip r:embed="rId6"/>
          <a:srcRect l="3631" t="8467" r="3377" b="7104"/>
          <a:stretch/>
        </p:blipFill>
        <p:spPr>
          <a:xfrm>
            <a:off x="618314" y="4050556"/>
            <a:ext cx="3114897" cy="1570107"/>
          </a:xfrm>
          <a:prstGeom prst="rect">
            <a:avLst/>
          </a:prstGeom>
        </p:spPr>
      </p:pic>
      <p:pic>
        <p:nvPicPr>
          <p:cNvPr id="11" name="Picture 10">
            <a:extLst>
              <a:ext uri="{FF2B5EF4-FFF2-40B4-BE49-F238E27FC236}">
                <a16:creationId xmlns:a16="http://schemas.microsoft.com/office/drawing/2014/main" id="{50C0E248-669B-47F7-AE9E-573558A867ED}"/>
              </a:ext>
            </a:extLst>
          </p:cNvPr>
          <p:cNvPicPr>
            <a:picLocks noChangeAspect="1"/>
          </p:cNvPicPr>
          <p:nvPr/>
        </p:nvPicPr>
        <p:blipFill>
          <a:blip r:embed="rId7"/>
          <a:stretch>
            <a:fillRect/>
          </a:stretch>
        </p:blipFill>
        <p:spPr>
          <a:xfrm>
            <a:off x="2739488" y="7175928"/>
            <a:ext cx="988435" cy="1573128"/>
          </a:xfrm>
          <a:prstGeom prst="rect">
            <a:avLst/>
          </a:prstGeom>
        </p:spPr>
      </p:pic>
      <p:sp>
        <p:nvSpPr>
          <p:cNvPr id="12" name="TextBox 11">
            <a:extLst>
              <a:ext uri="{FF2B5EF4-FFF2-40B4-BE49-F238E27FC236}">
                <a16:creationId xmlns:a16="http://schemas.microsoft.com/office/drawing/2014/main" id="{2ECF6A07-0A11-4280-994A-49A69C9B3E7F}"/>
              </a:ext>
            </a:extLst>
          </p:cNvPr>
          <p:cNvSpPr txBox="1"/>
          <p:nvPr/>
        </p:nvSpPr>
        <p:spPr>
          <a:xfrm>
            <a:off x="0" y="1357313"/>
            <a:ext cx="504478" cy="1800194"/>
          </a:xfrm>
          <a:prstGeom prst="rect">
            <a:avLst/>
          </a:prstGeom>
          <a:solidFill>
            <a:schemeClr val="accent1"/>
          </a:solidFill>
          <a:ln w="25400">
            <a:noFill/>
          </a:ln>
        </p:spPr>
        <p:txBody>
          <a:bodyPr vert="vert270" wrap="square" rtlCol="0">
            <a:noAutofit/>
          </a:bodyPr>
          <a:lstStyle/>
          <a:p>
            <a:pPr algn="ctr"/>
            <a:r>
              <a:rPr lang="en-GB" sz="1800" dirty="0"/>
              <a:t>DESCRIPTION</a:t>
            </a:r>
          </a:p>
        </p:txBody>
      </p:sp>
      <p:sp>
        <p:nvSpPr>
          <p:cNvPr id="24" name="TextBox 23">
            <a:extLst>
              <a:ext uri="{FF2B5EF4-FFF2-40B4-BE49-F238E27FC236}">
                <a16:creationId xmlns:a16="http://schemas.microsoft.com/office/drawing/2014/main" id="{C5B1A3DE-77C0-4695-A386-99DF1A98565D}"/>
              </a:ext>
            </a:extLst>
          </p:cNvPr>
          <p:cNvSpPr txBox="1"/>
          <p:nvPr/>
        </p:nvSpPr>
        <p:spPr>
          <a:xfrm>
            <a:off x="0" y="3157507"/>
            <a:ext cx="504478" cy="7535894"/>
          </a:xfrm>
          <a:prstGeom prst="rect">
            <a:avLst/>
          </a:prstGeom>
          <a:solidFill>
            <a:srgbClr val="E4E2BA"/>
          </a:solidFill>
          <a:ln w="63500">
            <a:noFill/>
          </a:ln>
        </p:spPr>
        <p:txBody>
          <a:bodyPr vert="vert270" wrap="square" numCol="1" rtlCol="0">
            <a:noAutofit/>
          </a:bodyPr>
          <a:lstStyle/>
          <a:p>
            <a:pPr algn="ctr"/>
            <a:r>
              <a:rPr lang="en-GB" sz="1800" dirty="0"/>
              <a:t>EXAMPLE OF DIJKSTRA  ALGORITHM</a:t>
            </a:r>
          </a:p>
        </p:txBody>
      </p:sp>
      <p:pic>
        <p:nvPicPr>
          <p:cNvPr id="14" name="Picture 13">
            <a:extLst>
              <a:ext uri="{FF2B5EF4-FFF2-40B4-BE49-F238E27FC236}">
                <a16:creationId xmlns:a16="http://schemas.microsoft.com/office/drawing/2014/main" id="{179D0830-6877-46BA-99CA-F30A3A4319E8}"/>
              </a:ext>
            </a:extLst>
          </p:cNvPr>
          <p:cNvPicPr>
            <a:picLocks noChangeAspect="1"/>
          </p:cNvPicPr>
          <p:nvPr/>
        </p:nvPicPr>
        <p:blipFill rotWithShape="1">
          <a:blip r:embed="rId8"/>
          <a:srcRect t="2746"/>
          <a:stretch/>
        </p:blipFill>
        <p:spPr>
          <a:xfrm>
            <a:off x="613026" y="7175928"/>
            <a:ext cx="2012626" cy="1573128"/>
          </a:xfrm>
          <a:prstGeom prst="rect">
            <a:avLst/>
          </a:prstGeom>
        </p:spPr>
      </p:pic>
      <p:pic>
        <p:nvPicPr>
          <p:cNvPr id="16" name="Picture 15">
            <a:extLst>
              <a:ext uri="{FF2B5EF4-FFF2-40B4-BE49-F238E27FC236}">
                <a16:creationId xmlns:a16="http://schemas.microsoft.com/office/drawing/2014/main" id="{AA61F732-F1F1-4F40-BC10-35E121BFE2F4}"/>
              </a:ext>
            </a:extLst>
          </p:cNvPr>
          <p:cNvPicPr>
            <a:picLocks noChangeAspect="1"/>
          </p:cNvPicPr>
          <p:nvPr/>
        </p:nvPicPr>
        <p:blipFill>
          <a:blip r:embed="rId9"/>
          <a:stretch>
            <a:fillRect/>
          </a:stretch>
        </p:blipFill>
        <p:spPr>
          <a:xfrm>
            <a:off x="7247632" y="6700077"/>
            <a:ext cx="7737695" cy="3863483"/>
          </a:xfrm>
          <a:prstGeom prst="rect">
            <a:avLst/>
          </a:prstGeom>
        </p:spPr>
      </p:pic>
      <p:pic>
        <p:nvPicPr>
          <p:cNvPr id="17" name="Picture 16">
            <a:extLst>
              <a:ext uri="{FF2B5EF4-FFF2-40B4-BE49-F238E27FC236}">
                <a16:creationId xmlns:a16="http://schemas.microsoft.com/office/drawing/2014/main" id="{9F1A4497-3FC5-4BC1-BD47-7E8531BE0FEE}"/>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619980" y="3206990"/>
            <a:ext cx="3365348" cy="3383857"/>
          </a:xfrm>
          <a:prstGeom prst="rect">
            <a:avLst/>
          </a:prstGeom>
        </p:spPr>
      </p:pic>
      <p:sp>
        <p:nvSpPr>
          <p:cNvPr id="35" name="Rectangle 7">
            <a:extLst>
              <a:ext uri="{FF2B5EF4-FFF2-40B4-BE49-F238E27FC236}">
                <a16:creationId xmlns:a16="http://schemas.microsoft.com/office/drawing/2014/main" id="{FC08C7A8-BB36-4B1B-A5FC-E6D0D2DF6975}"/>
              </a:ext>
            </a:extLst>
          </p:cNvPr>
          <p:cNvSpPr>
            <a:spLocks noChangeArrowheads="1"/>
          </p:cNvSpPr>
          <p:nvPr/>
        </p:nvSpPr>
        <p:spPr bwMode="auto">
          <a:xfrm>
            <a:off x="613026" y="5706740"/>
            <a:ext cx="3114897" cy="1362587"/>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The “Legend” item (shown below) describes what graph colors mean. The “V table” shows the key data used by Dijkstra algorithm, it highlights changes using orange color.</a:t>
            </a:r>
          </a:p>
        </p:txBody>
      </p:sp>
      <p:sp>
        <p:nvSpPr>
          <p:cNvPr id="37" name="Rectangle 7">
            <a:extLst>
              <a:ext uri="{FF2B5EF4-FFF2-40B4-BE49-F238E27FC236}">
                <a16:creationId xmlns:a16="http://schemas.microsoft.com/office/drawing/2014/main" id="{02F06440-AB7F-4A16-8AFB-0E025EDB4C73}"/>
              </a:ext>
            </a:extLst>
          </p:cNvPr>
          <p:cNvSpPr>
            <a:spLocks noChangeArrowheads="1"/>
          </p:cNvSpPr>
          <p:nvPr/>
        </p:nvSpPr>
        <p:spPr bwMode="auto">
          <a:xfrm>
            <a:off x="598148" y="8849712"/>
            <a:ext cx="3114897" cy="961484"/>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Priority queue item graphically shows which vertex will be expanded during </a:t>
            </a:r>
            <a:r>
              <a:rPr lang="en-US" altLang="x-none" sz="1350" dirty="0"/>
              <a:t>the next iteration od Dijkstra algorithm</a:t>
            </a:r>
            <a:r>
              <a:rPr lang="en-US" altLang="x-none" sz="1400" dirty="0"/>
              <a:t>, orange color highlights changes.</a:t>
            </a:r>
          </a:p>
        </p:txBody>
      </p:sp>
      <p:sp>
        <p:nvSpPr>
          <p:cNvPr id="39" name="Rectangle 7">
            <a:extLst>
              <a:ext uri="{FF2B5EF4-FFF2-40B4-BE49-F238E27FC236}">
                <a16:creationId xmlns:a16="http://schemas.microsoft.com/office/drawing/2014/main" id="{FD400FBA-9061-4BF2-AE87-EF1212596A44}"/>
              </a:ext>
            </a:extLst>
          </p:cNvPr>
          <p:cNvSpPr>
            <a:spLocks noChangeArrowheads="1"/>
          </p:cNvSpPr>
          <p:nvPr/>
        </p:nvSpPr>
        <p:spPr bwMode="auto">
          <a:xfrm>
            <a:off x="7235303" y="3184189"/>
            <a:ext cx="4262809" cy="3406657"/>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spcAft>
                <a:spcPts val="600"/>
              </a:spcAft>
            </a:pPr>
            <a:r>
              <a:rPr lang="en-US" altLang="x-none" sz="1400" dirty="0"/>
              <a:t>Computer science students are likely to be familiar with Python programming language, for that reason, the program displays Python-based pseudocode window where the lines of code responsible for the last step of algorithm are highlighted. </a:t>
            </a:r>
          </a:p>
          <a:p>
            <a:pPr algn="just" eaLnBrk="1" hangingPunct="1">
              <a:spcAft>
                <a:spcPts val="600"/>
              </a:spcAft>
            </a:pPr>
            <a:r>
              <a:rPr lang="en-US" altLang="x-none" sz="1400" dirty="0"/>
              <a:t>Each step of algorithm with a corresponding description is logged in the algorithm selection window (shown below). </a:t>
            </a:r>
            <a:r>
              <a:rPr lang="en-GB" altLang="x-none" sz="1400" dirty="0"/>
              <a:t>Descriptions not only describe the principle in general, but also include labels of nodes/edges that were affected during a step.</a:t>
            </a:r>
            <a:endParaRPr lang="en-US" altLang="x-none" sz="1400" dirty="0"/>
          </a:p>
          <a:p>
            <a:pPr algn="just" eaLnBrk="1" hangingPunct="1">
              <a:spcAft>
                <a:spcPts val="600"/>
              </a:spcAft>
            </a:pPr>
            <a:r>
              <a:rPr lang="en-US" altLang="x-none" sz="1400" dirty="0"/>
              <a:t>At the top of algorithm selection window, we can see a short description of algorithm itself with an example of use in real world. </a:t>
            </a:r>
          </a:p>
        </p:txBody>
      </p:sp>
      <p:sp>
        <p:nvSpPr>
          <p:cNvPr id="40" name="Rectangle 7">
            <a:extLst>
              <a:ext uri="{FF2B5EF4-FFF2-40B4-BE49-F238E27FC236}">
                <a16:creationId xmlns:a16="http://schemas.microsoft.com/office/drawing/2014/main" id="{245F1DFA-0E92-4303-850C-4A0A88060919}"/>
              </a:ext>
            </a:extLst>
          </p:cNvPr>
          <p:cNvSpPr>
            <a:spLocks noChangeArrowheads="1"/>
          </p:cNvSpPr>
          <p:nvPr/>
        </p:nvSpPr>
        <p:spPr bwMode="auto">
          <a:xfrm>
            <a:off x="3937155" y="6631542"/>
            <a:ext cx="3114897" cy="1422276"/>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For the users' convenience a graph can be selected from multiple pre-defined graphs (shown below). It is possible to save previously created custom graph, it will be available from the graph selection window</a:t>
            </a:r>
          </a:p>
        </p:txBody>
      </p:sp>
      <p:pic>
        <p:nvPicPr>
          <p:cNvPr id="18" name="Picture 17">
            <a:extLst>
              <a:ext uri="{FF2B5EF4-FFF2-40B4-BE49-F238E27FC236}">
                <a16:creationId xmlns:a16="http://schemas.microsoft.com/office/drawing/2014/main" id="{6ECA524A-82A6-40C2-97DE-48C580073157}"/>
              </a:ext>
            </a:extLst>
          </p:cNvPr>
          <p:cNvPicPr>
            <a:picLocks noChangeAspect="1"/>
          </p:cNvPicPr>
          <p:nvPr/>
        </p:nvPicPr>
        <p:blipFill>
          <a:blip r:embed="rId11"/>
          <a:stretch>
            <a:fillRect/>
          </a:stretch>
        </p:blipFill>
        <p:spPr>
          <a:xfrm>
            <a:off x="3946525" y="8187194"/>
            <a:ext cx="3096155" cy="2376366"/>
          </a:xfrm>
          <a:prstGeom prst="rect">
            <a:avLst/>
          </a:prstGeom>
        </p:spPr>
      </p:pic>
      <p:sp>
        <p:nvSpPr>
          <p:cNvPr id="42" name="Rectangle 7">
            <a:extLst>
              <a:ext uri="{FF2B5EF4-FFF2-40B4-BE49-F238E27FC236}">
                <a16:creationId xmlns:a16="http://schemas.microsoft.com/office/drawing/2014/main" id="{4EC29139-B49E-487A-8D8B-EA1EEDDB63D0}"/>
              </a:ext>
            </a:extLst>
          </p:cNvPr>
          <p:cNvSpPr>
            <a:spLocks noChangeArrowheads="1"/>
          </p:cNvSpPr>
          <p:nvPr/>
        </p:nvSpPr>
        <p:spPr bwMode="auto">
          <a:xfrm>
            <a:off x="3930873" y="3187028"/>
            <a:ext cx="3114897" cy="1652299"/>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Different types of algorithms display different types of collection items. For example, </a:t>
            </a:r>
            <a:r>
              <a:rPr lang="en-US" altLang="x-none" sz="1400" dirty="0" err="1"/>
              <a:t>Kruskals</a:t>
            </a:r>
            <a:r>
              <a:rPr lang="en-US" altLang="x-none" sz="1400" dirty="0"/>
              <a:t> algorithm displays a priority queue of edges (instead of vertices). DFS displays a stack, and BFS displays a queue.</a:t>
            </a:r>
          </a:p>
        </p:txBody>
      </p:sp>
      <p:pic>
        <p:nvPicPr>
          <p:cNvPr id="19" name="Picture 18">
            <a:extLst>
              <a:ext uri="{FF2B5EF4-FFF2-40B4-BE49-F238E27FC236}">
                <a16:creationId xmlns:a16="http://schemas.microsoft.com/office/drawing/2014/main" id="{58A22234-FA0D-4442-9FB4-5BCE7D9A7A04}"/>
              </a:ext>
            </a:extLst>
          </p:cNvPr>
          <p:cNvPicPr>
            <a:picLocks noChangeAspect="1"/>
          </p:cNvPicPr>
          <p:nvPr/>
        </p:nvPicPr>
        <p:blipFill>
          <a:blip r:embed="rId12"/>
          <a:stretch>
            <a:fillRect/>
          </a:stretch>
        </p:blipFill>
        <p:spPr>
          <a:xfrm>
            <a:off x="3927489" y="4953323"/>
            <a:ext cx="3126450" cy="701856"/>
          </a:xfrm>
          <a:prstGeom prst="rect">
            <a:avLst/>
          </a:prstGeom>
        </p:spPr>
      </p:pic>
      <p:pic>
        <p:nvPicPr>
          <p:cNvPr id="20" name="Picture 19">
            <a:extLst>
              <a:ext uri="{FF2B5EF4-FFF2-40B4-BE49-F238E27FC236}">
                <a16:creationId xmlns:a16="http://schemas.microsoft.com/office/drawing/2014/main" id="{C0F55BAD-CE1A-47D9-849F-488F197BF14C}"/>
              </a:ext>
            </a:extLst>
          </p:cNvPr>
          <p:cNvPicPr>
            <a:picLocks noChangeAspect="1"/>
          </p:cNvPicPr>
          <p:nvPr/>
        </p:nvPicPr>
        <p:blipFill>
          <a:blip r:embed="rId13"/>
          <a:stretch>
            <a:fillRect/>
          </a:stretch>
        </p:blipFill>
        <p:spPr>
          <a:xfrm>
            <a:off x="3919320" y="5746605"/>
            <a:ext cx="3124269" cy="358523"/>
          </a:xfrm>
          <a:prstGeom prst="rect">
            <a:avLst/>
          </a:prstGeom>
        </p:spPr>
      </p:pic>
      <p:pic>
        <p:nvPicPr>
          <p:cNvPr id="21" name="Picture 20">
            <a:extLst>
              <a:ext uri="{FF2B5EF4-FFF2-40B4-BE49-F238E27FC236}">
                <a16:creationId xmlns:a16="http://schemas.microsoft.com/office/drawing/2014/main" id="{654CD70F-CA25-4B7E-818C-5BA46B09FC88}"/>
              </a:ext>
            </a:extLst>
          </p:cNvPr>
          <p:cNvPicPr>
            <a:picLocks noChangeAspect="1"/>
          </p:cNvPicPr>
          <p:nvPr/>
        </p:nvPicPr>
        <p:blipFill>
          <a:blip r:embed="rId14"/>
          <a:stretch>
            <a:fillRect/>
          </a:stretch>
        </p:blipFill>
        <p:spPr>
          <a:xfrm>
            <a:off x="3916540" y="6209229"/>
            <a:ext cx="3135512" cy="327276"/>
          </a:xfrm>
          <a:prstGeom prst="rect">
            <a:avLst/>
          </a:prstGeom>
        </p:spPr>
      </p:pic>
    </p:spTree>
    <p:extLst>
      <p:ext uri="{BB962C8B-B14F-4D97-AF65-F5344CB8AC3E}">
        <p14:creationId xmlns:p14="http://schemas.microsoft.com/office/powerpoint/2010/main" val="5674328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245</TotalTime>
  <Words>450</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Borowski, Michal</cp:lastModifiedBy>
  <cp:revision>138</cp:revision>
  <dcterms:created xsi:type="dcterms:W3CDTF">2017-01-16T10:10:48Z</dcterms:created>
  <dcterms:modified xsi:type="dcterms:W3CDTF">2021-02-11T16:00:53Z</dcterms:modified>
</cp:coreProperties>
</file>