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93" r:id="rId2"/>
    <p:sldId id="290" r:id="rId3"/>
    <p:sldId id="289" r:id="rId4"/>
    <p:sldId id="295" r:id="rId5"/>
    <p:sldId id="303" r:id="rId6"/>
    <p:sldId id="296" r:id="rId7"/>
    <p:sldId id="297" r:id="rId8"/>
    <p:sldId id="298" r:id="rId9"/>
    <p:sldId id="299" r:id="rId10"/>
    <p:sldId id="291" r:id="rId11"/>
    <p:sldId id="300" r:id="rId12"/>
    <p:sldId id="302" r:id="rId13"/>
    <p:sldId id="301" r:id="rId14"/>
    <p:sldId id="306" r:id="rId15"/>
    <p:sldId id="305" r:id="rId16"/>
    <p:sldId id="307" r:id="rId17"/>
    <p:sldId id="312" r:id="rId18"/>
    <p:sldId id="311" r:id="rId19"/>
    <p:sldId id="313" r:id="rId20"/>
    <p:sldId id="314" r:id="rId21"/>
    <p:sldId id="309" r:id="rId22"/>
    <p:sldId id="310" r:id="rId23"/>
    <p:sldId id="316" r:id="rId24"/>
    <p:sldId id="317" r:id="rId25"/>
    <p:sldId id="318" r:id="rId26"/>
    <p:sldId id="341" r:id="rId27"/>
    <p:sldId id="320" r:id="rId28"/>
    <p:sldId id="339" r:id="rId29"/>
    <p:sldId id="342" r:id="rId30"/>
    <p:sldId id="319" r:id="rId31"/>
    <p:sldId id="321" r:id="rId32"/>
    <p:sldId id="322" r:id="rId33"/>
    <p:sldId id="326" r:id="rId34"/>
    <p:sldId id="324" r:id="rId35"/>
    <p:sldId id="331" r:id="rId36"/>
    <p:sldId id="330" r:id="rId37"/>
    <p:sldId id="340" r:id="rId38"/>
    <p:sldId id="332" r:id="rId39"/>
    <p:sldId id="327" r:id="rId40"/>
    <p:sldId id="325" r:id="rId41"/>
    <p:sldId id="333" r:id="rId42"/>
    <p:sldId id="334" r:id="rId43"/>
    <p:sldId id="335" r:id="rId44"/>
    <p:sldId id="336" r:id="rId45"/>
    <p:sldId id="337" r:id="rId46"/>
    <p:sldId id="338" r:id="rId47"/>
    <p:sldId id="328" r:id="rId48"/>
    <p:sldId id="329" r:id="rId49"/>
    <p:sldId id="29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3893" autoAdjust="0"/>
  </p:normalViewPr>
  <p:slideViewPr>
    <p:cSldViewPr>
      <p:cViewPr varScale="1">
        <p:scale>
          <a:sx n="100" d="100"/>
          <a:sy n="100" d="100"/>
        </p:scale>
        <p:origin x="8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1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6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4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99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 AUTHORITY\ANONYMOUS LOGON</a:t>
            </a:r>
          </a:p>
          <a:p>
            <a:endParaRPr lang="en-GB" dirty="0"/>
          </a:p>
          <a:p>
            <a:r>
              <a:rPr lang="en-GB" dirty="0"/>
              <a:t>Make sure the services are running</a:t>
            </a:r>
          </a:p>
          <a:p>
            <a:r>
              <a:rPr lang="en-GB" dirty="0"/>
              <a:t>Show port mapping</a:t>
            </a:r>
          </a:p>
          <a:p>
            <a:r>
              <a:rPr lang="en-US" dirty="0"/>
              <a:t>Show the service app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4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the access be granted by the host?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53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7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90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14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25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77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6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2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26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7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8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1989 there were many </a:t>
            </a:r>
            <a:r>
              <a:rPr lang="en-GB" dirty="0" err="1"/>
              <a:t>versionsn</a:t>
            </a:r>
            <a:r>
              <a:rPr lang="en-GB" dirty="0"/>
              <a:t> of SQL Server (20?), but it was a proper on the premises servers, with hardware, on Windows operating system. Azure appeared in February 2010 but nobody really took it seriously for a while.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1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39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06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09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7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8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61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66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25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new ideas, and since it is 2019 every idea worth having starts with a logo!</a:t>
            </a:r>
          </a:p>
          <a:p>
            <a:r>
              <a:rPr lang="en-GB" dirty="0"/>
              <a:t>Visual Studio Team Services (VSTS) is now Azure DevOps</a:t>
            </a:r>
          </a:p>
          <a:p>
            <a:r>
              <a:rPr lang="en-GB" dirty="0"/>
              <a:t>Blue suggests it’s all fine, helps you keep calm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4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1392 is the magic number on Azure VM</a:t>
            </a:r>
            <a:endParaRPr lang="en-US" dirty="0"/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88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0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2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8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72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0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(7 minutes?)</a:t>
            </a:r>
          </a:p>
          <a:p>
            <a:r>
              <a:rPr lang="en-GB" dirty="0"/>
              <a:t>Make sure to start in windows mode, with </a:t>
            </a:r>
            <a:r>
              <a:rPr lang="en-GB" dirty="0" err="1"/>
              <a:t>sql</a:t>
            </a:r>
            <a:r>
              <a:rPr lang="en-GB" dirty="0"/>
              <a:t> container running </a:t>
            </a:r>
          </a:p>
          <a:p>
            <a:r>
              <a:rPr lang="en-GB" dirty="0"/>
              <a:t>Show that the local instance is stopped</a:t>
            </a:r>
          </a:p>
          <a:p>
            <a:r>
              <a:rPr lang="en-GB" dirty="0"/>
              <a:t>Point out the speed of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Point out the speed of deployment</a:t>
            </a:r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sure to start in windows mode, with one stopped container</a:t>
            </a:r>
          </a:p>
          <a:p>
            <a:r>
              <a:rPr lang="en-GB" dirty="0"/>
              <a:t>Point out the speed of deployment</a:t>
            </a:r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4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r.ly/2Hf6sj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hyperlink" Target="https://bit.ly/2w1vnk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xMs0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gif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Hgzfn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ain.wales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docker port</a:t>
            </a:r>
          </a:p>
          <a:p>
            <a:r>
              <a:rPr lang="en-US" dirty="0"/>
              <a:t>docker run</a:t>
            </a:r>
          </a:p>
          <a:p>
            <a:r>
              <a:rPr lang="en-US" dirty="0"/>
              <a:t>docker info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can run on Linux</a:t>
            </a:r>
          </a:p>
          <a:p>
            <a:r>
              <a:rPr lang="en-GB" dirty="0"/>
              <a:t>SQL Server can run in a container</a:t>
            </a:r>
          </a:p>
          <a:p>
            <a:endParaRPr lang="en-GB" dirty="0"/>
          </a:p>
          <a:p>
            <a:r>
              <a:rPr lang="en-GB" dirty="0"/>
              <a:t>There are few commands to learn</a:t>
            </a:r>
          </a:p>
          <a:p>
            <a:r>
              <a:rPr lang="en-GB" dirty="0"/>
              <a:t>but it is still the SQL Server</a:t>
            </a:r>
          </a:p>
          <a:p>
            <a:endParaRPr lang="en-GB" dirty="0"/>
          </a:p>
          <a:p>
            <a:r>
              <a:rPr lang="en-GB" dirty="0"/>
              <a:t>Deploying a new SQL Instance takes seconds</a:t>
            </a:r>
          </a:p>
          <a:p>
            <a:endParaRPr lang="en-GB" dirty="0"/>
          </a:p>
          <a:p>
            <a:r>
              <a:rPr lang="en-GB" dirty="0"/>
              <a:t>But SQL Authentication?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7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1.1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SSPI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Failed to generate SSPI context?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SSPI - Security Support Provider Interface (a Win32 API)</a:t>
            </a:r>
          </a:p>
          <a:p>
            <a:endParaRPr lang="en-GB" dirty="0"/>
          </a:p>
          <a:p>
            <a:r>
              <a:rPr lang="en-GB" dirty="0"/>
              <a:t>FQDN – Fully Qualified Domain Name</a:t>
            </a:r>
          </a:p>
          <a:p>
            <a:r>
              <a:rPr lang="en-GB" dirty="0"/>
              <a:t>SPN – Service Principal Name  (</a:t>
            </a:r>
            <a:r>
              <a:rPr lang="en-GB" dirty="0" err="1"/>
              <a:t>MSSQLSvc</a:t>
            </a:r>
            <a:r>
              <a:rPr lang="en-GB" dirty="0"/>
              <a:t>/&lt;FQDN&gt;&lt;port&gt;)</a:t>
            </a:r>
          </a:p>
          <a:p>
            <a:endParaRPr lang="en-GB" dirty="0"/>
          </a:p>
          <a:p>
            <a:r>
              <a:rPr lang="en-GB" dirty="0"/>
              <a:t>Docker hosts can be members of a domain</a:t>
            </a:r>
          </a:p>
          <a:p>
            <a:r>
              <a:rPr lang="en-GB" dirty="0"/>
              <a:t>Containers cannot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8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SSPI authentication 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5" y="422536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619672" y="2053417"/>
            <a:ext cx="2237953" cy="180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1755130" y="4727484"/>
            <a:ext cx="5121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19673" y="2284073"/>
            <a:ext cx="223795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1755130" y="4941168"/>
            <a:ext cx="5193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</p:spTree>
    <p:extLst>
      <p:ext uri="{BB962C8B-B14F-4D97-AF65-F5344CB8AC3E}">
        <p14:creationId xmlns:p14="http://schemas.microsoft.com/office/powerpoint/2010/main" val="27366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55A427-1504-42BA-97DC-EE3631ABECFE}"/>
              </a:ext>
            </a:extLst>
          </p:cNvPr>
          <p:cNvSpPr/>
          <p:nvPr/>
        </p:nvSpPr>
        <p:spPr>
          <a:xfrm>
            <a:off x="6732240" y="3861049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SSPI authentication with containers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5" y="422536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619672" y="2053417"/>
            <a:ext cx="2237953" cy="180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19673" y="2284073"/>
            <a:ext cx="2237952" cy="179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Initialize S.C.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9176A-0685-447F-B78B-05EF7434B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194" y="4195369"/>
            <a:ext cx="2778721" cy="1204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643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35" grpId="0"/>
      <p:bldP spid="38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So how do containers fit into our networks?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not very well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Local development or test environments</a:t>
            </a:r>
          </a:p>
          <a:p>
            <a:r>
              <a:rPr lang="en-GB" dirty="0"/>
              <a:t>Scenarios where SA Authentication is 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Benefits</a:t>
            </a:r>
          </a:p>
          <a:p>
            <a:r>
              <a:rPr lang="en-GB" dirty="0"/>
              <a:t>Multiple instances without installation</a:t>
            </a:r>
          </a:p>
          <a:p>
            <a:r>
              <a:rPr lang="en-GB" dirty="0"/>
              <a:t>Including multiple versions without problems</a:t>
            </a:r>
          </a:p>
          <a:p>
            <a:r>
              <a:rPr lang="en-GB" dirty="0"/>
              <a:t>Ability to spin up full environments</a:t>
            </a:r>
          </a:p>
          <a:p>
            <a:r>
              <a:rPr lang="en-GB" dirty="0"/>
              <a:t>With pre-set databases</a:t>
            </a:r>
          </a:p>
          <a:p>
            <a:r>
              <a:rPr lang="en-GB" dirty="0"/>
              <a:t>Troubleshooting without worry about environments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34D621-09EA-4C91-A3EF-D142195BAE64}"/>
              </a:ext>
            </a:extLst>
          </p:cNvPr>
          <p:cNvGrpSpPr/>
          <p:nvPr/>
        </p:nvGrpSpPr>
        <p:grpSpPr>
          <a:xfrm>
            <a:off x="6444208" y="2384884"/>
            <a:ext cx="2088232" cy="2088232"/>
            <a:chOff x="3242673" y="3894148"/>
            <a:chExt cx="1872208" cy="17929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BDC949-897E-46C4-83DB-DA6719D8DC93}"/>
                </a:ext>
              </a:extLst>
            </p:cNvPr>
            <p:cNvSpPr/>
            <p:nvPr/>
          </p:nvSpPr>
          <p:spPr>
            <a:xfrm>
              <a:off x="3242673" y="3894148"/>
              <a:ext cx="1872208" cy="1792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10" descr="Image result for lansweeper sql server icon">
              <a:extLst>
                <a:ext uri="{FF2B5EF4-FFF2-40B4-BE49-F238E27FC236}">
                  <a16:creationId xmlns:a16="http://schemas.microsoft.com/office/drawing/2014/main" id="{FD80364F-B6CD-470F-8354-9B0FEE61D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777" y="4626279"/>
              <a:ext cx="855539" cy="85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Image result for website restful api icon">
              <a:extLst>
                <a:ext uri="{FF2B5EF4-FFF2-40B4-BE49-F238E27FC236}">
                  <a16:creationId xmlns:a16="http://schemas.microsoft.com/office/drawing/2014/main" id="{F7E96D04-6F3E-461A-AA96-7CAB0190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00566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Image result for website restful api icon">
              <a:extLst>
                <a:ext uri="{FF2B5EF4-FFF2-40B4-BE49-F238E27FC236}">
                  <a16:creationId xmlns:a16="http://schemas.microsoft.com/office/drawing/2014/main" id="{2BC178E4-1554-48F2-892F-C65985D55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863" y="4881932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42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Test Setup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E2630-660E-4E96-80A2-786133B7F7DF}"/>
              </a:ext>
            </a:extLst>
          </p:cNvPr>
          <p:cNvGrpSpPr/>
          <p:nvPr/>
        </p:nvGrpSpPr>
        <p:grpSpPr>
          <a:xfrm>
            <a:off x="6657956" y="1170572"/>
            <a:ext cx="1543692" cy="1509939"/>
            <a:chOff x="3800154" y="1444201"/>
            <a:chExt cx="1543692" cy="1509939"/>
          </a:xfrm>
        </p:grpSpPr>
        <p:pic>
          <p:nvPicPr>
            <p:cNvPr id="6156" name="Picture 12" descr="Image result for lansweeper laptop icon">
              <a:extLst>
                <a:ext uri="{FF2B5EF4-FFF2-40B4-BE49-F238E27FC236}">
                  <a16:creationId xmlns:a16="http://schemas.microsoft.com/office/drawing/2014/main" id="{A6336CB1-0A18-4A63-8160-DF89F9CE8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1444201"/>
              <a:ext cx="1218431" cy="121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4C5A2F-00A3-434F-AD0A-E1D753C2E253}"/>
                </a:ext>
              </a:extLst>
            </p:cNvPr>
            <p:cNvSpPr txBox="1"/>
            <p:nvPr/>
          </p:nvSpPr>
          <p:spPr>
            <a:xfrm>
              <a:off x="3800154" y="2584808"/>
              <a:ext cx="1543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DC.demo.local</a:t>
              </a:r>
              <a:endParaRPr lang="en-GB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FE043A6-A0A7-4B33-8032-1E6D18A17A0E}"/>
              </a:ext>
            </a:extLst>
          </p:cNvPr>
          <p:cNvSpPr txBox="1"/>
          <p:nvPr/>
        </p:nvSpPr>
        <p:spPr>
          <a:xfrm>
            <a:off x="457200" y="1048306"/>
            <a:ext cx="20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VMs</a:t>
            </a:r>
          </a:p>
          <a:p>
            <a:r>
              <a:rPr lang="en-GB" dirty="0"/>
              <a:t>Domain: </a:t>
            </a:r>
            <a:r>
              <a:rPr lang="en-GB" dirty="0" err="1"/>
              <a:t>demo.local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D87CA0-7CC9-4AB5-A464-4CCB36C1E5A5}"/>
              </a:ext>
            </a:extLst>
          </p:cNvPr>
          <p:cNvGrpSpPr/>
          <p:nvPr/>
        </p:nvGrpSpPr>
        <p:grpSpPr>
          <a:xfrm>
            <a:off x="5652120" y="3693857"/>
            <a:ext cx="1545295" cy="1508517"/>
            <a:chOff x="5687813" y="2289815"/>
            <a:chExt cx="1545295" cy="1508517"/>
          </a:xfrm>
        </p:grpSpPr>
        <p:pic>
          <p:nvPicPr>
            <p:cNvPr id="6154" name="Picture 10" descr="Image result for lansweeper sql server icon">
              <a:extLst>
                <a:ext uri="{FF2B5EF4-FFF2-40B4-BE49-F238E27FC236}">
                  <a16:creationId xmlns:a16="http://schemas.microsoft.com/office/drawing/2014/main" id="{5FE3CA9F-B0E7-4494-90EE-D979A1D9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289815"/>
              <a:ext cx="1328650" cy="13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599C84-BC5D-498C-B58B-E1D070B8CFC5}"/>
                </a:ext>
              </a:extLst>
            </p:cNvPr>
            <p:cNvSpPr txBox="1"/>
            <p:nvPr/>
          </p:nvSpPr>
          <p:spPr>
            <a:xfrm>
              <a:off x="5687813" y="3429000"/>
              <a:ext cx="154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DB.demo.local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AA622-4CA3-4481-B3C6-3A2214B8E380}"/>
              </a:ext>
            </a:extLst>
          </p:cNvPr>
          <p:cNvGrpSpPr/>
          <p:nvPr/>
        </p:nvGrpSpPr>
        <p:grpSpPr>
          <a:xfrm>
            <a:off x="2831072" y="3820545"/>
            <a:ext cx="1899559" cy="1566134"/>
            <a:chOff x="2732939" y="3418514"/>
            <a:chExt cx="1899559" cy="15661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4EEF56-707E-4F0B-BB6E-A98700DCCAF6}"/>
                </a:ext>
              </a:extLst>
            </p:cNvPr>
            <p:cNvGrpSpPr/>
            <p:nvPr/>
          </p:nvGrpSpPr>
          <p:grpSpPr>
            <a:xfrm>
              <a:off x="3085972" y="3418514"/>
              <a:ext cx="1193494" cy="1143000"/>
              <a:chOff x="362100" y="4180025"/>
              <a:chExt cx="1872208" cy="17929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FA3B72D-806B-4510-8C1A-18871B5AD7A6}"/>
                  </a:ext>
                </a:extLst>
              </p:cNvPr>
              <p:cNvSpPr/>
              <p:nvPr/>
            </p:nvSpPr>
            <p:spPr>
              <a:xfrm>
                <a:off x="362100" y="4180025"/>
                <a:ext cx="1872208" cy="17929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228" name="Picture 12" descr="Image result for website restful api icon">
                <a:extLst>
                  <a:ext uri="{FF2B5EF4-FFF2-40B4-BE49-F238E27FC236}">
                    <a16:creationId xmlns:a16="http://schemas.microsoft.com/office/drawing/2014/main" id="{EFC25F96-B6BB-4AF7-9EA3-6235A1A365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280" y="435709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Image result for website restful api icon">
                <a:extLst>
                  <a:ext uri="{FF2B5EF4-FFF2-40B4-BE49-F238E27FC236}">
                    <a16:creationId xmlns:a16="http://schemas.microsoft.com/office/drawing/2014/main" id="{EE6B9AAD-4455-4668-AF3E-65B3444DC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39" y="516195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Image result for website restful api icon">
                <a:extLst>
                  <a:ext uri="{FF2B5EF4-FFF2-40B4-BE49-F238E27FC236}">
                    <a16:creationId xmlns:a16="http://schemas.microsoft.com/office/drawing/2014/main" id="{EDD241FA-C93D-41EA-98BC-BA01184470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460" y="5047172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3026D8-0A18-45F1-B291-71B74586017D}"/>
                </a:ext>
              </a:extLst>
            </p:cNvPr>
            <p:cNvSpPr txBox="1"/>
            <p:nvPr/>
          </p:nvSpPr>
          <p:spPr>
            <a:xfrm>
              <a:off x="2732939" y="4615316"/>
              <a:ext cx="189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DKR02.demo.local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807E07-6944-4D3D-A692-C87130E35345}"/>
              </a:ext>
            </a:extLst>
          </p:cNvPr>
          <p:cNvGrpSpPr/>
          <p:nvPr/>
        </p:nvGrpSpPr>
        <p:grpSpPr>
          <a:xfrm>
            <a:off x="2831072" y="2127723"/>
            <a:ext cx="1899559" cy="1566134"/>
            <a:chOff x="619171" y="3428369"/>
            <a:chExt cx="1899559" cy="15661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FB5E704-E3A0-45CA-98F3-B8E1714BBDC3}"/>
                </a:ext>
              </a:extLst>
            </p:cNvPr>
            <p:cNvGrpSpPr/>
            <p:nvPr/>
          </p:nvGrpSpPr>
          <p:grpSpPr>
            <a:xfrm>
              <a:off x="972204" y="3428369"/>
              <a:ext cx="1193494" cy="1143000"/>
              <a:chOff x="362100" y="4180025"/>
              <a:chExt cx="1872208" cy="1792999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3CD7077-2BCC-4D76-94AF-879E68C21D7F}"/>
                  </a:ext>
                </a:extLst>
              </p:cNvPr>
              <p:cNvSpPr/>
              <p:nvPr/>
            </p:nvSpPr>
            <p:spPr>
              <a:xfrm>
                <a:off x="362100" y="4180025"/>
                <a:ext cx="1872208" cy="17929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1" name="Picture 12" descr="Image result for website restful api icon">
                <a:extLst>
                  <a:ext uri="{FF2B5EF4-FFF2-40B4-BE49-F238E27FC236}">
                    <a16:creationId xmlns:a16="http://schemas.microsoft.com/office/drawing/2014/main" id="{E3BD8708-6B2D-4E6B-A11B-A6F8F3990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280" y="435709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12" descr="Image result for website restful api icon">
                <a:extLst>
                  <a:ext uri="{FF2B5EF4-FFF2-40B4-BE49-F238E27FC236}">
                    <a16:creationId xmlns:a16="http://schemas.microsoft.com/office/drawing/2014/main" id="{8A60FC26-B818-49B1-94A5-9FC5C165BC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39" y="516195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2" descr="Image result for website restful api icon">
                <a:extLst>
                  <a:ext uri="{FF2B5EF4-FFF2-40B4-BE49-F238E27FC236}">
                    <a16:creationId xmlns:a16="http://schemas.microsoft.com/office/drawing/2014/main" id="{19B64C9A-6E9A-4359-93D2-B12099D83F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460" y="5047172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49572A-BE1E-4805-91CF-770491AB6921}"/>
                </a:ext>
              </a:extLst>
            </p:cNvPr>
            <p:cNvSpPr txBox="1"/>
            <p:nvPr/>
          </p:nvSpPr>
          <p:spPr>
            <a:xfrm>
              <a:off x="619171" y="4625171"/>
              <a:ext cx="189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DKR01.demo.local</a:t>
              </a:r>
            </a:p>
          </p:txBody>
        </p:sp>
      </p:grpSp>
      <p:pic>
        <p:nvPicPr>
          <p:cNvPr id="15366" name="Picture 6" descr="Image result for website  symbol">
            <a:extLst>
              <a:ext uri="{FF2B5EF4-FFF2-40B4-BE49-F238E27FC236}">
                <a16:creationId xmlns:a16="http://schemas.microsoft.com/office/drawing/2014/main" id="{BF6C9754-F8A4-4B46-849C-5E70B9A6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7" y="35091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890D0-54AF-484E-A9B8-D76EB47704BF}"/>
              </a:ext>
            </a:extLst>
          </p:cNvPr>
          <p:cNvCxnSpPr/>
          <p:nvPr/>
        </p:nvCxnSpPr>
        <p:spPr>
          <a:xfrm>
            <a:off x="1946585" y="4446502"/>
            <a:ext cx="109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CF8FC5-F6E9-4F73-A676-66D800C58F74}"/>
              </a:ext>
            </a:extLst>
          </p:cNvPr>
          <p:cNvCxnSpPr/>
          <p:nvPr/>
        </p:nvCxnSpPr>
        <p:spPr>
          <a:xfrm>
            <a:off x="4665094" y="4439848"/>
            <a:ext cx="109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50BFCE-9F25-44BC-B01D-E7D06F0619A3}"/>
              </a:ext>
            </a:extLst>
          </p:cNvPr>
          <p:cNvCxnSpPr>
            <a:cxnSpLocks/>
          </p:cNvCxnSpPr>
          <p:nvPr/>
        </p:nvCxnSpPr>
        <p:spPr>
          <a:xfrm flipV="1">
            <a:off x="4665093" y="2240598"/>
            <a:ext cx="1992863" cy="1912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F10B61-B7A8-49E5-AF8A-BBAEC057CCA2}"/>
              </a:ext>
            </a:extLst>
          </p:cNvPr>
          <p:cNvCxnSpPr>
            <a:cxnSpLocks/>
          </p:cNvCxnSpPr>
          <p:nvPr/>
        </p:nvCxnSpPr>
        <p:spPr>
          <a:xfrm flipV="1">
            <a:off x="6708857" y="2751092"/>
            <a:ext cx="488558" cy="96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Test Service 			</a:t>
            </a:r>
            <a:endParaRPr lang="pl-P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043A6-A0A7-4B33-8032-1E6D18A17A0E}"/>
              </a:ext>
            </a:extLst>
          </p:cNvPr>
          <p:cNvSpPr txBox="1"/>
          <p:nvPr/>
        </p:nvSpPr>
        <p:spPr>
          <a:xfrm>
            <a:off x="457200" y="1048306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michalporeba</a:t>
            </a:r>
            <a:r>
              <a:rPr lang="en-GB" dirty="0"/>
              <a:t>/</a:t>
            </a:r>
            <a:r>
              <a:rPr lang="en-GB" b="1" dirty="0" err="1"/>
              <a:t>sqlgmsatest</a:t>
            </a:r>
            <a:endParaRPr lang="en-GB" dirty="0"/>
          </a:p>
        </p:txBody>
      </p:sp>
      <p:sp>
        <p:nvSpPr>
          <p:cNvPr id="51" name="Symbol zastępczy zawartości 2">
            <a:extLst>
              <a:ext uri="{FF2B5EF4-FFF2-40B4-BE49-F238E27FC236}">
                <a16:creationId xmlns:a16="http://schemas.microsoft.com/office/drawing/2014/main" id="{FECD7C8B-5BF8-4AF4-AE03-0B41A2DC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GB" dirty="0"/>
              <a:t>A test </a:t>
            </a:r>
            <a:r>
              <a:rPr lang="en-GB" dirty="0" err="1"/>
              <a:t>WebAPI</a:t>
            </a:r>
            <a:r>
              <a:rPr lang="en-GB" dirty="0"/>
              <a:t> project written in C#</a:t>
            </a:r>
          </a:p>
          <a:p>
            <a:endParaRPr lang="en-GB" dirty="0"/>
          </a:p>
          <a:p>
            <a:r>
              <a:rPr lang="en-GB" dirty="0"/>
              <a:t>Image available on Docker Hub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3"/>
              </a:rPr>
              <a:t>https://dockr.ly/2Hf6sjt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Source available on GitHub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4"/>
              </a:rPr>
              <a:t>https://bit.ly/2w1vnkp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1D9B5A-E5ED-4574-BC40-F4EE4C69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794" y="3573016"/>
            <a:ext cx="434400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E33A9-60D1-4ECC-9423-9862123C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05472-ABE6-4EF2-ADF1-3C85C3AE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" y="0"/>
            <a:ext cx="9463917" cy="68879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54CE57-F5F2-40C4-9280-6575C053064D}"/>
              </a:ext>
            </a:extLst>
          </p:cNvPr>
          <p:cNvSpPr/>
          <p:nvPr/>
        </p:nvSpPr>
        <p:spPr>
          <a:xfrm>
            <a:off x="2987824" y="404664"/>
            <a:ext cx="968979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10F47B-3F6F-40D4-B440-BD8266507EAB}"/>
              </a:ext>
            </a:extLst>
          </p:cNvPr>
          <p:cNvSpPr/>
          <p:nvPr/>
        </p:nvSpPr>
        <p:spPr>
          <a:xfrm>
            <a:off x="3472313" y="4003918"/>
            <a:ext cx="811655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9DDC5A-9784-49B4-834F-DC3A258356D7}"/>
              </a:ext>
            </a:extLst>
          </p:cNvPr>
          <p:cNvSpPr/>
          <p:nvPr/>
        </p:nvSpPr>
        <p:spPr>
          <a:xfrm>
            <a:off x="5796136" y="4003918"/>
            <a:ext cx="2304256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C9AB759-3C7D-4D04-ACFA-A263D7957ABA}"/>
              </a:ext>
            </a:extLst>
          </p:cNvPr>
          <p:cNvCxnSpPr/>
          <p:nvPr/>
        </p:nvCxnSpPr>
        <p:spPr>
          <a:xfrm rot="16200000" flipH="1">
            <a:off x="760058" y="3433481"/>
            <a:ext cx="2007261" cy="1440160"/>
          </a:xfrm>
          <a:prstGeom prst="bentConnector3">
            <a:avLst>
              <a:gd name="adj1" fmla="val 998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CFB68C-9053-4111-BDE9-EDB6257857D9}"/>
              </a:ext>
            </a:extLst>
          </p:cNvPr>
          <p:cNvGrpSpPr/>
          <p:nvPr/>
        </p:nvGrpSpPr>
        <p:grpSpPr>
          <a:xfrm>
            <a:off x="4211960" y="1851283"/>
            <a:ext cx="4963218" cy="1305107"/>
            <a:chOff x="4180782" y="1844824"/>
            <a:chExt cx="4963218" cy="1305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220FF9-496D-4E2E-8BAE-4890302D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782" y="1844824"/>
              <a:ext cx="4963218" cy="13051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5F5B63-A2C7-4A01-BA09-8D5706EB602F}"/>
                </a:ext>
              </a:extLst>
            </p:cNvPr>
            <p:cNvSpPr/>
            <p:nvPr/>
          </p:nvSpPr>
          <p:spPr>
            <a:xfrm>
              <a:off x="4211960" y="2564904"/>
              <a:ext cx="4896544" cy="2160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D61BFB-FC0B-43C8-821C-7FFE0FFFBD11}"/>
              </a:ext>
            </a:extLst>
          </p:cNvPr>
          <p:cNvSpPr/>
          <p:nvPr/>
        </p:nvSpPr>
        <p:spPr>
          <a:xfrm>
            <a:off x="2195736" y="6093296"/>
            <a:ext cx="3600398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3E8BD50-596F-431E-9F23-CD18564E9C37}"/>
              </a:ext>
            </a:extLst>
          </p:cNvPr>
          <p:cNvCxnSpPr>
            <a:cxnSpLocks/>
          </p:cNvCxnSpPr>
          <p:nvPr/>
        </p:nvCxnSpPr>
        <p:spPr>
          <a:xfrm flipV="1">
            <a:off x="6372202" y="3262462"/>
            <a:ext cx="2088230" cy="1894732"/>
          </a:xfrm>
          <a:prstGeom prst="bentConnector3">
            <a:avLst>
              <a:gd name="adj1" fmla="val 10017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23CD967-44EA-4622-976F-CEB8E6B2FF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2866" y="3345732"/>
            <a:ext cx="3010854" cy="2844315"/>
          </a:xfrm>
          <a:prstGeom prst="bentConnector3">
            <a:avLst>
              <a:gd name="adj1" fmla="val 3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EAF022-E6CD-4C8F-85AA-660F33C2F152}"/>
              </a:ext>
            </a:extLst>
          </p:cNvPr>
          <p:cNvSpPr/>
          <p:nvPr/>
        </p:nvSpPr>
        <p:spPr>
          <a:xfrm>
            <a:off x="8172399" y="2132856"/>
            <a:ext cx="936105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03A274-A452-4B5F-862E-EE935AF5E4D0}"/>
              </a:ext>
            </a:extLst>
          </p:cNvPr>
          <p:cNvSpPr/>
          <p:nvPr/>
        </p:nvSpPr>
        <p:spPr>
          <a:xfrm>
            <a:off x="683568" y="1512256"/>
            <a:ext cx="3461718" cy="1634720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8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6067" y="1556792"/>
            <a:ext cx="7772400" cy="1470025"/>
          </a:xfrm>
        </p:spPr>
        <p:txBody>
          <a:bodyPr/>
          <a:lstStyle/>
          <a:p>
            <a:r>
              <a:rPr lang="en-GB" dirty="0"/>
              <a:t>SQL DBAs Docker Revolution Survival Guide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59832" y="3428999"/>
            <a:ext cx="5256584" cy="26642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300" b="0" dirty="0" err="1"/>
              <a:t>Michał</a:t>
            </a:r>
            <a:r>
              <a:rPr lang="en-US" sz="3300" b="0" dirty="0"/>
              <a:t> </a:t>
            </a:r>
            <a:r>
              <a:rPr lang="en-US" sz="3300" b="0" dirty="0" err="1"/>
              <a:t>Poręba</a:t>
            </a:r>
            <a:endParaRPr lang="en-US" sz="3300" b="0" dirty="0"/>
          </a:p>
          <a:p>
            <a:pPr algn="l"/>
            <a:br>
              <a:rPr lang="en-US" b="0" dirty="0"/>
            </a:br>
            <a:r>
              <a:rPr lang="en-US" b="0" dirty="0"/>
              <a:t>Explorer </a:t>
            </a:r>
            <a:br>
              <a:rPr lang="en-US" b="0" dirty="0"/>
            </a:br>
            <a:r>
              <a:rPr lang="en-US" b="0" dirty="0"/>
              <a:t>DBA in Wales</a:t>
            </a:r>
            <a:br>
              <a:rPr lang="en-US" b="0" dirty="0"/>
            </a:br>
            <a:r>
              <a:rPr lang="en-US" b="0" dirty="0"/>
              <a:t>MCSE: Data Management and Analytics</a:t>
            </a:r>
            <a:br>
              <a:rPr lang="en-US" b="0" dirty="0"/>
            </a:br>
            <a:r>
              <a:rPr lang="en-US" b="0" dirty="0"/>
              <a:t>Senior DBA at </a:t>
            </a:r>
            <a:r>
              <a:rPr lang="en-US" b="0" dirty="0" err="1"/>
              <a:t>Vizolution</a:t>
            </a:r>
            <a:r>
              <a:rPr lang="en-US" b="0" dirty="0"/>
              <a:t> in Swansea, Wales</a:t>
            </a:r>
          </a:p>
          <a:p>
            <a:pPr algn="l"/>
            <a:br>
              <a:rPr lang="en-US" b="0" dirty="0"/>
            </a:br>
            <a:r>
              <a:rPr lang="en-US" b="0" dirty="0"/>
              <a:t>https://dbain.wales</a:t>
            </a:r>
            <a:br>
              <a:rPr lang="en-US" b="0" dirty="0"/>
            </a:br>
            <a:r>
              <a:rPr lang="en-US" b="0" dirty="0"/>
              <a:t>https://twitter.com/michalinwales </a:t>
            </a:r>
            <a:endParaRPr lang="pl-PL" b="0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1F39697E-9188-4154-B78F-AB0FA8EF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14" r="14614"/>
          <a:stretch>
            <a:fillRect/>
          </a:stretch>
        </p:blipFill>
        <p:spPr>
          <a:xfrm>
            <a:off x="686067" y="3284984"/>
            <a:ext cx="1800112" cy="25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with windows domains</a:t>
            </a:r>
          </a:p>
        </p:txBody>
      </p:sp>
    </p:spTree>
    <p:extLst>
      <p:ext uri="{BB962C8B-B14F-4D97-AF65-F5344CB8AC3E}">
        <p14:creationId xmlns:p14="http://schemas.microsoft.com/office/powerpoint/2010/main" val="344343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'NT AUTHORITY\ANONYMOUS LOGON?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39552E57-C22D-4AFF-A14C-1DDFF61F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998" y="5194536"/>
            <a:ext cx="44492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Login failed for user 'NT AUTHORITY\ANONYMOUS LOGON'.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5" grpId="0"/>
      <p:bldP spid="36" grpId="0"/>
      <p:bldP spid="37" grpId="0"/>
      <p:bldP spid="38" grpId="0"/>
      <p:bldP spid="18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gMSA</a:t>
            </a:r>
            <a:r>
              <a:rPr lang="en-GB" b="0" dirty="0"/>
              <a:t> and Credential Spec Files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KDS Root Key </a:t>
            </a:r>
            <a:br>
              <a:rPr lang="en-GB" dirty="0"/>
            </a:br>
            <a:r>
              <a:rPr lang="en-GB" dirty="0"/>
              <a:t>(Add-</a:t>
            </a:r>
            <a:r>
              <a:rPr lang="en-GB" dirty="0" err="1"/>
              <a:t>KdsRootKey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Versions are important. 18.09 works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https://bit.ly/2WxMs0N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56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A Group to grant access to service accounts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0E731-8C5B-428A-8661-75F61469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CC42C-273F-418F-9C51-0A9C0C619600}"/>
              </a:ext>
            </a:extLst>
          </p:cNvPr>
          <p:cNvSpPr/>
          <p:nvPr/>
        </p:nvSpPr>
        <p:spPr>
          <a:xfrm>
            <a:off x="0" y="2636912"/>
            <a:ext cx="3600398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D2BD4-AEE9-4D5C-B169-76994851AF2F}"/>
              </a:ext>
            </a:extLst>
          </p:cNvPr>
          <p:cNvSpPr/>
          <p:nvPr/>
        </p:nvSpPr>
        <p:spPr>
          <a:xfrm>
            <a:off x="2123728" y="1959893"/>
            <a:ext cx="3600398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Two docker hosts in the group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5E009-915A-43B5-8DCA-5D0DF1A5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two existing service accounts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FE4F1-B3A7-4487-A2C2-69616023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A4216D-BD1B-4370-8A54-F233BACC40AE}"/>
              </a:ext>
            </a:extLst>
          </p:cNvPr>
          <p:cNvSpPr/>
          <p:nvPr/>
        </p:nvSpPr>
        <p:spPr>
          <a:xfrm>
            <a:off x="2123728" y="2636912"/>
            <a:ext cx="1080120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483BC5-8693-4AB0-87C3-192B70E913DD}"/>
              </a:ext>
            </a:extLst>
          </p:cNvPr>
          <p:cNvSpPr/>
          <p:nvPr/>
        </p:nvSpPr>
        <p:spPr>
          <a:xfrm>
            <a:off x="2123728" y="4725144"/>
            <a:ext cx="1080120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7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Point-and-click method works too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FE4F1-B3A7-4487-A2C2-69616023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0C51E-A98F-4870-80BB-CE72A353F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492896"/>
            <a:ext cx="525949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Create a new </a:t>
            </a:r>
            <a:r>
              <a:rPr lang="en-GB" b="0" dirty="0" err="1"/>
              <a:t>gMSA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818D-2284-411E-BCEA-76638F9C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07406-EB5F-452A-A37C-AED48305BA20}"/>
              </a:ext>
            </a:extLst>
          </p:cNvPr>
          <p:cNvSpPr/>
          <p:nvPr/>
        </p:nvSpPr>
        <p:spPr>
          <a:xfrm>
            <a:off x="9524" y="1329730"/>
            <a:ext cx="9026971" cy="88007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2D390A-C766-4E34-8308-48A4A11719FC}"/>
              </a:ext>
            </a:extLst>
          </p:cNvPr>
          <p:cNvSpPr/>
          <p:nvPr/>
        </p:nvSpPr>
        <p:spPr>
          <a:xfrm>
            <a:off x="-1" y="2209800"/>
            <a:ext cx="9026971" cy="2659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Create a new </a:t>
            </a:r>
            <a:r>
              <a:rPr lang="en-GB" b="0" dirty="0" err="1"/>
              <a:t>gMSA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818D-2284-411E-BCEA-76638F9C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07406-EB5F-452A-A37C-AED48305BA20}"/>
              </a:ext>
            </a:extLst>
          </p:cNvPr>
          <p:cNvSpPr/>
          <p:nvPr/>
        </p:nvSpPr>
        <p:spPr>
          <a:xfrm>
            <a:off x="3131841" y="1340768"/>
            <a:ext cx="4320480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2D390A-C766-4E34-8308-48A4A11719FC}"/>
              </a:ext>
            </a:extLst>
          </p:cNvPr>
          <p:cNvSpPr/>
          <p:nvPr/>
        </p:nvSpPr>
        <p:spPr>
          <a:xfrm>
            <a:off x="175396" y="1551856"/>
            <a:ext cx="4900660" cy="5089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Install the </a:t>
            </a:r>
            <a:r>
              <a:rPr lang="en-GB" b="0" dirty="0" err="1"/>
              <a:t>gMSA</a:t>
            </a:r>
            <a:r>
              <a:rPr lang="en-GB" b="0" dirty="0"/>
              <a:t> (on the docker host)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818D-2284-411E-BCEA-76638F9C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07406-EB5F-452A-A37C-AED48305BA20}"/>
              </a:ext>
            </a:extLst>
          </p:cNvPr>
          <p:cNvSpPr/>
          <p:nvPr/>
        </p:nvSpPr>
        <p:spPr>
          <a:xfrm>
            <a:off x="755576" y="5877272"/>
            <a:ext cx="4896544" cy="2622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zure logo transparent">
            <a:extLst>
              <a:ext uri="{FF2B5EF4-FFF2-40B4-BE49-F238E27FC236}">
                <a16:creationId xmlns:a16="http://schemas.microsoft.com/office/drawing/2014/main" id="{EB70A688-622F-4191-A898-38404744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31" y="4001047"/>
            <a:ext cx="3004410" cy="22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DBA’s world used to be simple</a:t>
            </a:r>
            <a:endParaRPr lang="pl-PL" dirty="0"/>
          </a:p>
        </p:txBody>
      </p:sp>
      <p:pic>
        <p:nvPicPr>
          <p:cNvPr id="1028" name="Picture 4" descr="https://www.logolynx.com/images/logolynx/58/5875edb5eecea731a30ee1118b52470d.png">
            <a:extLst>
              <a:ext uri="{FF2B5EF4-FFF2-40B4-BE49-F238E27FC236}">
                <a16:creationId xmlns:a16="http://schemas.microsoft.com/office/drawing/2014/main" id="{27BC8EA8-D4FD-47A5-8524-58990BE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6" y="1736812"/>
            <a:ext cx="310782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Server logo small">
            <a:extLst>
              <a:ext uri="{FF2B5EF4-FFF2-40B4-BE49-F238E27FC236}">
                <a16:creationId xmlns:a16="http://schemas.microsoft.com/office/drawing/2014/main" id="{0A04B30A-D308-42E4-A935-5F7676EE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29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2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CredentialSpec</a:t>
            </a:r>
            <a:r>
              <a:rPr lang="en-GB" b="0" dirty="0"/>
              <a:t> PowerShell module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A3897-85D9-45FB-8437-7B8DF2E3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Credential Spec File (</a:t>
            </a:r>
            <a:r>
              <a:rPr lang="en-GB" b="0" dirty="0" err="1"/>
              <a:t>ServiceA.json</a:t>
            </a:r>
            <a:r>
              <a:rPr lang="en-GB" b="0" dirty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3791-2DA1-423A-9265-82A45F44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23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Creating a new Credential Spec File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B650E-6601-4CE5-A93F-64A5E54E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247AF7-4128-4480-AC60-7CC94A19D046}"/>
              </a:ext>
            </a:extLst>
          </p:cNvPr>
          <p:cNvSpPr/>
          <p:nvPr/>
        </p:nvSpPr>
        <p:spPr>
          <a:xfrm>
            <a:off x="3635896" y="1340768"/>
            <a:ext cx="936104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769BE6-A8F2-4908-8802-51A8370CBD6B}"/>
              </a:ext>
            </a:extLst>
          </p:cNvPr>
          <p:cNvSpPr/>
          <p:nvPr/>
        </p:nvSpPr>
        <p:spPr>
          <a:xfrm>
            <a:off x="5724128" y="2204864"/>
            <a:ext cx="1512168" cy="2429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5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2.1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with windows domains and </a:t>
            </a:r>
            <a:r>
              <a:rPr lang="en-US" dirty="0" err="1"/>
              <a:t>gMSA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5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Demo 2.1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784A8-69F2-4CB0-9323-5748C85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" y="1196752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C57E0-B80D-4FD7-8E52-45AC7BE1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146562"/>
            <a:ext cx="528711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9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0" dirty="0" err="1">
                <a:solidFill>
                  <a:srgbClr val="000000"/>
                </a:solidFill>
                <a:latin typeface="Arial Unicode MS"/>
              </a:rPr>
              <a:t>gMSA</a:t>
            </a:r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 and Credential Spec Files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Image result for json file symbol">
            <a:extLst>
              <a:ext uri="{FF2B5EF4-FFF2-40B4-BE49-F238E27FC236}">
                <a16:creationId xmlns:a16="http://schemas.microsoft.com/office/drawing/2014/main" id="{8C06429E-5510-4AA9-9A66-16E9361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8" y="4375368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5" grpId="0"/>
      <p:bldP spid="36" grpId="0"/>
      <p:bldP spid="37" grpId="0"/>
      <p:bldP spid="38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conclusions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Domain authentication can be used </a:t>
            </a:r>
            <a:br>
              <a:rPr lang="en-GB" dirty="0"/>
            </a:br>
            <a:r>
              <a:rPr lang="en-GB" dirty="0"/>
              <a:t>to connect services running on docker </a:t>
            </a:r>
            <a:br>
              <a:rPr lang="en-GB" dirty="0"/>
            </a:br>
            <a:r>
              <a:rPr lang="en-GB" dirty="0"/>
              <a:t>to SQL Server (or other existing services) </a:t>
            </a:r>
            <a:br>
              <a:rPr lang="en-GB" dirty="0"/>
            </a:br>
            <a:r>
              <a:rPr lang="en-GB" dirty="0"/>
              <a:t>in an existing network</a:t>
            </a:r>
          </a:p>
          <a:p>
            <a:endParaRPr lang="en-GB" dirty="0"/>
          </a:p>
          <a:p>
            <a:r>
              <a:rPr lang="en-GB" dirty="0"/>
              <a:t>No passwords involved</a:t>
            </a:r>
          </a:p>
          <a:p>
            <a:r>
              <a:rPr lang="en-GB" dirty="0"/>
              <a:t>Each container can have its own identity</a:t>
            </a:r>
          </a:p>
          <a:p>
            <a:r>
              <a:rPr lang="en-GB" dirty="0"/>
              <a:t>Any user on the docker host can access </a:t>
            </a:r>
            <a:r>
              <a:rPr lang="en-GB" dirty="0" err="1"/>
              <a:t>gMSAs</a:t>
            </a:r>
            <a:endParaRPr lang="en-GB" dirty="0"/>
          </a:p>
          <a:p>
            <a:r>
              <a:rPr lang="en-GB" dirty="0"/>
              <a:t>and potentially change Credential Spec Files </a:t>
            </a:r>
          </a:p>
          <a:p>
            <a:endParaRPr lang="en-GB" dirty="0"/>
          </a:p>
          <a:p>
            <a:r>
              <a:rPr lang="en-GB" dirty="0"/>
              <a:t>or define a new container using one of the existing ones.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54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So how do containers fit into our networks?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gMSA</a:t>
            </a:r>
            <a:r>
              <a:rPr lang="en-GB" dirty="0"/>
              <a:t> it is not all bac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Local development or test environments</a:t>
            </a:r>
          </a:p>
          <a:p>
            <a:r>
              <a:rPr lang="en-GB" dirty="0"/>
              <a:t>Mixed production environments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Benefits</a:t>
            </a:r>
          </a:p>
          <a:p>
            <a:r>
              <a:rPr lang="en-GB" dirty="0"/>
              <a:t>Some services can run in containers and get all the benefits</a:t>
            </a:r>
          </a:p>
          <a:p>
            <a:r>
              <a:rPr lang="en-GB" dirty="0"/>
              <a:t>While things like SQL Server can be run the same way they used to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34D621-09EA-4C91-A3EF-D142195BAE64}"/>
              </a:ext>
            </a:extLst>
          </p:cNvPr>
          <p:cNvGrpSpPr/>
          <p:nvPr/>
        </p:nvGrpSpPr>
        <p:grpSpPr>
          <a:xfrm>
            <a:off x="6372200" y="1340768"/>
            <a:ext cx="2088232" cy="2088232"/>
            <a:chOff x="3242673" y="3894148"/>
            <a:chExt cx="1872208" cy="17929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BDC949-897E-46C4-83DB-DA6719D8DC93}"/>
                </a:ext>
              </a:extLst>
            </p:cNvPr>
            <p:cNvSpPr/>
            <p:nvPr/>
          </p:nvSpPr>
          <p:spPr>
            <a:xfrm>
              <a:off x="3242673" y="3894148"/>
              <a:ext cx="1872208" cy="1792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10" descr="Image result for lansweeper sql server icon">
              <a:extLst>
                <a:ext uri="{FF2B5EF4-FFF2-40B4-BE49-F238E27FC236}">
                  <a16:creationId xmlns:a16="http://schemas.microsoft.com/office/drawing/2014/main" id="{FD80364F-B6CD-470F-8354-9B0FEE61D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777" y="4626279"/>
              <a:ext cx="855539" cy="85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Image result for website restful api icon">
              <a:extLst>
                <a:ext uri="{FF2B5EF4-FFF2-40B4-BE49-F238E27FC236}">
                  <a16:creationId xmlns:a16="http://schemas.microsoft.com/office/drawing/2014/main" id="{F7E96D04-6F3E-461A-AA96-7CAB0190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00566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Image result for website restful api icon">
              <a:extLst>
                <a:ext uri="{FF2B5EF4-FFF2-40B4-BE49-F238E27FC236}">
                  <a16:creationId xmlns:a16="http://schemas.microsoft.com/office/drawing/2014/main" id="{2BC178E4-1554-48F2-892F-C65985D55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863" y="4881932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67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FD5516-D9BF-4253-9E2A-E6EE0C0BEA84}"/>
              </a:ext>
            </a:extLst>
          </p:cNvPr>
          <p:cNvSpPr/>
          <p:nvPr/>
        </p:nvSpPr>
        <p:spPr>
          <a:xfrm>
            <a:off x="6948264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Next Step? Everything in containers? 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03" y="4307728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Image result for json file symbol">
            <a:extLst>
              <a:ext uri="{FF2B5EF4-FFF2-40B4-BE49-F238E27FC236}">
                <a16:creationId xmlns:a16="http://schemas.microsoft.com/office/drawing/2014/main" id="{8C06429E-5510-4AA9-9A66-16E9361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8" y="4375368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json file symbol">
            <a:extLst>
              <a:ext uri="{FF2B5EF4-FFF2-40B4-BE49-F238E27FC236}">
                <a16:creationId xmlns:a16="http://schemas.microsoft.com/office/drawing/2014/main" id="{019A00CD-BBF6-4360-923D-83B0226E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82" y="4320414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1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Orchestration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20459" y="3720627"/>
            <a:ext cx="1837539" cy="170840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B331F82-877B-4378-AF7B-D6FA011D9920}"/>
              </a:ext>
            </a:extLst>
          </p:cNvPr>
          <p:cNvSpPr txBox="1">
            <a:spLocks/>
          </p:cNvSpPr>
          <p:nvPr/>
        </p:nvSpPr>
        <p:spPr>
          <a:xfrm>
            <a:off x="447675" y="1628800"/>
            <a:ext cx="75087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 deploy specific services to hosting environments</a:t>
            </a:r>
          </a:p>
          <a:p>
            <a:r>
              <a:rPr lang="en-GB" dirty="0"/>
              <a:t>Can help with scaling up or down of services</a:t>
            </a:r>
          </a:p>
          <a:p>
            <a:r>
              <a:rPr lang="en-GB" dirty="0"/>
              <a:t>Can manage availability of services</a:t>
            </a:r>
          </a:p>
          <a:p>
            <a:r>
              <a:rPr lang="en-GB" dirty="0"/>
              <a:t>Can help with management</a:t>
            </a:r>
          </a:p>
          <a:p>
            <a:r>
              <a:rPr lang="en-GB" dirty="0"/>
              <a:t>and upgrades, and …</a:t>
            </a:r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484" name="Picture 4" descr="Image result for beethoven">
            <a:extLst>
              <a:ext uri="{FF2B5EF4-FFF2-40B4-BE49-F238E27FC236}">
                <a16:creationId xmlns:a16="http://schemas.microsoft.com/office/drawing/2014/main" id="{B5446640-215D-4E6B-A4B9-003366F2F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01" y="1437804"/>
            <a:ext cx="1296144" cy="14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Image result for music score orchestra beethoven">
            <a:extLst>
              <a:ext uri="{FF2B5EF4-FFF2-40B4-BE49-F238E27FC236}">
                <a16:creationId xmlns:a16="http://schemas.microsoft.com/office/drawing/2014/main" id="{71DEF8BB-42A5-4023-AB1E-9CAEC0EC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33" y="3017075"/>
            <a:ext cx="1720286" cy="22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Image result for conductor">
            <a:extLst>
              <a:ext uri="{FF2B5EF4-FFF2-40B4-BE49-F238E27FC236}">
                <a16:creationId xmlns:a16="http://schemas.microsoft.com/office/drawing/2014/main" id="{5BC841B6-179B-44DF-9C32-50EC6AE0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35" y="4163932"/>
            <a:ext cx="1485586" cy="14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Image result for classical orchestra">
            <a:extLst>
              <a:ext uri="{FF2B5EF4-FFF2-40B4-BE49-F238E27FC236}">
                <a16:creationId xmlns:a16="http://schemas.microsoft.com/office/drawing/2014/main" id="{B4F4F760-E07A-4B80-923C-651BF6F6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4" y="3891781"/>
            <a:ext cx="4113130" cy="23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" name="Picture 42" descr="Image result for portainer logo">
            <a:extLst>
              <a:ext uri="{FF2B5EF4-FFF2-40B4-BE49-F238E27FC236}">
                <a16:creationId xmlns:a16="http://schemas.microsoft.com/office/drawing/2014/main" id="{1C62241C-BC4A-4E4F-8E8A-4E5A67FE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54" y="1417481"/>
            <a:ext cx="1348881" cy="1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azure logo transparent">
            <a:extLst>
              <a:ext uri="{FF2B5EF4-FFF2-40B4-BE49-F238E27FC236}">
                <a16:creationId xmlns:a16="http://schemas.microsoft.com/office/drawing/2014/main" id="{DC52F546-B44A-4036-9AD3-37BD6396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90" y="5186558"/>
            <a:ext cx="1457110" cy="10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revolution going on</a:t>
            </a:r>
            <a:endParaRPr lang="pl-PL" dirty="0"/>
          </a:p>
        </p:txBody>
      </p:sp>
      <p:pic>
        <p:nvPicPr>
          <p:cNvPr id="2052" name="Picture 4" descr="Image result for docker logo">
            <a:extLst>
              <a:ext uri="{FF2B5EF4-FFF2-40B4-BE49-F238E27FC236}">
                <a16:creationId xmlns:a16="http://schemas.microsoft.com/office/drawing/2014/main" id="{40826562-FE79-44FB-8488-4C6187E24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6" y="2535969"/>
            <a:ext cx="3030227" cy="25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ubernetes logo">
            <a:extLst>
              <a:ext uri="{FF2B5EF4-FFF2-40B4-BE49-F238E27FC236}">
                <a16:creationId xmlns:a16="http://schemas.microsoft.com/office/drawing/2014/main" id="{F1732B1E-33F6-4484-BB62-97DAEF05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8" y="1647428"/>
            <a:ext cx="944593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elm logo">
            <a:extLst>
              <a:ext uri="{FF2B5EF4-FFF2-40B4-BE49-F238E27FC236}">
                <a16:creationId xmlns:a16="http://schemas.microsoft.com/office/drawing/2014/main" id="{7F057662-2ED8-4E0A-B9BB-FEF66C9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4" y="1614353"/>
            <a:ext cx="944593" cy="98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gitlab logo">
            <a:extLst>
              <a:ext uri="{FF2B5EF4-FFF2-40B4-BE49-F238E27FC236}">
                <a16:creationId xmlns:a16="http://schemas.microsoft.com/office/drawing/2014/main" id="{C63C05F5-ACCE-4A6E-9025-D0081EA7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82" y="2651087"/>
            <a:ext cx="944593" cy="8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ubuntu logo">
            <a:extLst>
              <a:ext uri="{FF2B5EF4-FFF2-40B4-BE49-F238E27FC236}">
                <a16:creationId xmlns:a16="http://schemas.microsoft.com/office/drawing/2014/main" id="{804D8199-0F89-4D74-A838-996440AD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4097280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docker swarm logo">
            <a:extLst>
              <a:ext uri="{FF2B5EF4-FFF2-40B4-BE49-F238E27FC236}">
                <a16:creationId xmlns:a16="http://schemas.microsoft.com/office/drawing/2014/main" id="{341A4D4C-0D09-4258-9083-6F6EC2E2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79" y="1535395"/>
            <a:ext cx="1304238" cy="108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jenkins logo">
            <a:extLst>
              <a:ext uri="{FF2B5EF4-FFF2-40B4-BE49-F238E27FC236}">
                <a16:creationId xmlns:a16="http://schemas.microsoft.com/office/drawing/2014/main" id="{06C40F3D-C095-4896-A21F-4F6E793D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23" y="4898538"/>
            <a:ext cx="82599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>
            <a:extLst>
              <a:ext uri="{FF2B5EF4-FFF2-40B4-BE49-F238E27FC236}">
                <a16:creationId xmlns:a16="http://schemas.microsoft.com/office/drawing/2014/main" id="{ACD42E19-0BC5-4FF0-B4E7-76FB75E0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8614"/>
            <a:ext cx="1979712" cy="10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git logo">
            <a:extLst>
              <a:ext uri="{FF2B5EF4-FFF2-40B4-BE49-F238E27FC236}">
                <a16:creationId xmlns:a16="http://schemas.microsoft.com/office/drawing/2014/main" id="{D6FB331D-25B0-4C74-87BA-914AB8B7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16" y="2620562"/>
            <a:ext cx="944593" cy="9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File:Octicons-mark-github.svg">
            <a:extLst>
              <a:ext uri="{FF2B5EF4-FFF2-40B4-BE49-F238E27FC236}">
                <a16:creationId xmlns:a16="http://schemas.microsoft.com/office/drawing/2014/main" id="{97D383CF-4922-4E9E-A7AB-7F08A09F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80" y="2683898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redhat logo">
            <a:extLst>
              <a:ext uri="{FF2B5EF4-FFF2-40B4-BE49-F238E27FC236}">
                <a16:creationId xmlns:a16="http://schemas.microsoft.com/office/drawing/2014/main" id="{F6B0DC82-B7EF-4F19-A5DC-731AEE36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5" y="4132786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linux logo">
            <a:extLst>
              <a:ext uri="{FF2B5EF4-FFF2-40B4-BE49-F238E27FC236}">
                <a16:creationId xmlns:a16="http://schemas.microsoft.com/office/drawing/2014/main" id="{32F28071-1DF8-4333-9A40-17FD4A22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2" y="3533164"/>
            <a:ext cx="78495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mage result for octopus deploy logo">
            <a:extLst>
              <a:ext uri="{FF2B5EF4-FFF2-40B4-BE49-F238E27FC236}">
                <a16:creationId xmlns:a16="http://schemas.microsoft.com/office/drawing/2014/main" id="{43DC1EDA-304F-409B-8D51-51979058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8" y="5218601"/>
            <a:ext cx="2310244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azure devops logo">
            <a:extLst>
              <a:ext uri="{FF2B5EF4-FFF2-40B4-BE49-F238E27FC236}">
                <a16:creationId xmlns:a16="http://schemas.microsoft.com/office/drawing/2014/main" id="{B6AF29F0-8325-47B7-80B3-6A5BB397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27" y="4970304"/>
            <a:ext cx="1868540" cy="14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azure pipelines logo transparent">
            <a:extLst>
              <a:ext uri="{FF2B5EF4-FFF2-40B4-BE49-F238E27FC236}">
                <a16:creationId xmlns:a16="http://schemas.microsoft.com/office/drawing/2014/main" id="{C6892269-C023-449E-AA83-D46CE45F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88065"/>
            <a:ext cx="941154" cy="9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Podtytuł 2">
            <a:extLst>
              <a:ext uri="{FF2B5EF4-FFF2-40B4-BE49-F238E27FC236}">
                <a16:creationId xmlns:a16="http://schemas.microsoft.com/office/drawing/2014/main" id="{52870CA1-DCE5-40E5-B2ED-35BDEBD3958C}"/>
              </a:ext>
            </a:extLst>
          </p:cNvPr>
          <p:cNvSpPr txBox="1">
            <a:spLocks/>
          </p:cNvSpPr>
          <p:nvPr/>
        </p:nvSpPr>
        <p:spPr>
          <a:xfrm>
            <a:off x="6624731" y="1609631"/>
            <a:ext cx="2287300" cy="3678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Cloud</a:t>
            </a:r>
          </a:p>
          <a:p>
            <a:r>
              <a:rPr lang="en-GB" dirty="0"/>
              <a:t>Containers</a:t>
            </a:r>
          </a:p>
          <a:p>
            <a:r>
              <a:rPr lang="en-GB" dirty="0"/>
              <a:t>Automation</a:t>
            </a:r>
          </a:p>
          <a:p>
            <a:r>
              <a:rPr lang="en-GB" dirty="0"/>
              <a:t>Infrastructure as Code</a:t>
            </a:r>
          </a:p>
          <a:p>
            <a:r>
              <a:rPr lang="en-GB" dirty="0"/>
              <a:t>Abracadabra</a:t>
            </a:r>
          </a:p>
          <a:p>
            <a:r>
              <a:rPr lang="en-GB" dirty="0" err="1"/>
              <a:t>GitOps</a:t>
            </a:r>
            <a:endParaRPr lang="en-GB" dirty="0"/>
          </a:p>
          <a:p>
            <a:r>
              <a:rPr lang="en-GB" dirty="0" err="1"/>
              <a:t>DataOps</a:t>
            </a:r>
            <a:endParaRPr lang="en-GB" dirty="0"/>
          </a:p>
          <a:p>
            <a:r>
              <a:rPr lang="en-GB" dirty="0"/>
              <a:t>Hocus Pocus</a:t>
            </a:r>
            <a:endParaRPr lang="pl-PL" dirty="0"/>
          </a:p>
          <a:p>
            <a:r>
              <a:rPr lang="en-GB" dirty="0"/>
              <a:t>Continuous Integration</a:t>
            </a:r>
          </a:p>
          <a:p>
            <a:r>
              <a:rPr lang="en-GB" dirty="0"/>
              <a:t>Continuous Delivery</a:t>
            </a:r>
          </a:p>
          <a:p>
            <a:r>
              <a:rPr lang="en-GB" dirty="0"/>
              <a:t>Pipelines</a:t>
            </a:r>
          </a:p>
          <a:p>
            <a:r>
              <a:rPr lang="en-GB" dirty="0"/>
              <a:t>Planes</a:t>
            </a:r>
          </a:p>
          <a:p>
            <a:r>
              <a:rPr lang="en-GB" dirty="0"/>
              <a:t>Pods</a:t>
            </a:r>
          </a:p>
        </p:txBody>
      </p:sp>
      <p:pic>
        <p:nvPicPr>
          <p:cNvPr id="29" name="Picture 4" descr="https://www.logolynx.com/images/logolynx/58/5875edb5eecea731a30ee1118b52470d.png">
            <a:extLst>
              <a:ext uri="{FF2B5EF4-FFF2-40B4-BE49-F238E27FC236}">
                <a16:creationId xmlns:a16="http://schemas.microsoft.com/office/drawing/2014/main" id="{9D6D1BFC-C7C2-4389-AE60-F221A1FA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45" y="4450640"/>
            <a:ext cx="1720598" cy="187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Docker compose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139952" y="2924944"/>
            <a:ext cx="4680520" cy="309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YAML files and docker-compose. </a:t>
            </a:r>
            <a:br>
              <a:rPr lang="en-GB" dirty="0"/>
            </a:br>
            <a:r>
              <a:rPr lang="en-GB" dirty="0"/>
              <a:t>Simple way to start and stop multiple services in multiple containers. </a:t>
            </a:r>
            <a:br>
              <a:rPr lang="en-GB" dirty="0"/>
            </a:br>
            <a:r>
              <a:rPr lang="en-GB" dirty="0"/>
              <a:t>Focused on testing workflows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Good for dev / (auto) test environments, single host environments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1506" name="Picture 2" descr="Image result for docker compose docker.com">
            <a:extLst>
              <a:ext uri="{FF2B5EF4-FFF2-40B4-BE49-F238E27FC236}">
                <a16:creationId xmlns:a16="http://schemas.microsoft.com/office/drawing/2014/main" id="{0BEDF054-FFED-48BF-8F16-41AA6FB3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8" y="274638"/>
            <a:ext cx="2857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61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compose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/>
              <a:t>Docker swarm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211960" y="2924944"/>
            <a:ext cx="4474840" cy="308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More than one host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Available since Docker 1.13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Windows 10 or Server 2016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Available in Community Edition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Docker compose works </a:t>
            </a:r>
            <a:br>
              <a:rPr lang="en-GB" dirty="0"/>
            </a:br>
            <a:r>
              <a:rPr lang="en-GB" dirty="0"/>
              <a:t>with docker swarm too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6866" name="Picture 2" descr="Image result for docker swarm  docker.com">
            <a:extLst>
              <a:ext uri="{FF2B5EF4-FFF2-40B4-BE49-F238E27FC236}">
                <a16:creationId xmlns:a16="http://schemas.microsoft.com/office/drawing/2014/main" id="{7D8C6C30-03A6-4635-B2ED-273FCEF1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46138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0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compose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swarm </a:t>
            </a:r>
          </a:p>
          <a:p>
            <a:endParaRPr lang="en-GB" dirty="0"/>
          </a:p>
          <a:p>
            <a:r>
              <a:rPr lang="en-GB" dirty="0"/>
              <a:t>Kubernetes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211960" y="2924944"/>
            <a:ext cx="4474840" cy="3229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Started by google in 2014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Now Open Source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But requires Docker Enterprise Edition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The most popular docker orchestrator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From Kubernetes 1.14 (March 2019)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Supports Windows 1809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(But not for control plane)</a:t>
            </a:r>
          </a:p>
        </p:txBody>
      </p:sp>
      <p:pic>
        <p:nvPicPr>
          <p:cNvPr id="35842" name="Picture 2" descr="Image result for kubernetes">
            <a:extLst>
              <a:ext uri="{FF2B5EF4-FFF2-40B4-BE49-F238E27FC236}">
                <a16:creationId xmlns:a16="http://schemas.microsoft.com/office/drawing/2014/main" id="{AC64BF32-1A14-4961-AF92-305CCB4A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80" y="991369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3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– my choice</a:t>
            </a:r>
            <a:endParaRPr lang="pl-PL" dirty="0"/>
          </a:p>
        </p:txBody>
      </p:sp>
      <p:pic>
        <p:nvPicPr>
          <p:cNvPr id="35842" name="Picture 2" descr="Image result for kubernetes">
            <a:extLst>
              <a:ext uri="{FF2B5EF4-FFF2-40B4-BE49-F238E27FC236}">
                <a16:creationId xmlns:a16="http://schemas.microsoft.com/office/drawing/2014/main" id="{AC64BF32-1A14-4961-AF92-305CCB4A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7029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ker swarm  docker.com">
            <a:extLst>
              <a:ext uri="{FF2B5EF4-FFF2-40B4-BE49-F238E27FC236}">
                <a16:creationId xmlns:a16="http://schemas.microsoft.com/office/drawing/2014/main" id="{F72B646E-B88B-45BA-A682-D928DACEC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9" y="2339187"/>
            <a:ext cx="2857499" cy="28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ker compose docker.com">
            <a:extLst>
              <a:ext uri="{FF2B5EF4-FFF2-40B4-BE49-F238E27FC236}">
                <a16:creationId xmlns:a16="http://schemas.microsoft.com/office/drawing/2014/main" id="{37ED27D1-CCAF-4E7B-8A45-771B753D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" y="2348880"/>
            <a:ext cx="2857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A31AB-9032-4264-8402-8981ABB58002}"/>
              </a:ext>
            </a:extLst>
          </p:cNvPr>
          <p:cNvSpPr txBox="1"/>
          <p:nvPr/>
        </p:nvSpPr>
        <p:spPr>
          <a:xfrm>
            <a:off x="3847539" y="5158755"/>
            <a:ext cx="14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Swarm</a:t>
            </a:r>
          </a:p>
          <a:p>
            <a:pPr algn="ctr"/>
            <a:r>
              <a:rPr lang="en-GB" dirty="0"/>
              <a:t>In </a:t>
            </a:r>
            <a:r>
              <a:rPr lang="en-GB" dirty="0" err="1"/>
              <a:t>Prodcution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0CA0B-3A16-4414-9259-33A8DFED6988}"/>
              </a:ext>
            </a:extLst>
          </p:cNvPr>
          <p:cNvSpPr txBox="1"/>
          <p:nvPr/>
        </p:nvSpPr>
        <p:spPr>
          <a:xfrm>
            <a:off x="1089512" y="5155128"/>
            <a:ext cx="160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Compose</a:t>
            </a:r>
          </a:p>
          <a:p>
            <a:pPr algn="ctr"/>
            <a:r>
              <a:rPr lang="en-GB" dirty="0"/>
              <a:t>In Dev and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7F8FBC-23FE-4864-8B6D-7E2F8A047D0F}"/>
              </a:ext>
            </a:extLst>
          </p:cNvPr>
          <p:cNvSpPr txBox="1"/>
          <p:nvPr/>
        </p:nvSpPr>
        <p:spPr>
          <a:xfrm>
            <a:off x="6771664" y="5155127"/>
            <a:ext cx="133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Kubernetes</a:t>
            </a:r>
          </a:p>
          <a:p>
            <a:pPr algn="ctr"/>
            <a:r>
              <a:rPr lang="en-GB" dirty="0"/>
              <a:t>Is the future</a:t>
            </a:r>
          </a:p>
        </p:txBody>
      </p:sp>
    </p:spTree>
    <p:extLst>
      <p:ext uri="{BB962C8B-B14F-4D97-AF65-F5344CB8AC3E}">
        <p14:creationId xmlns:p14="http://schemas.microsoft.com/office/powerpoint/2010/main" val="16253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MTU Mystery</a:t>
            </a:r>
          </a:p>
        </p:txBody>
      </p:sp>
    </p:spTree>
    <p:extLst>
      <p:ext uri="{BB962C8B-B14F-4D97-AF65-F5344CB8AC3E}">
        <p14:creationId xmlns:p14="http://schemas.microsoft.com/office/powerpoint/2010/main" val="396499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Ping from a docker host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DFBD0-C4FF-422F-ABBB-C91357D1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4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Ping from a container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CDDAE-37FC-4D4F-B57C-838121C1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0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Warning!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It is a cutting edge technology</a:t>
            </a:r>
          </a:p>
          <a:p>
            <a:r>
              <a:rPr lang="en-GB" dirty="0"/>
              <a:t>Be careful who do you trust</a:t>
            </a:r>
          </a:p>
          <a:p>
            <a:r>
              <a:rPr lang="en-GB" dirty="0"/>
              <a:t>Docker in a VM (even those Docker VMs from Azure) </a:t>
            </a:r>
          </a:p>
          <a:p>
            <a:r>
              <a:rPr lang="en-GB" dirty="0"/>
              <a:t>Windows and its networking stack</a:t>
            </a:r>
          </a:p>
          <a:p>
            <a:r>
              <a:rPr lang="en-GB" dirty="0"/>
              <a:t>SSPI Context problems</a:t>
            </a:r>
          </a:p>
          <a:p>
            <a:r>
              <a:rPr lang="en-GB" dirty="0"/>
              <a:t>RSAT Active Directory module </a:t>
            </a:r>
            <a:br>
              <a:rPr lang="en-GB" dirty="0"/>
            </a:br>
            <a:r>
              <a:rPr lang="en-GB" sz="1800" dirty="0"/>
              <a:t>(Set-</a:t>
            </a:r>
            <a:r>
              <a:rPr lang="en-GB" sz="1800" dirty="0" err="1"/>
              <a:t>ADServiceAccount</a:t>
            </a:r>
            <a:r>
              <a:rPr lang="en-GB" sz="1800" dirty="0"/>
              <a:t> –</a:t>
            </a:r>
            <a:r>
              <a:rPr lang="en-GB" sz="1800" dirty="0" err="1"/>
              <a:t>PrincipalsAllowedToRetrieveManagedPasswords</a:t>
            </a:r>
            <a:r>
              <a:rPr lang="en-GB" sz="18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644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Thank you. </a:t>
            </a:r>
            <a:r>
              <a:rPr lang="pl-PL" b="0" dirty="0"/>
              <a:t>Dziękuję.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1D8D3-BBB7-4344-9FE5-2FE1AA57C2BD}"/>
              </a:ext>
            </a:extLst>
          </p:cNvPr>
          <p:cNvSpPr txBox="1">
            <a:spLocks/>
          </p:cNvSpPr>
          <p:nvPr/>
        </p:nvSpPr>
        <p:spPr>
          <a:xfrm>
            <a:off x="539553" y="2060848"/>
            <a:ext cx="822960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Presentation: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https://bit.ly/2HgzfnS</a:t>
            </a:r>
            <a:r>
              <a:rPr lang="en-GB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My blog: </a:t>
            </a:r>
            <a:r>
              <a:rPr lang="en-GB" dirty="0">
                <a:hlinkClick r:id="rId4"/>
              </a:rPr>
              <a:t>https://dbain.wales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Twitter: @</a:t>
            </a:r>
            <a:r>
              <a:rPr lang="en-GB" dirty="0" err="1"/>
              <a:t>michalinwales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C3EB69-CABD-442E-82B8-C99013FC6964}"/>
              </a:ext>
            </a:extLst>
          </p:cNvPr>
          <p:cNvSpPr txBox="1">
            <a:spLocks/>
          </p:cNvSpPr>
          <p:nvPr/>
        </p:nvSpPr>
        <p:spPr>
          <a:xfrm>
            <a:off x="4860032" y="3573016"/>
            <a:ext cx="368032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Any </a:t>
            </a:r>
            <a:r>
              <a:rPr lang="pl-PL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26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talk about?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about all of the logos from the previous slide!</a:t>
            </a:r>
          </a:p>
          <a:p>
            <a:endParaRPr lang="en-GB" dirty="0"/>
          </a:p>
          <a:p>
            <a:r>
              <a:rPr lang="en-GB" dirty="0"/>
              <a:t>It is about containers, docker, swarm and SQL Server</a:t>
            </a:r>
          </a:p>
          <a:p>
            <a:r>
              <a:rPr lang="en-GB" dirty="0"/>
              <a:t>About how they fit together</a:t>
            </a:r>
            <a:endParaRPr lang="pl-PL" dirty="0"/>
          </a:p>
          <a:p>
            <a:r>
              <a:rPr lang="en-GB" dirty="0"/>
              <a:t>And how they integrate with existing windows networks</a:t>
            </a:r>
            <a:br>
              <a:rPr lang="en-GB" dirty="0"/>
            </a:br>
            <a:r>
              <a:rPr lang="en-GB" dirty="0"/>
              <a:t>(because a revolution is not an option for everyone)</a:t>
            </a:r>
          </a:p>
          <a:p>
            <a:endParaRPr lang="en-GB" dirty="0"/>
          </a:p>
          <a:p>
            <a:r>
              <a:rPr lang="en-GB" dirty="0"/>
              <a:t>Why is it worth to give containers a go</a:t>
            </a:r>
          </a:p>
          <a:p>
            <a:r>
              <a:rPr lang="en-GB" dirty="0"/>
              <a:t>and learn more about the logos from the previous slide!</a:t>
            </a:r>
          </a:p>
        </p:txBody>
      </p:sp>
    </p:spTree>
    <p:extLst>
      <p:ext uri="{BB962C8B-B14F-4D97-AF65-F5344CB8AC3E}">
        <p14:creationId xmlns:p14="http://schemas.microsoft.com/office/powerpoint/2010/main" val="6479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abstraction at the app layer </a:t>
            </a:r>
          </a:p>
          <a:p>
            <a:r>
              <a:rPr lang="en-GB" dirty="0"/>
              <a:t>Packages code and dependencies together</a:t>
            </a:r>
          </a:p>
          <a:p>
            <a:r>
              <a:rPr lang="en-GB" dirty="0"/>
              <a:t>Keeps processes separated</a:t>
            </a:r>
          </a:p>
          <a:p>
            <a:r>
              <a:rPr lang="en-GB" dirty="0"/>
              <a:t>While sharing OS kernel.</a:t>
            </a:r>
          </a:p>
          <a:p>
            <a:endParaRPr lang="en-GB" dirty="0"/>
          </a:p>
          <a:p>
            <a:r>
              <a:rPr lang="en-GB" dirty="0"/>
              <a:t>Next logical step after Virtual Machines</a:t>
            </a:r>
          </a:p>
          <a:p>
            <a:r>
              <a:rPr lang="en-GB" dirty="0"/>
              <a:t>VMs virtualize hardware, Containers virtualize OS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14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or Containers?</a:t>
            </a:r>
            <a:endParaRPr lang="pl-PL" dirty="0"/>
          </a:p>
        </p:txBody>
      </p:sp>
      <p:pic>
        <p:nvPicPr>
          <p:cNvPr id="3076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293AFF8E-37C0-4964-B981-5E29394C9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9" y="1417638"/>
            <a:ext cx="5671063" cy="45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293AFF8E-37C0-4964-B981-5E29394C9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" y="1417639"/>
            <a:ext cx="4157417" cy="33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or Containers?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37832" y="2636152"/>
            <a:ext cx="2549331" cy="197784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pl-PL" dirty="0"/>
          </a:p>
        </p:txBody>
      </p:sp>
      <p:pic>
        <p:nvPicPr>
          <p:cNvPr id="3074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4EFD9177-DCA7-4C0A-AB23-C2BC2CD5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46" y="1556792"/>
            <a:ext cx="5602096" cy="44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that makes containers possible</a:t>
            </a:r>
          </a:p>
          <a:p>
            <a:r>
              <a:rPr lang="en-GB" dirty="0"/>
              <a:t>The company that makes Docker</a:t>
            </a:r>
          </a:p>
          <a:p>
            <a:endParaRPr lang="en-GB" dirty="0"/>
          </a:p>
          <a:p>
            <a:r>
              <a:rPr lang="en-GB" dirty="0"/>
              <a:t>March 2013 – Initial release</a:t>
            </a:r>
          </a:p>
          <a:p>
            <a:r>
              <a:rPr lang="en-GB" dirty="0"/>
              <a:t>April 2019 – Version 18.09.5 released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4" descr="Image result for docker logo">
            <a:extLst>
              <a:ext uri="{FF2B5EF4-FFF2-40B4-BE49-F238E27FC236}">
                <a16:creationId xmlns:a16="http://schemas.microsoft.com/office/drawing/2014/main" id="{D859D247-00D5-46A6-84C2-A24E44C3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2" y="1124744"/>
            <a:ext cx="3030227" cy="25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3653</TotalTime>
  <Words>1049</Words>
  <Application>Microsoft Office PowerPoint</Application>
  <PresentationFormat>On-screen Show (4:3)</PresentationFormat>
  <Paragraphs>385</Paragraphs>
  <Slides>49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 Unicode MS</vt:lpstr>
      <vt:lpstr>Arial</vt:lpstr>
      <vt:lpstr>Calibri</vt:lpstr>
      <vt:lpstr>Motyw2</vt:lpstr>
      <vt:lpstr>PowerPoint Presentation</vt:lpstr>
      <vt:lpstr>SQL DBAs Docker Revolution Survival Guide</vt:lpstr>
      <vt:lpstr>The DBA’s world used to be simple</vt:lpstr>
      <vt:lpstr>There is a revolution going on</vt:lpstr>
      <vt:lpstr>What is this talk about?</vt:lpstr>
      <vt:lpstr>What is a container?</vt:lpstr>
      <vt:lpstr>Virtual Machines or Containers?</vt:lpstr>
      <vt:lpstr>Virtual Machines or Containers?</vt:lpstr>
      <vt:lpstr>What is Docker?</vt:lpstr>
      <vt:lpstr>DEMO 1.0</vt:lpstr>
      <vt:lpstr>What just happened?</vt:lpstr>
      <vt:lpstr>DEMO 1.1</vt:lpstr>
      <vt:lpstr>Failed to generate SSPI context?</vt:lpstr>
      <vt:lpstr>The SSPI authentication </vt:lpstr>
      <vt:lpstr>The SSPI authentication with containers</vt:lpstr>
      <vt:lpstr>So how do containers fit into our networks? </vt:lpstr>
      <vt:lpstr>The Test Setup</vt:lpstr>
      <vt:lpstr>The Test Service    </vt:lpstr>
      <vt:lpstr>PowerPoint Presentation</vt:lpstr>
      <vt:lpstr>DEMO 2.0</vt:lpstr>
      <vt:lpstr>'NT AUTHORITY\ANONYMOUS LOGON?</vt:lpstr>
      <vt:lpstr>gMSA and Credential Spec Files</vt:lpstr>
      <vt:lpstr>A Group to grant access to service accounts</vt:lpstr>
      <vt:lpstr>Two docker hosts in the group</vt:lpstr>
      <vt:lpstr>The two existing service accounts</vt:lpstr>
      <vt:lpstr>Point-and-click method works too</vt:lpstr>
      <vt:lpstr>Create a new gMSA</vt:lpstr>
      <vt:lpstr>Create a new gMSA</vt:lpstr>
      <vt:lpstr>Install the gMSA (on the docker host)</vt:lpstr>
      <vt:lpstr>CredentialSpec PowerShell module</vt:lpstr>
      <vt:lpstr>Credential Spec File (ServiceA.json)</vt:lpstr>
      <vt:lpstr>Creating a new Credential Spec File</vt:lpstr>
      <vt:lpstr>DEMO 2.1</vt:lpstr>
      <vt:lpstr>Demo 2.1</vt:lpstr>
      <vt:lpstr>gMSA and Credential Spec Files</vt:lpstr>
      <vt:lpstr>Demo 2 conclusions</vt:lpstr>
      <vt:lpstr>So how do containers fit into our networks? </vt:lpstr>
      <vt:lpstr>Next Step? Everything in containers? </vt:lpstr>
      <vt:lpstr>Orchestration</vt:lpstr>
      <vt:lpstr>Docker Orchestration Options</vt:lpstr>
      <vt:lpstr>Docker Orchestration Options</vt:lpstr>
      <vt:lpstr>Docker Orchestration Options</vt:lpstr>
      <vt:lpstr>Docker Orchestration – my choice</vt:lpstr>
      <vt:lpstr>DEMO 3.0</vt:lpstr>
      <vt:lpstr>Ping from a docker host</vt:lpstr>
      <vt:lpstr>Ping from a container</vt:lpstr>
      <vt:lpstr>Warning!</vt:lpstr>
      <vt:lpstr>Thank you. Dziękuję.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Michal Poreba</cp:lastModifiedBy>
  <cp:revision>79</cp:revision>
  <dcterms:created xsi:type="dcterms:W3CDTF">2019-05-02T18:30:20Z</dcterms:created>
  <dcterms:modified xsi:type="dcterms:W3CDTF">2019-05-16T10:19:23Z</dcterms:modified>
</cp:coreProperties>
</file>