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93" r:id="rId2"/>
    <p:sldId id="290" r:id="rId3"/>
    <p:sldId id="289" r:id="rId4"/>
    <p:sldId id="295" r:id="rId5"/>
    <p:sldId id="303" r:id="rId6"/>
    <p:sldId id="296" r:id="rId7"/>
    <p:sldId id="297" r:id="rId8"/>
    <p:sldId id="298" r:id="rId9"/>
    <p:sldId id="299" r:id="rId10"/>
    <p:sldId id="291" r:id="rId11"/>
    <p:sldId id="300" r:id="rId12"/>
    <p:sldId id="302" r:id="rId13"/>
    <p:sldId id="301" r:id="rId14"/>
    <p:sldId id="306" r:id="rId15"/>
    <p:sldId id="305" r:id="rId16"/>
    <p:sldId id="307" r:id="rId17"/>
    <p:sldId id="312" r:id="rId18"/>
    <p:sldId id="311" r:id="rId19"/>
    <p:sldId id="313" r:id="rId20"/>
    <p:sldId id="314" r:id="rId21"/>
    <p:sldId id="309" r:id="rId22"/>
    <p:sldId id="310" r:id="rId23"/>
    <p:sldId id="316" r:id="rId24"/>
    <p:sldId id="317" r:id="rId25"/>
    <p:sldId id="318" r:id="rId26"/>
    <p:sldId id="341" r:id="rId27"/>
    <p:sldId id="320" r:id="rId28"/>
    <p:sldId id="339" r:id="rId29"/>
    <p:sldId id="342" r:id="rId30"/>
    <p:sldId id="319" r:id="rId31"/>
    <p:sldId id="321" r:id="rId32"/>
    <p:sldId id="322" r:id="rId33"/>
    <p:sldId id="326" r:id="rId34"/>
    <p:sldId id="324" r:id="rId35"/>
    <p:sldId id="331" r:id="rId36"/>
    <p:sldId id="330" r:id="rId37"/>
    <p:sldId id="340" r:id="rId38"/>
    <p:sldId id="332" r:id="rId39"/>
    <p:sldId id="327" r:id="rId40"/>
    <p:sldId id="325" r:id="rId41"/>
    <p:sldId id="333" r:id="rId42"/>
    <p:sldId id="334" r:id="rId43"/>
    <p:sldId id="335" r:id="rId44"/>
    <p:sldId id="336" r:id="rId45"/>
    <p:sldId id="337" r:id="rId46"/>
    <p:sldId id="338" r:id="rId47"/>
    <p:sldId id="328" r:id="rId48"/>
    <p:sldId id="329" r:id="rId49"/>
    <p:sldId id="29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83893" autoAdjust="0"/>
  </p:normalViewPr>
  <p:slideViewPr>
    <p:cSldViewPr>
      <p:cViewPr varScale="1">
        <p:scale>
          <a:sx n="100" d="100"/>
          <a:sy n="100" d="100"/>
        </p:scale>
        <p:origin x="8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9CA49-2710-433E-ABB8-A4798B0CF6D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06ACD-4EAD-4FD8-AE30-F01FC7A2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27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12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6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1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43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99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NT AUTHORITY\ANONYMOUS LOGON</a:t>
            </a:r>
          </a:p>
          <a:p>
            <a:endParaRPr lang="en-GB" dirty="0"/>
          </a:p>
          <a:p>
            <a:r>
              <a:rPr lang="en-GB" dirty="0"/>
              <a:t>Make sure the services are running</a:t>
            </a:r>
          </a:p>
          <a:p>
            <a:r>
              <a:rPr lang="en-GB" dirty="0"/>
              <a:t>Show port mapping</a:t>
            </a:r>
          </a:p>
          <a:p>
            <a:r>
              <a:rPr lang="en-US" dirty="0"/>
              <a:t>Show the service app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45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the access be granted by the host?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0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53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7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90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14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25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77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36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2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26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877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56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8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1989 there were many </a:t>
            </a:r>
            <a:r>
              <a:rPr lang="en-GB" dirty="0" err="1"/>
              <a:t>versionsn</a:t>
            </a:r>
            <a:r>
              <a:rPr lang="en-GB" dirty="0"/>
              <a:t> of SQL Server (20?), but it was a proper on the premises servers, with hardware, on Windows operating system. Azure appeared in February 2010 but nobody really took it seriously for a while.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1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390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06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4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09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976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985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61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66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25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1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lot of new ideas, and since it is 2019 every idea worth having starts with a logo!</a:t>
            </a:r>
          </a:p>
          <a:p>
            <a:r>
              <a:rPr lang="en-GB" dirty="0"/>
              <a:t>Visual Studio Team Services (VSTS) is now Azure DevOps</a:t>
            </a:r>
          </a:p>
          <a:p>
            <a:r>
              <a:rPr lang="en-GB" dirty="0"/>
              <a:t>Blue suggests it’s all fine, helps you keep calm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74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1392 is the magic number on Azure VM</a:t>
            </a:r>
            <a:endParaRPr lang="en-US" dirty="0"/>
          </a:p>
          <a:p>
            <a:endParaRPr lang="en-GB" dirty="0"/>
          </a:p>
          <a:p>
            <a:r>
              <a:rPr lang="en-GB" dirty="0" err="1"/>
              <a:t>microsoft</a:t>
            </a:r>
            <a:r>
              <a:rPr lang="en-GB" dirty="0"/>
              <a:t>/</a:t>
            </a:r>
            <a:r>
              <a:rPr lang="en-GB" dirty="0" err="1"/>
              <a:t>mssql-server-windows-developer:latest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881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00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272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81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720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02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(7 minutes?)</a:t>
            </a:r>
          </a:p>
          <a:p>
            <a:r>
              <a:rPr lang="en-GB" dirty="0"/>
              <a:t>Make sure to start in windows mode, with </a:t>
            </a:r>
            <a:r>
              <a:rPr lang="en-GB" dirty="0" err="1"/>
              <a:t>sql</a:t>
            </a:r>
            <a:r>
              <a:rPr lang="en-GB" dirty="0"/>
              <a:t> container running </a:t>
            </a:r>
          </a:p>
          <a:p>
            <a:r>
              <a:rPr lang="en-GB" dirty="0"/>
              <a:t>Show that the local instance is stopped</a:t>
            </a:r>
          </a:p>
          <a:p>
            <a:r>
              <a:rPr lang="en-GB" dirty="0"/>
              <a:t>Point out the speed of </a:t>
            </a:r>
            <a:r>
              <a:rPr lang="en-GB" dirty="0" err="1"/>
              <a:t>startup</a:t>
            </a:r>
            <a:endParaRPr lang="en-GB" dirty="0"/>
          </a:p>
          <a:p>
            <a:r>
              <a:rPr lang="en-GB" dirty="0"/>
              <a:t>Point out the speed of deployment</a:t>
            </a:r>
          </a:p>
          <a:p>
            <a:endParaRPr lang="en-GB" dirty="0"/>
          </a:p>
          <a:p>
            <a:r>
              <a:rPr lang="en-GB" dirty="0" err="1"/>
              <a:t>microsoft</a:t>
            </a:r>
            <a:r>
              <a:rPr lang="en-GB" dirty="0"/>
              <a:t>/</a:t>
            </a:r>
            <a:r>
              <a:rPr lang="en-GB" dirty="0" err="1"/>
              <a:t>mssql-server-windows-developer:latest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5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88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sure to start in windows mode, with one stopped container</a:t>
            </a:r>
          </a:p>
          <a:p>
            <a:r>
              <a:rPr lang="en-GB" dirty="0"/>
              <a:t>Point out the speed of deployment</a:t>
            </a:r>
          </a:p>
          <a:p>
            <a:endParaRPr lang="en-GB" dirty="0"/>
          </a:p>
          <a:p>
            <a:r>
              <a:rPr lang="en-GB" dirty="0" err="1"/>
              <a:t>microsoft</a:t>
            </a:r>
            <a:r>
              <a:rPr lang="en-GB" dirty="0"/>
              <a:t>/</a:t>
            </a:r>
            <a:r>
              <a:rPr lang="en-GB" dirty="0" err="1"/>
              <a:t>mssql-server-windows-developer:latest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4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3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5688304-4233-4606-BD41-CC1DFAB7A5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413094"/>
            <a:ext cx="2184478" cy="8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E7E0C27-6E78-41BD-A002-F7B1AB074A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7" y="511021"/>
            <a:ext cx="1972873" cy="6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7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269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448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9261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accent6">
                    <a:lumMod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5795954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79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442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17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49127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664731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387878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211960" y="6458500"/>
            <a:ext cx="1080120" cy="2874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12AD403-5989-4AB5-B610-AC8A2C9F7B3D}"/>
              </a:ext>
            </a:extLst>
          </p:cNvPr>
          <p:cNvGrpSpPr/>
          <p:nvPr userDrawn="1"/>
        </p:nvGrpSpPr>
        <p:grpSpPr>
          <a:xfrm>
            <a:off x="294910" y="6405749"/>
            <a:ext cx="8491838" cy="473873"/>
            <a:chOff x="294910" y="6405749"/>
            <a:chExt cx="8491838" cy="473873"/>
          </a:xfrm>
        </p:grpSpPr>
        <p:pic>
          <p:nvPicPr>
            <p:cNvPr id="24" name="Obraz 23">
              <a:extLst>
                <a:ext uri="{FF2B5EF4-FFF2-40B4-BE49-F238E27FC236}">
                  <a16:creationId xmlns:a16="http://schemas.microsoft.com/office/drawing/2014/main" id="{5B5B2B36-AE7B-4829-A8D9-A77C02CDC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10" y="6405749"/>
              <a:ext cx="1238980" cy="473873"/>
            </a:xfrm>
            <a:prstGeom prst="rect">
              <a:avLst/>
            </a:prstGeom>
          </p:spPr>
        </p:pic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CCDFEB4F-A4AF-4D4E-9F4B-F4E4E8A40F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2767" y="6436650"/>
              <a:ext cx="953981" cy="309299"/>
            </a:xfrm>
            <a:prstGeom prst="rect">
              <a:avLst/>
            </a:prstGeom>
          </p:spPr>
        </p:pic>
        <p:sp>
          <p:nvSpPr>
            <p:cNvPr id="26" name="Footer Placeholder 4">
              <a:extLst>
                <a:ext uri="{FF2B5EF4-FFF2-40B4-BE49-F238E27FC236}">
                  <a16:creationId xmlns:a16="http://schemas.microsoft.com/office/drawing/2014/main" id="{F2BCE362-9B94-4E90-9291-03900C5A899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990928" y="6436649"/>
              <a:ext cx="5384800" cy="381000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>
                <a:defRPr sz="1400" b="1">
                  <a:solidFill>
                    <a:schemeClr val="bg1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SQLDay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0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kr.ly/2Hf6sj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hyperlink" Target="https://bit.ly/2w1vnk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WxMs0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gif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HgzfnS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ain.wales/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1.0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r>
              <a:rPr lang="en-US" dirty="0"/>
              <a:t>docker port</a:t>
            </a:r>
          </a:p>
          <a:p>
            <a:r>
              <a:rPr lang="en-US" dirty="0"/>
              <a:t>docker run</a:t>
            </a:r>
          </a:p>
          <a:p>
            <a:r>
              <a:rPr lang="en-US" dirty="0"/>
              <a:t>docker info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0046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Server can run on Linux</a:t>
            </a:r>
          </a:p>
          <a:p>
            <a:r>
              <a:rPr lang="en-GB" dirty="0"/>
              <a:t>SQL Server can run in a container</a:t>
            </a:r>
          </a:p>
          <a:p>
            <a:endParaRPr lang="en-GB" dirty="0"/>
          </a:p>
          <a:p>
            <a:r>
              <a:rPr lang="en-GB" dirty="0"/>
              <a:t>There are few commands to learn</a:t>
            </a:r>
          </a:p>
          <a:p>
            <a:r>
              <a:rPr lang="en-GB" dirty="0"/>
              <a:t>but it is still the SQL Server</a:t>
            </a:r>
          </a:p>
          <a:p>
            <a:endParaRPr lang="en-GB" dirty="0"/>
          </a:p>
          <a:p>
            <a:r>
              <a:rPr lang="en-GB" dirty="0"/>
              <a:t>Deploying a new SQL Instance takes seconds</a:t>
            </a:r>
          </a:p>
          <a:p>
            <a:endParaRPr lang="en-GB" dirty="0"/>
          </a:p>
          <a:p>
            <a:r>
              <a:rPr lang="en-GB" dirty="0"/>
              <a:t>But SQL Authentication?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73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1.1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SSPI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Failed to generate SSPI context?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SSPI - Security Support Provider Interface (a Win32 API)</a:t>
            </a:r>
          </a:p>
          <a:p>
            <a:endParaRPr lang="en-GB" dirty="0"/>
          </a:p>
          <a:p>
            <a:r>
              <a:rPr lang="en-GB" dirty="0"/>
              <a:t>FQDN – Fully Qualified Domain Name</a:t>
            </a:r>
          </a:p>
          <a:p>
            <a:r>
              <a:rPr lang="en-GB" dirty="0"/>
              <a:t>SPN – Service Principal Name  (</a:t>
            </a:r>
            <a:r>
              <a:rPr lang="en-GB" dirty="0" err="1"/>
              <a:t>MSSQLSvc</a:t>
            </a:r>
            <a:r>
              <a:rPr lang="en-GB" dirty="0"/>
              <a:t>/&lt;FQDN&gt;&lt;port&gt;)</a:t>
            </a:r>
          </a:p>
          <a:p>
            <a:endParaRPr lang="en-GB" dirty="0"/>
          </a:p>
          <a:p>
            <a:r>
              <a:rPr lang="en-GB" dirty="0"/>
              <a:t>Docker hosts can be members of a domain</a:t>
            </a:r>
          </a:p>
          <a:p>
            <a:r>
              <a:rPr lang="en-GB" dirty="0"/>
              <a:t>Containers cannot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82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The SSPI authentication </a:t>
            </a:r>
            <a:endParaRPr lang="pl-PL" dirty="0"/>
          </a:p>
        </p:txBody>
      </p:sp>
      <p:pic>
        <p:nvPicPr>
          <p:cNvPr id="6152" name="Picture 8" descr="Image result for active directory server icon">
            <a:extLst>
              <a:ext uri="{FF2B5EF4-FFF2-40B4-BE49-F238E27FC236}">
                <a16:creationId xmlns:a16="http://schemas.microsoft.com/office/drawing/2014/main" id="{C40EDACE-B4D9-4A04-94C6-5EAED658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25" y="4225366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lansweeper sql server icon">
            <a:extLst>
              <a:ext uri="{FF2B5EF4-FFF2-40B4-BE49-F238E27FC236}">
                <a16:creationId xmlns:a16="http://schemas.microsoft.com/office/drawing/2014/main" id="{5FE3CA9F-B0E7-4494-90EE-D979A1D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05064"/>
            <a:ext cx="1503611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lansweeper laptop icon">
            <a:extLst>
              <a:ext uri="{FF2B5EF4-FFF2-40B4-BE49-F238E27FC236}">
                <a16:creationId xmlns:a16="http://schemas.microsoft.com/office/drawing/2014/main" id="{A6336CB1-0A18-4A63-8160-DF89F9CE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444201"/>
            <a:ext cx="1218431" cy="1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9F77F-C021-41B1-BCA2-6927DBE886F7}"/>
              </a:ext>
            </a:extLst>
          </p:cNvPr>
          <p:cNvCxnSpPr>
            <a:cxnSpLocks/>
            <a:endCxn id="6156" idx="1"/>
          </p:cNvCxnSpPr>
          <p:nvPr/>
        </p:nvCxnSpPr>
        <p:spPr>
          <a:xfrm flipV="1">
            <a:off x="1619672" y="2053417"/>
            <a:ext cx="2237953" cy="1807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CC3B6-3C07-4DA7-95C1-6A24A1C0DC5E}"/>
              </a:ext>
            </a:extLst>
          </p:cNvPr>
          <p:cNvCxnSpPr>
            <a:cxnSpLocks/>
          </p:cNvCxnSpPr>
          <p:nvPr/>
        </p:nvCxnSpPr>
        <p:spPr>
          <a:xfrm>
            <a:off x="1755130" y="4727484"/>
            <a:ext cx="5121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FDA3D-CDBF-44DF-BD26-1784A0445D63}"/>
              </a:ext>
            </a:extLst>
          </p:cNvPr>
          <p:cNvCxnSpPr>
            <a:cxnSpLocks/>
          </p:cNvCxnSpPr>
          <p:nvPr/>
        </p:nvCxnSpPr>
        <p:spPr>
          <a:xfrm flipH="1">
            <a:off x="1619673" y="2284073"/>
            <a:ext cx="2237952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5F3A4-1177-4688-AC1D-FF759A608A2F}"/>
              </a:ext>
            </a:extLst>
          </p:cNvPr>
          <p:cNvCxnSpPr>
            <a:cxnSpLocks/>
            <a:endCxn id="6156" idx="3"/>
          </p:cNvCxnSpPr>
          <p:nvPr/>
        </p:nvCxnSpPr>
        <p:spPr>
          <a:xfrm flipH="1" flipV="1">
            <a:off x="5076056" y="2053417"/>
            <a:ext cx="2232248" cy="1879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CE8F7B-D854-477C-95E5-1EC9D32DFE96}"/>
              </a:ext>
            </a:extLst>
          </p:cNvPr>
          <p:cNvCxnSpPr>
            <a:cxnSpLocks/>
          </p:cNvCxnSpPr>
          <p:nvPr/>
        </p:nvCxnSpPr>
        <p:spPr>
          <a:xfrm>
            <a:off x="5076056" y="2284073"/>
            <a:ext cx="2088232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D67313-9CA9-4AFD-B54C-8C7D6F3599F4}"/>
              </a:ext>
            </a:extLst>
          </p:cNvPr>
          <p:cNvCxnSpPr>
            <a:cxnSpLocks/>
          </p:cNvCxnSpPr>
          <p:nvPr/>
        </p:nvCxnSpPr>
        <p:spPr>
          <a:xfrm flipH="1">
            <a:off x="1755130" y="4941168"/>
            <a:ext cx="51931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D47FFF-52E9-47E5-92A2-AE0C8FBB0AB7}"/>
              </a:ext>
            </a:extLst>
          </p:cNvPr>
          <p:cNvSpPr txBox="1"/>
          <p:nvPr/>
        </p:nvSpPr>
        <p:spPr>
          <a:xfrm>
            <a:off x="1345377" y="303518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FQDN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6BC4D-5031-4572-8FBC-6E40869B2A64}"/>
              </a:ext>
            </a:extLst>
          </p:cNvPr>
          <p:cNvSpPr txBox="1"/>
          <p:nvPr/>
        </p:nvSpPr>
        <p:spPr>
          <a:xfrm>
            <a:off x="2081028" y="24521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457F98-7961-44AC-A0A9-F6B20326B95F}"/>
              </a:ext>
            </a:extLst>
          </p:cNvPr>
          <p:cNvSpPr txBox="1"/>
          <p:nvPr/>
        </p:nvSpPr>
        <p:spPr>
          <a:xfrm>
            <a:off x="2726921" y="3180572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0754FB-E705-4DD6-ADC6-0832EDC1D3E7}"/>
              </a:ext>
            </a:extLst>
          </p:cNvPr>
          <p:cNvSpPr txBox="1"/>
          <p:nvPr/>
        </p:nvSpPr>
        <p:spPr>
          <a:xfrm>
            <a:off x="5976467" y="2461217"/>
            <a:ext cx="1547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</a:t>
            </a:r>
            <a:br>
              <a:rPr lang="en-GB" dirty="0"/>
            </a:br>
            <a:r>
              <a:rPr lang="en-GB" dirty="0"/>
              <a:t>      Security</a:t>
            </a:r>
            <a:br>
              <a:rPr lang="en-GB" dirty="0"/>
            </a:br>
            <a:r>
              <a:rPr lang="en-GB" dirty="0"/>
              <a:t>            Context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C5A2F-00A3-434F-AD0A-E1D753C2E253}"/>
              </a:ext>
            </a:extLst>
          </p:cNvPr>
          <p:cNvSpPr txBox="1"/>
          <p:nvPr/>
        </p:nvSpPr>
        <p:spPr>
          <a:xfrm>
            <a:off x="4077150" y="257705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 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E34B-448E-4E0B-89A7-0B5B00D9E1EF}"/>
              </a:ext>
            </a:extLst>
          </p:cNvPr>
          <p:cNvSpPr txBox="1"/>
          <p:nvPr/>
        </p:nvSpPr>
        <p:spPr>
          <a:xfrm>
            <a:off x="2172319" y="1883384"/>
            <a:ext cx="15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Initialize S.C.    </a:t>
            </a:r>
          </a:p>
        </p:txBody>
      </p:sp>
    </p:spTree>
    <p:extLst>
      <p:ext uri="{BB962C8B-B14F-4D97-AF65-F5344CB8AC3E}">
        <p14:creationId xmlns:p14="http://schemas.microsoft.com/office/powerpoint/2010/main" val="27366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36" grpId="0"/>
      <p:bldP spid="37" grpId="0"/>
      <p:bldP spid="38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55A427-1504-42BA-97DC-EE3631ABECFE}"/>
              </a:ext>
            </a:extLst>
          </p:cNvPr>
          <p:cNvSpPr/>
          <p:nvPr/>
        </p:nvSpPr>
        <p:spPr>
          <a:xfrm>
            <a:off x="6732240" y="3861049"/>
            <a:ext cx="1872208" cy="1792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The SSPI authentication with containers</a:t>
            </a:r>
            <a:endParaRPr lang="pl-PL" dirty="0"/>
          </a:p>
        </p:txBody>
      </p:sp>
      <p:pic>
        <p:nvPicPr>
          <p:cNvPr id="6152" name="Picture 8" descr="Image result for active directory server icon">
            <a:extLst>
              <a:ext uri="{FF2B5EF4-FFF2-40B4-BE49-F238E27FC236}">
                <a16:creationId xmlns:a16="http://schemas.microsoft.com/office/drawing/2014/main" id="{C40EDACE-B4D9-4A04-94C6-5EAED658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25" y="4225366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lansweeper sql server icon">
            <a:extLst>
              <a:ext uri="{FF2B5EF4-FFF2-40B4-BE49-F238E27FC236}">
                <a16:creationId xmlns:a16="http://schemas.microsoft.com/office/drawing/2014/main" id="{5FE3CA9F-B0E7-4494-90EE-D979A1D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05064"/>
            <a:ext cx="1503611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lansweeper laptop icon">
            <a:extLst>
              <a:ext uri="{FF2B5EF4-FFF2-40B4-BE49-F238E27FC236}">
                <a16:creationId xmlns:a16="http://schemas.microsoft.com/office/drawing/2014/main" id="{A6336CB1-0A18-4A63-8160-DF89F9CE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444201"/>
            <a:ext cx="1218431" cy="1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9F77F-C021-41B1-BCA2-6927DBE886F7}"/>
              </a:ext>
            </a:extLst>
          </p:cNvPr>
          <p:cNvCxnSpPr>
            <a:cxnSpLocks/>
            <a:endCxn id="6156" idx="1"/>
          </p:cNvCxnSpPr>
          <p:nvPr/>
        </p:nvCxnSpPr>
        <p:spPr>
          <a:xfrm flipV="1">
            <a:off x="1619672" y="2053417"/>
            <a:ext cx="2237953" cy="1807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FDA3D-CDBF-44DF-BD26-1784A0445D63}"/>
              </a:ext>
            </a:extLst>
          </p:cNvPr>
          <p:cNvCxnSpPr>
            <a:cxnSpLocks/>
          </p:cNvCxnSpPr>
          <p:nvPr/>
        </p:nvCxnSpPr>
        <p:spPr>
          <a:xfrm flipH="1">
            <a:off x="1619673" y="2284073"/>
            <a:ext cx="2237952" cy="1792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D47FFF-52E9-47E5-92A2-AE0C8FBB0AB7}"/>
              </a:ext>
            </a:extLst>
          </p:cNvPr>
          <p:cNvSpPr txBox="1"/>
          <p:nvPr/>
        </p:nvSpPr>
        <p:spPr>
          <a:xfrm>
            <a:off x="1345377" y="303518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FQDN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6BC4D-5031-4572-8FBC-6E40869B2A64}"/>
              </a:ext>
            </a:extLst>
          </p:cNvPr>
          <p:cNvSpPr txBox="1"/>
          <p:nvPr/>
        </p:nvSpPr>
        <p:spPr>
          <a:xfrm>
            <a:off x="2081028" y="24521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C5A2F-00A3-434F-AD0A-E1D753C2E253}"/>
              </a:ext>
            </a:extLst>
          </p:cNvPr>
          <p:cNvSpPr txBox="1"/>
          <p:nvPr/>
        </p:nvSpPr>
        <p:spPr>
          <a:xfrm>
            <a:off x="4077150" y="257705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 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E34B-448E-4E0B-89A7-0B5B00D9E1EF}"/>
              </a:ext>
            </a:extLst>
          </p:cNvPr>
          <p:cNvSpPr txBox="1"/>
          <p:nvPr/>
        </p:nvSpPr>
        <p:spPr>
          <a:xfrm>
            <a:off x="2172319" y="1883384"/>
            <a:ext cx="15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</a:rPr>
              <a:t>Initialize S.C.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9176A-0685-447F-B78B-05EF7434B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194" y="4195369"/>
            <a:ext cx="2778721" cy="1204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643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/>
      <p:bldP spid="35" grpId="0"/>
      <p:bldP spid="38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So how do containers fit into our networks?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the moment not very well</a:t>
            </a:r>
            <a:br>
              <a:rPr lang="en-GB" dirty="0"/>
            </a:br>
            <a:endParaRPr lang="en-GB" dirty="0"/>
          </a:p>
          <a:p>
            <a:r>
              <a:rPr lang="en-GB" dirty="0"/>
              <a:t>Local development or test environments</a:t>
            </a:r>
          </a:p>
          <a:p>
            <a:r>
              <a:rPr lang="en-GB" dirty="0"/>
              <a:t>Scenarios where SA Authentication is OK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Benefits</a:t>
            </a:r>
          </a:p>
          <a:p>
            <a:r>
              <a:rPr lang="en-GB" dirty="0"/>
              <a:t>Multiple instances without installation</a:t>
            </a:r>
          </a:p>
          <a:p>
            <a:r>
              <a:rPr lang="en-GB" dirty="0"/>
              <a:t>Including multiple versions without problems</a:t>
            </a:r>
          </a:p>
          <a:p>
            <a:r>
              <a:rPr lang="en-GB" dirty="0"/>
              <a:t>Ability to spin up full environments</a:t>
            </a:r>
          </a:p>
          <a:p>
            <a:r>
              <a:rPr lang="en-GB" dirty="0"/>
              <a:t>With pre-set databases</a:t>
            </a:r>
          </a:p>
          <a:p>
            <a:r>
              <a:rPr lang="en-GB" dirty="0"/>
              <a:t>Troubleshooting without worry about environments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34D621-09EA-4C91-A3EF-D142195BAE64}"/>
              </a:ext>
            </a:extLst>
          </p:cNvPr>
          <p:cNvGrpSpPr/>
          <p:nvPr/>
        </p:nvGrpSpPr>
        <p:grpSpPr>
          <a:xfrm>
            <a:off x="6444208" y="2384884"/>
            <a:ext cx="2088232" cy="2088232"/>
            <a:chOff x="3242673" y="3894148"/>
            <a:chExt cx="1872208" cy="179299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BDC949-897E-46C4-83DB-DA6719D8DC93}"/>
                </a:ext>
              </a:extLst>
            </p:cNvPr>
            <p:cNvSpPr/>
            <p:nvPr/>
          </p:nvSpPr>
          <p:spPr>
            <a:xfrm>
              <a:off x="3242673" y="3894148"/>
              <a:ext cx="1872208" cy="17929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10" descr="Image result for lansweeper sql server icon">
              <a:extLst>
                <a:ext uri="{FF2B5EF4-FFF2-40B4-BE49-F238E27FC236}">
                  <a16:creationId xmlns:a16="http://schemas.microsoft.com/office/drawing/2014/main" id="{FD80364F-B6CD-470F-8354-9B0FEE61D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777" y="4626279"/>
              <a:ext cx="855539" cy="855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Image result for website restful api icon">
              <a:extLst>
                <a:ext uri="{FF2B5EF4-FFF2-40B4-BE49-F238E27FC236}">
                  <a16:creationId xmlns:a16="http://schemas.microsoft.com/office/drawing/2014/main" id="{F7E96D04-6F3E-461A-AA96-7CAB01900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4100566"/>
              <a:ext cx="690082" cy="69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Image result for website restful api icon">
              <a:extLst>
                <a:ext uri="{FF2B5EF4-FFF2-40B4-BE49-F238E27FC236}">
                  <a16:creationId xmlns:a16="http://schemas.microsoft.com/office/drawing/2014/main" id="{2BC178E4-1554-48F2-892F-C65985D55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863" y="4881932"/>
              <a:ext cx="690082" cy="69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342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The Test Setup</a:t>
            </a:r>
            <a:endParaRPr lang="pl-P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EE2630-660E-4E96-80A2-786133B7F7DF}"/>
              </a:ext>
            </a:extLst>
          </p:cNvPr>
          <p:cNvGrpSpPr/>
          <p:nvPr/>
        </p:nvGrpSpPr>
        <p:grpSpPr>
          <a:xfrm>
            <a:off x="6657956" y="1170572"/>
            <a:ext cx="1543692" cy="1509939"/>
            <a:chOff x="3800154" y="1444201"/>
            <a:chExt cx="1543692" cy="1509939"/>
          </a:xfrm>
        </p:grpSpPr>
        <p:pic>
          <p:nvPicPr>
            <p:cNvPr id="6156" name="Picture 12" descr="Image result for lansweeper laptop icon">
              <a:extLst>
                <a:ext uri="{FF2B5EF4-FFF2-40B4-BE49-F238E27FC236}">
                  <a16:creationId xmlns:a16="http://schemas.microsoft.com/office/drawing/2014/main" id="{A6336CB1-0A18-4A63-8160-DF89F9CE8D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625" y="1444201"/>
              <a:ext cx="1218431" cy="1218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4C5A2F-00A3-434F-AD0A-E1D753C2E253}"/>
                </a:ext>
              </a:extLst>
            </p:cNvPr>
            <p:cNvSpPr txBox="1"/>
            <p:nvPr/>
          </p:nvSpPr>
          <p:spPr>
            <a:xfrm>
              <a:off x="3800154" y="2584808"/>
              <a:ext cx="1543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DC.demo.local</a:t>
              </a:r>
              <a:endParaRPr lang="en-GB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FE043A6-A0A7-4B33-8032-1E6D18A17A0E}"/>
              </a:ext>
            </a:extLst>
          </p:cNvPr>
          <p:cNvSpPr txBox="1"/>
          <p:nvPr/>
        </p:nvSpPr>
        <p:spPr>
          <a:xfrm>
            <a:off x="457200" y="1048306"/>
            <a:ext cx="206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Azure VMs</a:t>
            </a:r>
          </a:p>
          <a:p>
            <a:r>
              <a:rPr lang="en-GB" dirty="0"/>
              <a:t>Domain: </a:t>
            </a:r>
            <a:r>
              <a:rPr lang="en-GB" dirty="0" err="1"/>
              <a:t>demo.local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D87CA0-7CC9-4AB5-A464-4CCB36C1E5A5}"/>
              </a:ext>
            </a:extLst>
          </p:cNvPr>
          <p:cNvGrpSpPr/>
          <p:nvPr/>
        </p:nvGrpSpPr>
        <p:grpSpPr>
          <a:xfrm>
            <a:off x="5652120" y="3693857"/>
            <a:ext cx="1545295" cy="1508517"/>
            <a:chOff x="5687813" y="2289815"/>
            <a:chExt cx="1545295" cy="1508517"/>
          </a:xfrm>
        </p:grpSpPr>
        <p:pic>
          <p:nvPicPr>
            <p:cNvPr id="6154" name="Picture 10" descr="Image result for lansweeper sql server icon">
              <a:extLst>
                <a:ext uri="{FF2B5EF4-FFF2-40B4-BE49-F238E27FC236}">
                  <a16:creationId xmlns:a16="http://schemas.microsoft.com/office/drawing/2014/main" id="{5FE3CA9F-B0E7-4494-90EE-D979A1D9B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2289815"/>
              <a:ext cx="1328650" cy="13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599C84-BC5D-498C-B58B-E1D070B8CFC5}"/>
                </a:ext>
              </a:extLst>
            </p:cNvPr>
            <p:cNvSpPr txBox="1"/>
            <p:nvPr/>
          </p:nvSpPr>
          <p:spPr>
            <a:xfrm>
              <a:off x="5687813" y="3429000"/>
              <a:ext cx="154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DB.demo.local</a:t>
              </a:r>
              <a:endParaRPr lang="en-GB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AA622-4CA3-4481-B3C6-3A2214B8E380}"/>
              </a:ext>
            </a:extLst>
          </p:cNvPr>
          <p:cNvGrpSpPr/>
          <p:nvPr/>
        </p:nvGrpSpPr>
        <p:grpSpPr>
          <a:xfrm>
            <a:off x="2831072" y="3820545"/>
            <a:ext cx="1899559" cy="1566134"/>
            <a:chOff x="2732939" y="3418514"/>
            <a:chExt cx="1899559" cy="15661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4EEF56-707E-4F0B-BB6E-A98700DCCAF6}"/>
                </a:ext>
              </a:extLst>
            </p:cNvPr>
            <p:cNvGrpSpPr/>
            <p:nvPr/>
          </p:nvGrpSpPr>
          <p:grpSpPr>
            <a:xfrm>
              <a:off x="3085972" y="3418514"/>
              <a:ext cx="1193494" cy="1143000"/>
              <a:chOff x="362100" y="4180025"/>
              <a:chExt cx="1872208" cy="179299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FA3B72D-806B-4510-8C1A-18871B5AD7A6}"/>
                  </a:ext>
                </a:extLst>
              </p:cNvPr>
              <p:cNvSpPr/>
              <p:nvPr/>
            </p:nvSpPr>
            <p:spPr>
              <a:xfrm>
                <a:off x="362100" y="4180025"/>
                <a:ext cx="1872208" cy="17929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228" name="Picture 12" descr="Image result for website restful api icon">
                <a:extLst>
                  <a:ext uri="{FF2B5EF4-FFF2-40B4-BE49-F238E27FC236}">
                    <a16:creationId xmlns:a16="http://schemas.microsoft.com/office/drawing/2014/main" id="{EFC25F96-B6BB-4AF7-9EA3-6235A1A365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280" y="4357090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2" descr="Image result for website restful api icon">
                <a:extLst>
                  <a:ext uri="{FF2B5EF4-FFF2-40B4-BE49-F238E27FC236}">
                    <a16:creationId xmlns:a16="http://schemas.microsoft.com/office/drawing/2014/main" id="{EE6B9AAD-4455-4668-AF3E-65B3444DC0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239" y="5161950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12" descr="Image result for website restful api icon">
                <a:extLst>
                  <a:ext uri="{FF2B5EF4-FFF2-40B4-BE49-F238E27FC236}">
                    <a16:creationId xmlns:a16="http://schemas.microsoft.com/office/drawing/2014/main" id="{EDD241FA-C93D-41EA-98BC-BA01184470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8460" y="5047172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3026D8-0A18-45F1-B291-71B74586017D}"/>
                </a:ext>
              </a:extLst>
            </p:cNvPr>
            <p:cNvSpPr txBox="1"/>
            <p:nvPr/>
          </p:nvSpPr>
          <p:spPr>
            <a:xfrm>
              <a:off x="2732939" y="4615316"/>
              <a:ext cx="1899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DKR02.demo.local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1807E07-6944-4D3D-A692-C87130E35345}"/>
              </a:ext>
            </a:extLst>
          </p:cNvPr>
          <p:cNvGrpSpPr/>
          <p:nvPr/>
        </p:nvGrpSpPr>
        <p:grpSpPr>
          <a:xfrm>
            <a:off x="2831072" y="2127723"/>
            <a:ext cx="1899559" cy="1566134"/>
            <a:chOff x="619171" y="3428369"/>
            <a:chExt cx="1899559" cy="156613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FB5E704-E3A0-45CA-98F3-B8E1714BBDC3}"/>
                </a:ext>
              </a:extLst>
            </p:cNvPr>
            <p:cNvGrpSpPr/>
            <p:nvPr/>
          </p:nvGrpSpPr>
          <p:grpSpPr>
            <a:xfrm>
              <a:off x="972204" y="3428369"/>
              <a:ext cx="1193494" cy="1143000"/>
              <a:chOff x="362100" y="4180025"/>
              <a:chExt cx="1872208" cy="1792999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3CD7077-2BCC-4D76-94AF-879E68C21D7F}"/>
                  </a:ext>
                </a:extLst>
              </p:cNvPr>
              <p:cNvSpPr/>
              <p:nvPr/>
            </p:nvSpPr>
            <p:spPr>
              <a:xfrm>
                <a:off x="362100" y="4180025"/>
                <a:ext cx="1872208" cy="17929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1" name="Picture 12" descr="Image result for website restful api icon">
                <a:extLst>
                  <a:ext uri="{FF2B5EF4-FFF2-40B4-BE49-F238E27FC236}">
                    <a16:creationId xmlns:a16="http://schemas.microsoft.com/office/drawing/2014/main" id="{E3BD8708-6B2D-4E6B-A11B-A6F8F39909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280" y="4357090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12" descr="Image result for website restful api icon">
                <a:extLst>
                  <a:ext uri="{FF2B5EF4-FFF2-40B4-BE49-F238E27FC236}">
                    <a16:creationId xmlns:a16="http://schemas.microsoft.com/office/drawing/2014/main" id="{8A60FC26-B818-49B1-94A5-9FC5C165BC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239" y="5161950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12" descr="Image result for website restful api icon">
                <a:extLst>
                  <a:ext uri="{FF2B5EF4-FFF2-40B4-BE49-F238E27FC236}">
                    <a16:creationId xmlns:a16="http://schemas.microsoft.com/office/drawing/2014/main" id="{19B64C9A-6E9A-4359-93D2-B12099D83F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8460" y="5047172"/>
                <a:ext cx="690082" cy="6900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49572A-BE1E-4805-91CF-770491AB6921}"/>
                </a:ext>
              </a:extLst>
            </p:cNvPr>
            <p:cNvSpPr txBox="1"/>
            <p:nvPr/>
          </p:nvSpPr>
          <p:spPr>
            <a:xfrm>
              <a:off x="619171" y="4625171"/>
              <a:ext cx="1899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DKR01.demo.local</a:t>
              </a:r>
            </a:p>
          </p:txBody>
        </p:sp>
      </p:grpSp>
      <p:pic>
        <p:nvPicPr>
          <p:cNvPr id="15366" name="Picture 6" descr="Image result for website  symbol">
            <a:extLst>
              <a:ext uri="{FF2B5EF4-FFF2-40B4-BE49-F238E27FC236}">
                <a16:creationId xmlns:a16="http://schemas.microsoft.com/office/drawing/2014/main" id="{BF6C9754-F8A4-4B46-849C-5E70B9A6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7" y="35091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890D0-54AF-484E-A9B8-D76EB47704BF}"/>
              </a:ext>
            </a:extLst>
          </p:cNvPr>
          <p:cNvCxnSpPr/>
          <p:nvPr/>
        </p:nvCxnSpPr>
        <p:spPr>
          <a:xfrm>
            <a:off x="1946585" y="4446502"/>
            <a:ext cx="10953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CF8FC5-F6E9-4F73-A676-66D800C58F74}"/>
              </a:ext>
            </a:extLst>
          </p:cNvPr>
          <p:cNvCxnSpPr/>
          <p:nvPr/>
        </p:nvCxnSpPr>
        <p:spPr>
          <a:xfrm>
            <a:off x="4665094" y="4439848"/>
            <a:ext cx="10953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50BFCE-9F25-44BC-B01D-E7D06F0619A3}"/>
              </a:ext>
            </a:extLst>
          </p:cNvPr>
          <p:cNvCxnSpPr>
            <a:cxnSpLocks/>
          </p:cNvCxnSpPr>
          <p:nvPr/>
        </p:nvCxnSpPr>
        <p:spPr>
          <a:xfrm flipV="1">
            <a:off x="4665093" y="2240598"/>
            <a:ext cx="1992863" cy="1912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F10B61-B7A8-49E5-AF8A-BBAEC057CCA2}"/>
              </a:ext>
            </a:extLst>
          </p:cNvPr>
          <p:cNvCxnSpPr>
            <a:cxnSpLocks/>
          </p:cNvCxnSpPr>
          <p:nvPr/>
        </p:nvCxnSpPr>
        <p:spPr>
          <a:xfrm flipV="1">
            <a:off x="6708857" y="2751092"/>
            <a:ext cx="488558" cy="96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1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The Test Service 			</a:t>
            </a:r>
            <a:endParaRPr lang="pl-P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E043A6-A0A7-4B33-8032-1E6D18A17A0E}"/>
              </a:ext>
            </a:extLst>
          </p:cNvPr>
          <p:cNvSpPr txBox="1"/>
          <p:nvPr/>
        </p:nvSpPr>
        <p:spPr>
          <a:xfrm>
            <a:off x="457200" y="1048306"/>
            <a:ext cx="269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michalporeba</a:t>
            </a:r>
            <a:r>
              <a:rPr lang="en-GB" dirty="0"/>
              <a:t>/</a:t>
            </a:r>
            <a:r>
              <a:rPr lang="en-GB" b="1" dirty="0" err="1"/>
              <a:t>sqlgmsatest</a:t>
            </a:r>
            <a:endParaRPr lang="en-GB" dirty="0"/>
          </a:p>
        </p:txBody>
      </p:sp>
      <p:sp>
        <p:nvSpPr>
          <p:cNvPr id="51" name="Symbol zastępczy zawartości 2">
            <a:extLst>
              <a:ext uri="{FF2B5EF4-FFF2-40B4-BE49-F238E27FC236}">
                <a16:creationId xmlns:a16="http://schemas.microsoft.com/office/drawing/2014/main" id="{FECD7C8B-5BF8-4AF4-AE03-0B41A2DC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GB" dirty="0"/>
              <a:t>A test </a:t>
            </a:r>
            <a:r>
              <a:rPr lang="en-GB" dirty="0" err="1"/>
              <a:t>WebAPI</a:t>
            </a:r>
            <a:r>
              <a:rPr lang="en-GB" dirty="0"/>
              <a:t> project written in C#</a:t>
            </a:r>
          </a:p>
          <a:p>
            <a:endParaRPr lang="en-GB" dirty="0"/>
          </a:p>
          <a:p>
            <a:r>
              <a:rPr lang="en-GB" dirty="0"/>
              <a:t>Image available on Docker Hub 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>
                <a:hlinkClick r:id="rId3"/>
              </a:rPr>
              <a:t>https://dockr.ly/2Hf6sjt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Source available on GitHub </a:t>
            </a:r>
            <a:br>
              <a:rPr lang="en-GB" dirty="0"/>
            </a:br>
            <a:r>
              <a:rPr lang="en-GB" dirty="0"/>
              <a:t>(</a:t>
            </a:r>
            <a:r>
              <a:rPr lang="en-GB" dirty="0">
                <a:hlinkClick r:id="rId4"/>
              </a:rPr>
              <a:t>https://bit.ly/2w1vnkp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1D9B5A-E5ED-4574-BC40-F4EE4C69F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794" y="3573016"/>
            <a:ext cx="4344006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AE33A9-60D1-4ECC-9423-9862123C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05472-ABE6-4EF2-ADF1-3C85C3AEC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" y="0"/>
            <a:ext cx="9463917" cy="688794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54CE57-F5F2-40C4-9280-6575C053064D}"/>
              </a:ext>
            </a:extLst>
          </p:cNvPr>
          <p:cNvSpPr/>
          <p:nvPr/>
        </p:nvSpPr>
        <p:spPr>
          <a:xfrm>
            <a:off x="2987824" y="404664"/>
            <a:ext cx="968979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10F47B-3F6F-40D4-B440-BD8266507EAB}"/>
              </a:ext>
            </a:extLst>
          </p:cNvPr>
          <p:cNvSpPr/>
          <p:nvPr/>
        </p:nvSpPr>
        <p:spPr>
          <a:xfrm>
            <a:off x="3472313" y="4003918"/>
            <a:ext cx="811655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9DDC5A-9784-49B4-834F-DC3A258356D7}"/>
              </a:ext>
            </a:extLst>
          </p:cNvPr>
          <p:cNvSpPr/>
          <p:nvPr/>
        </p:nvSpPr>
        <p:spPr>
          <a:xfrm>
            <a:off x="5796136" y="4003918"/>
            <a:ext cx="2304256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C9AB759-3C7D-4D04-ACFA-A263D7957ABA}"/>
              </a:ext>
            </a:extLst>
          </p:cNvPr>
          <p:cNvCxnSpPr/>
          <p:nvPr/>
        </p:nvCxnSpPr>
        <p:spPr>
          <a:xfrm rot="16200000" flipH="1">
            <a:off x="760058" y="3433481"/>
            <a:ext cx="2007261" cy="1440160"/>
          </a:xfrm>
          <a:prstGeom prst="bentConnector3">
            <a:avLst>
              <a:gd name="adj1" fmla="val 9981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CFB68C-9053-4111-BDE9-EDB6257857D9}"/>
              </a:ext>
            </a:extLst>
          </p:cNvPr>
          <p:cNvGrpSpPr/>
          <p:nvPr/>
        </p:nvGrpSpPr>
        <p:grpSpPr>
          <a:xfrm>
            <a:off x="4211960" y="1851283"/>
            <a:ext cx="4963218" cy="1305107"/>
            <a:chOff x="4180782" y="1844824"/>
            <a:chExt cx="4963218" cy="1305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220FF9-496D-4E2E-8BAE-4890302D2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0782" y="1844824"/>
              <a:ext cx="4963218" cy="130510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5F5B63-A2C7-4A01-BA09-8D5706EB602F}"/>
                </a:ext>
              </a:extLst>
            </p:cNvPr>
            <p:cNvSpPr/>
            <p:nvPr/>
          </p:nvSpPr>
          <p:spPr>
            <a:xfrm>
              <a:off x="4211960" y="2564904"/>
              <a:ext cx="4896544" cy="2160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D61BFB-FC0B-43C8-821C-7FFE0FFFBD11}"/>
              </a:ext>
            </a:extLst>
          </p:cNvPr>
          <p:cNvSpPr/>
          <p:nvPr/>
        </p:nvSpPr>
        <p:spPr>
          <a:xfrm>
            <a:off x="2195736" y="6093296"/>
            <a:ext cx="3600398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3E8BD50-596F-431E-9F23-CD18564E9C37}"/>
              </a:ext>
            </a:extLst>
          </p:cNvPr>
          <p:cNvCxnSpPr>
            <a:cxnSpLocks/>
          </p:cNvCxnSpPr>
          <p:nvPr/>
        </p:nvCxnSpPr>
        <p:spPr>
          <a:xfrm flipV="1">
            <a:off x="6372202" y="3262462"/>
            <a:ext cx="2088230" cy="1894732"/>
          </a:xfrm>
          <a:prstGeom prst="bentConnector3">
            <a:avLst>
              <a:gd name="adj1" fmla="val 10017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23CD967-44EA-4622-976F-CEB8E6B2FF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12866" y="3345732"/>
            <a:ext cx="3010854" cy="2844315"/>
          </a:xfrm>
          <a:prstGeom prst="bentConnector3">
            <a:avLst>
              <a:gd name="adj1" fmla="val 33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EAF022-E6CD-4C8F-85AA-660F33C2F152}"/>
              </a:ext>
            </a:extLst>
          </p:cNvPr>
          <p:cNvSpPr/>
          <p:nvPr/>
        </p:nvSpPr>
        <p:spPr>
          <a:xfrm>
            <a:off x="8172399" y="2132856"/>
            <a:ext cx="936105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03A274-A452-4B5F-862E-EE935AF5E4D0}"/>
              </a:ext>
            </a:extLst>
          </p:cNvPr>
          <p:cNvSpPr/>
          <p:nvPr/>
        </p:nvSpPr>
        <p:spPr>
          <a:xfrm>
            <a:off x="683568" y="1512256"/>
            <a:ext cx="3461718" cy="1634720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1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8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6067" y="1556792"/>
            <a:ext cx="7772400" cy="1470025"/>
          </a:xfrm>
        </p:spPr>
        <p:txBody>
          <a:bodyPr/>
          <a:lstStyle/>
          <a:p>
            <a:r>
              <a:rPr lang="en-GB" dirty="0"/>
              <a:t>SQL DBAs Docker Revolution Survival Guide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59832" y="3428999"/>
            <a:ext cx="5256584" cy="266429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300" b="0" dirty="0" err="1"/>
              <a:t>Michał</a:t>
            </a:r>
            <a:r>
              <a:rPr lang="en-US" sz="3300" b="0" dirty="0"/>
              <a:t> </a:t>
            </a:r>
            <a:r>
              <a:rPr lang="en-US" sz="3300" b="0" dirty="0" err="1"/>
              <a:t>Poręba</a:t>
            </a:r>
            <a:endParaRPr lang="en-US" sz="3300" b="0" dirty="0"/>
          </a:p>
          <a:p>
            <a:pPr algn="l"/>
            <a:br>
              <a:rPr lang="en-US" b="0" dirty="0"/>
            </a:br>
            <a:r>
              <a:rPr lang="en-US" b="0" dirty="0"/>
              <a:t>Explorer </a:t>
            </a:r>
            <a:br>
              <a:rPr lang="en-US" b="0" dirty="0"/>
            </a:br>
            <a:r>
              <a:rPr lang="en-US" b="0" dirty="0"/>
              <a:t>DBA in Wales</a:t>
            </a:r>
            <a:br>
              <a:rPr lang="en-US" b="0" dirty="0"/>
            </a:br>
            <a:r>
              <a:rPr lang="en-US" b="0" dirty="0"/>
              <a:t>MCSE: Data Management and Analytics</a:t>
            </a:r>
            <a:br>
              <a:rPr lang="en-US" b="0" dirty="0"/>
            </a:br>
            <a:r>
              <a:rPr lang="en-US" b="0" dirty="0"/>
              <a:t>Senior DBA at </a:t>
            </a:r>
            <a:r>
              <a:rPr lang="en-US" b="0" dirty="0" err="1"/>
              <a:t>Vizolution</a:t>
            </a:r>
            <a:r>
              <a:rPr lang="en-US" b="0" dirty="0"/>
              <a:t> in Swansea, Wales</a:t>
            </a:r>
          </a:p>
          <a:p>
            <a:pPr algn="l"/>
            <a:br>
              <a:rPr lang="en-US" b="0" dirty="0"/>
            </a:br>
            <a:r>
              <a:rPr lang="en-US" b="0" dirty="0"/>
              <a:t>https://dbain.wales</a:t>
            </a:r>
            <a:br>
              <a:rPr lang="en-US" b="0" dirty="0"/>
            </a:br>
            <a:r>
              <a:rPr lang="en-US" b="0" dirty="0"/>
              <a:t>https://twitter.com/michalinwales </a:t>
            </a:r>
            <a:endParaRPr lang="pl-PL" b="0" dirty="0"/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1F39697E-9188-4154-B78F-AB0FA8EFAD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14" r="14614"/>
          <a:stretch>
            <a:fillRect/>
          </a:stretch>
        </p:blipFill>
        <p:spPr>
          <a:xfrm>
            <a:off x="686067" y="3284984"/>
            <a:ext cx="1800112" cy="25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2.0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with windows domains</a:t>
            </a:r>
          </a:p>
        </p:txBody>
      </p:sp>
    </p:spTree>
    <p:extLst>
      <p:ext uri="{BB962C8B-B14F-4D97-AF65-F5344CB8AC3E}">
        <p14:creationId xmlns:p14="http://schemas.microsoft.com/office/powerpoint/2010/main" val="3443434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A3B72D-806B-4510-8C1A-18871B5AD7A6}"/>
              </a:ext>
            </a:extLst>
          </p:cNvPr>
          <p:cNvSpPr/>
          <p:nvPr/>
        </p:nvSpPr>
        <p:spPr>
          <a:xfrm>
            <a:off x="362100" y="4180025"/>
            <a:ext cx="1872208" cy="1792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b="0" dirty="0">
                <a:solidFill>
                  <a:srgbClr val="000000"/>
                </a:solidFill>
                <a:latin typeface="Arial Unicode MS"/>
              </a:rPr>
              <a:t>'NT AUTHORITY\ANONYMOUS LOGON?</a:t>
            </a:r>
            <a:endParaRPr lang="pl-PL" dirty="0"/>
          </a:p>
        </p:txBody>
      </p:sp>
      <p:pic>
        <p:nvPicPr>
          <p:cNvPr id="6152" name="Picture 8" descr="Image result for active directory server icon">
            <a:extLst>
              <a:ext uri="{FF2B5EF4-FFF2-40B4-BE49-F238E27FC236}">
                <a16:creationId xmlns:a16="http://schemas.microsoft.com/office/drawing/2014/main" id="{C40EDACE-B4D9-4A04-94C6-5EAED658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" y="1930232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lansweeper sql server icon">
            <a:extLst>
              <a:ext uri="{FF2B5EF4-FFF2-40B4-BE49-F238E27FC236}">
                <a16:creationId xmlns:a16="http://schemas.microsoft.com/office/drawing/2014/main" id="{5FE3CA9F-B0E7-4494-90EE-D979A1D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05064"/>
            <a:ext cx="1503611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lansweeper laptop icon">
            <a:extLst>
              <a:ext uri="{FF2B5EF4-FFF2-40B4-BE49-F238E27FC236}">
                <a16:creationId xmlns:a16="http://schemas.microsoft.com/office/drawing/2014/main" id="{A6336CB1-0A18-4A63-8160-DF89F9CE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444201"/>
            <a:ext cx="1218431" cy="1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9F77F-C021-41B1-BCA2-6927DBE886F7}"/>
              </a:ext>
            </a:extLst>
          </p:cNvPr>
          <p:cNvCxnSpPr>
            <a:cxnSpLocks/>
            <a:endCxn id="6156" idx="1"/>
          </p:cNvCxnSpPr>
          <p:nvPr/>
        </p:nvCxnSpPr>
        <p:spPr>
          <a:xfrm flipV="1">
            <a:off x="1475657" y="2053417"/>
            <a:ext cx="2381968" cy="195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CC3B6-3C07-4DA7-95C1-6A24A1C0DC5E}"/>
              </a:ext>
            </a:extLst>
          </p:cNvPr>
          <p:cNvCxnSpPr>
            <a:cxnSpLocks/>
          </p:cNvCxnSpPr>
          <p:nvPr/>
        </p:nvCxnSpPr>
        <p:spPr>
          <a:xfrm>
            <a:off x="2483768" y="4727484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FDA3D-CDBF-44DF-BD26-1784A0445D63}"/>
              </a:ext>
            </a:extLst>
          </p:cNvPr>
          <p:cNvCxnSpPr>
            <a:cxnSpLocks/>
          </p:cNvCxnSpPr>
          <p:nvPr/>
        </p:nvCxnSpPr>
        <p:spPr>
          <a:xfrm flipH="1">
            <a:off x="1691680" y="2284073"/>
            <a:ext cx="2165945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5F3A4-1177-4688-AC1D-FF759A608A2F}"/>
              </a:ext>
            </a:extLst>
          </p:cNvPr>
          <p:cNvCxnSpPr>
            <a:cxnSpLocks/>
            <a:endCxn id="6156" idx="3"/>
          </p:cNvCxnSpPr>
          <p:nvPr/>
        </p:nvCxnSpPr>
        <p:spPr>
          <a:xfrm flipH="1" flipV="1">
            <a:off x="5076056" y="2053417"/>
            <a:ext cx="2232248" cy="1879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CE8F7B-D854-477C-95E5-1EC9D32DFE96}"/>
              </a:ext>
            </a:extLst>
          </p:cNvPr>
          <p:cNvCxnSpPr>
            <a:cxnSpLocks/>
          </p:cNvCxnSpPr>
          <p:nvPr/>
        </p:nvCxnSpPr>
        <p:spPr>
          <a:xfrm>
            <a:off x="5076056" y="2284073"/>
            <a:ext cx="2088232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D67313-9CA9-4AFD-B54C-8C7D6F3599F4}"/>
              </a:ext>
            </a:extLst>
          </p:cNvPr>
          <p:cNvCxnSpPr>
            <a:cxnSpLocks/>
          </p:cNvCxnSpPr>
          <p:nvPr/>
        </p:nvCxnSpPr>
        <p:spPr>
          <a:xfrm flipH="1">
            <a:off x="2483768" y="4941168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D47FFF-52E9-47E5-92A2-AE0C8FBB0AB7}"/>
              </a:ext>
            </a:extLst>
          </p:cNvPr>
          <p:cNvSpPr txBox="1"/>
          <p:nvPr/>
        </p:nvSpPr>
        <p:spPr>
          <a:xfrm>
            <a:off x="1345377" y="303518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FQDN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6BC4D-5031-4572-8FBC-6E40869B2A64}"/>
              </a:ext>
            </a:extLst>
          </p:cNvPr>
          <p:cNvSpPr txBox="1"/>
          <p:nvPr/>
        </p:nvSpPr>
        <p:spPr>
          <a:xfrm>
            <a:off x="2081028" y="24521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457F98-7961-44AC-A0A9-F6B20326B95F}"/>
              </a:ext>
            </a:extLst>
          </p:cNvPr>
          <p:cNvSpPr txBox="1"/>
          <p:nvPr/>
        </p:nvSpPr>
        <p:spPr>
          <a:xfrm>
            <a:off x="2726921" y="3180572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0754FB-E705-4DD6-ADC6-0832EDC1D3E7}"/>
              </a:ext>
            </a:extLst>
          </p:cNvPr>
          <p:cNvSpPr txBox="1"/>
          <p:nvPr/>
        </p:nvSpPr>
        <p:spPr>
          <a:xfrm>
            <a:off x="5976467" y="2461217"/>
            <a:ext cx="1547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</a:t>
            </a:r>
            <a:br>
              <a:rPr lang="en-GB" dirty="0"/>
            </a:br>
            <a:r>
              <a:rPr lang="en-GB" dirty="0"/>
              <a:t>      Security</a:t>
            </a:r>
            <a:br>
              <a:rPr lang="en-GB" dirty="0"/>
            </a:br>
            <a:r>
              <a:rPr lang="en-GB" dirty="0"/>
              <a:t>            Context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C5A2F-00A3-434F-AD0A-E1D753C2E253}"/>
              </a:ext>
            </a:extLst>
          </p:cNvPr>
          <p:cNvSpPr txBox="1"/>
          <p:nvPr/>
        </p:nvSpPr>
        <p:spPr>
          <a:xfrm>
            <a:off x="4077150" y="257705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 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E34B-448E-4E0B-89A7-0B5B00D9E1EF}"/>
              </a:ext>
            </a:extLst>
          </p:cNvPr>
          <p:cNvSpPr txBox="1"/>
          <p:nvPr/>
        </p:nvSpPr>
        <p:spPr>
          <a:xfrm>
            <a:off x="2172319" y="1883384"/>
            <a:ext cx="15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Initialize S.C.    </a:t>
            </a:r>
          </a:p>
        </p:txBody>
      </p:sp>
      <p:pic>
        <p:nvPicPr>
          <p:cNvPr id="9228" name="Picture 12" descr="Image result for website restful api icon">
            <a:extLst>
              <a:ext uri="{FF2B5EF4-FFF2-40B4-BE49-F238E27FC236}">
                <a16:creationId xmlns:a16="http://schemas.microsoft.com/office/drawing/2014/main" id="{EFC25F96-B6BB-4AF7-9EA3-6235A1A36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0" y="435709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 result for website restful api icon">
            <a:extLst>
              <a:ext uri="{FF2B5EF4-FFF2-40B4-BE49-F238E27FC236}">
                <a16:creationId xmlns:a16="http://schemas.microsoft.com/office/drawing/2014/main" id="{EE6B9AAD-4455-4668-AF3E-65B3444D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9" y="516195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mage result for website restful api icon">
            <a:extLst>
              <a:ext uri="{FF2B5EF4-FFF2-40B4-BE49-F238E27FC236}">
                <a16:creationId xmlns:a16="http://schemas.microsoft.com/office/drawing/2014/main" id="{EDD241FA-C93D-41EA-98BC-BA011844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60" y="5047172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503E65-931D-4B0D-9E97-5AC18A915C45}"/>
              </a:ext>
            </a:extLst>
          </p:cNvPr>
          <p:cNvCxnSpPr>
            <a:cxnSpLocks/>
            <a:stCxn id="6152" idx="2"/>
          </p:cNvCxnSpPr>
          <p:nvPr/>
        </p:nvCxnSpPr>
        <p:spPr>
          <a:xfrm>
            <a:off x="546711" y="2993237"/>
            <a:ext cx="451346" cy="1083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id="{39552E57-C22D-4AFF-A14C-1DDFF61FA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998" y="5194536"/>
            <a:ext cx="44492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Login failed for user 'NT AUTHORITY\ANONYMOUS LOGON'.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3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35" grpId="0"/>
      <p:bldP spid="36" grpId="0"/>
      <p:bldP spid="37" grpId="0"/>
      <p:bldP spid="38" grpId="0"/>
      <p:bldP spid="18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err="1"/>
              <a:t>gMSA</a:t>
            </a:r>
            <a:r>
              <a:rPr lang="en-GB" b="0" dirty="0"/>
              <a:t> and Credential Spec Files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KDS Root Key </a:t>
            </a:r>
            <a:br>
              <a:rPr lang="en-GB" dirty="0"/>
            </a:br>
            <a:r>
              <a:rPr lang="en-GB" dirty="0"/>
              <a:t>(Add-</a:t>
            </a:r>
            <a:r>
              <a:rPr lang="en-GB" dirty="0" err="1"/>
              <a:t>KdsRootKey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Versions are important. 18.09 works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https://bit.ly/2WxMs0N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560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A Group to grant access to service accounts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0E731-8C5B-428A-8661-75F614696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CCC42C-273F-418F-9C51-0A9C0C619600}"/>
              </a:ext>
            </a:extLst>
          </p:cNvPr>
          <p:cNvSpPr/>
          <p:nvPr/>
        </p:nvSpPr>
        <p:spPr>
          <a:xfrm>
            <a:off x="0" y="2636912"/>
            <a:ext cx="3600398" cy="2880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D2BD4-AEE9-4D5C-B169-76994851AF2F}"/>
              </a:ext>
            </a:extLst>
          </p:cNvPr>
          <p:cNvSpPr/>
          <p:nvPr/>
        </p:nvSpPr>
        <p:spPr>
          <a:xfrm>
            <a:off x="2123728" y="1959893"/>
            <a:ext cx="3600398" cy="2880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26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Two docker hosts in the group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5E009-915A-43B5-8DCA-5D0DF1A5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25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The two existing service accounts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FE4F1-B3A7-4487-A2C2-696160233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A4216D-BD1B-4370-8A54-F233BACC40AE}"/>
              </a:ext>
            </a:extLst>
          </p:cNvPr>
          <p:cNvSpPr/>
          <p:nvPr/>
        </p:nvSpPr>
        <p:spPr>
          <a:xfrm>
            <a:off x="2123728" y="2636912"/>
            <a:ext cx="1080120" cy="2880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483BC5-8693-4AB0-87C3-192B70E913DD}"/>
              </a:ext>
            </a:extLst>
          </p:cNvPr>
          <p:cNvSpPr/>
          <p:nvPr/>
        </p:nvSpPr>
        <p:spPr>
          <a:xfrm>
            <a:off x="2123728" y="4725144"/>
            <a:ext cx="1080120" cy="2880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07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Point-and-click method works too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FE4F1-B3A7-4487-A2C2-696160233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0C51E-A98F-4870-80BB-CE72A353F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2492896"/>
            <a:ext cx="525949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7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Create a new </a:t>
            </a:r>
            <a:r>
              <a:rPr lang="en-GB" b="0" dirty="0" err="1"/>
              <a:t>gMSA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E818D-2284-411E-BCEA-76638F9C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1196752"/>
            <a:ext cx="9144000" cy="51435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007406-EB5F-452A-A37C-AED48305BA20}"/>
              </a:ext>
            </a:extLst>
          </p:cNvPr>
          <p:cNvSpPr/>
          <p:nvPr/>
        </p:nvSpPr>
        <p:spPr>
          <a:xfrm>
            <a:off x="9524" y="1329730"/>
            <a:ext cx="9026971" cy="88007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2D390A-C766-4E34-8308-48A4A11719FC}"/>
              </a:ext>
            </a:extLst>
          </p:cNvPr>
          <p:cNvSpPr/>
          <p:nvPr/>
        </p:nvSpPr>
        <p:spPr>
          <a:xfrm>
            <a:off x="-1" y="2209800"/>
            <a:ext cx="9026971" cy="265936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Create a new </a:t>
            </a:r>
            <a:r>
              <a:rPr lang="en-GB" b="0" dirty="0" err="1"/>
              <a:t>gMSA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E818D-2284-411E-BCEA-76638F9C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1196752"/>
            <a:ext cx="9144000" cy="51435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007406-EB5F-452A-A37C-AED48305BA20}"/>
              </a:ext>
            </a:extLst>
          </p:cNvPr>
          <p:cNvSpPr/>
          <p:nvPr/>
        </p:nvSpPr>
        <p:spPr>
          <a:xfrm>
            <a:off x="3131841" y="1340768"/>
            <a:ext cx="4320480" cy="2160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2D390A-C766-4E34-8308-48A4A11719FC}"/>
              </a:ext>
            </a:extLst>
          </p:cNvPr>
          <p:cNvSpPr/>
          <p:nvPr/>
        </p:nvSpPr>
        <p:spPr>
          <a:xfrm>
            <a:off x="175396" y="1551856"/>
            <a:ext cx="4900660" cy="50899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Install the </a:t>
            </a:r>
            <a:r>
              <a:rPr lang="en-GB" b="0" dirty="0" err="1"/>
              <a:t>gMSA</a:t>
            </a:r>
            <a:r>
              <a:rPr lang="en-GB" b="0" dirty="0"/>
              <a:t> (on the docker host)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E818D-2284-411E-BCEA-76638F9C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1196752"/>
            <a:ext cx="9144000" cy="51435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007406-EB5F-452A-A37C-AED48305BA20}"/>
              </a:ext>
            </a:extLst>
          </p:cNvPr>
          <p:cNvSpPr/>
          <p:nvPr/>
        </p:nvSpPr>
        <p:spPr>
          <a:xfrm>
            <a:off x="755576" y="5877272"/>
            <a:ext cx="4896544" cy="2622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4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zure logo transparent">
            <a:extLst>
              <a:ext uri="{FF2B5EF4-FFF2-40B4-BE49-F238E27FC236}">
                <a16:creationId xmlns:a16="http://schemas.microsoft.com/office/drawing/2014/main" id="{EB70A688-622F-4191-A898-38404744E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831" y="4001047"/>
            <a:ext cx="3004410" cy="22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DBA’s world used to be simple</a:t>
            </a:r>
            <a:endParaRPr lang="pl-PL" dirty="0"/>
          </a:p>
        </p:txBody>
      </p:sp>
      <p:pic>
        <p:nvPicPr>
          <p:cNvPr id="1028" name="Picture 4" descr="https://www.logolynx.com/images/logolynx/58/5875edb5eecea731a30ee1118b52470d.png">
            <a:extLst>
              <a:ext uri="{FF2B5EF4-FFF2-40B4-BE49-F238E27FC236}">
                <a16:creationId xmlns:a16="http://schemas.microsoft.com/office/drawing/2014/main" id="{27BC8EA8-D4FD-47A5-8524-58990BE7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06" y="1736812"/>
            <a:ext cx="310782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dows Server logo small">
            <a:extLst>
              <a:ext uri="{FF2B5EF4-FFF2-40B4-BE49-F238E27FC236}">
                <a16:creationId xmlns:a16="http://schemas.microsoft.com/office/drawing/2014/main" id="{0A04B30A-D308-42E4-A935-5F7676EE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297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00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2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err="1"/>
              <a:t>CredentialSpec</a:t>
            </a:r>
            <a:r>
              <a:rPr lang="en-GB" b="0" dirty="0"/>
              <a:t> PowerShell module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A3897-85D9-45FB-8437-7B8DF2E3A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1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Credential Spec File (</a:t>
            </a:r>
            <a:r>
              <a:rPr lang="en-GB" b="0" dirty="0" err="1"/>
              <a:t>ServiceA.json</a:t>
            </a:r>
            <a:r>
              <a:rPr lang="en-GB" b="0" dirty="0"/>
              <a:t>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63791-2DA1-423A-9265-82A45F44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23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Creating a new Credential Spec File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B650E-6601-4CE5-A93F-64A5E54ED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3" y="1196752"/>
            <a:ext cx="9144000" cy="51435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247AF7-4128-4480-AC60-7CC94A19D046}"/>
              </a:ext>
            </a:extLst>
          </p:cNvPr>
          <p:cNvSpPr/>
          <p:nvPr/>
        </p:nvSpPr>
        <p:spPr>
          <a:xfrm>
            <a:off x="3635896" y="1340768"/>
            <a:ext cx="936104" cy="21602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769BE6-A8F2-4908-8802-51A8370CBD6B}"/>
              </a:ext>
            </a:extLst>
          </p:cNvPr>
          <p:cNvSpPr/>
          <p:nvPr/>
        </p:nvSpPr>
        <p:spPr>
          <a:xfrm>
            <a:off x="5724128" y="2204864"/>
            <a:ext cx="1512168" cy="2429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5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2.1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with windows domains and </a:t>
            </a:r>
            <a:r>
              <a:rPr lang="en-US" dirty="0" err="1"/>
              <a:t>gMSA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59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Demo 2.1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784A8-69F2-4CB0-9323-5748C85F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6" y="1196752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C57E0-B80D-4FD7-8E52-45AC7BE18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4146562"/>
            <a:ext cx="5287113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19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A3B72D-806B-4510-8C1A-18871B5AD7A6}"/>
              </a:ext>
            </a:extLst>
          </p:cNvPr>
          <p:cNvSpPr/>
          <p:nvPr/>
        </p:nvSpPr>
        <p:spPr>
          <a:xfrm>
            <a:off x="362100" y="4180025"/>
            <a:ext cx="1872208" cy="1792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0" dirty="0" err="1">
                <a:solidFill>
                  <a:srgbClr val="000000"/>
                </a:solidFill>
                <a:latin typeface="Arial Unicode MS"/>
              </a:rPr>
              <a:t>gMSA</a:t>
            </a:r>
            <a:r>
              <a:rPr lang="en-US" altLang="en-US" sz="3600" b="0" dirty="0">
                <a:solidFill>
                  <a:srgbClr val="000000"/>
                </a:solidFill>
                <a:latin typeface="Arial Unicode MS"/>
              </a:rPr>
              <a:t> and Credential Spec Files</a:t>
            </a:r>
            <a:endParaRPr lang="pl-PL" dirty="0"/>
          </a:p>
        </p:txBody>
      </p:sp>
      <p:pic>
        <p:nvPicPr>
          <p:cNvPr id="6152" name="Picture 8" descr="Image result for active directory server icon">
            <a:extLst>
              <a:ext uri="{FF2B5EF4-FFF2-40B4-BE49-F238E27FC236}">
                <a16:creationId xmlns:a16="http://schemas.microsoft.com/office/drawing/2014/main" id="{C40EDACE-B4D9-4A04-94C6-5EAED658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" y="1930232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lansweeper sql server icon">
            <a:extLst>
              <a:ext uri="{FF2B5EF4-FFF2-40B4-BE49-F238E27FC236}">
                <a16:creationId xmlns:a16="http://schemas.microsoft.com/office/drawing/2014/main" id="{5FE3CA9F-B0E7-4494-90EE-D979A1D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05064"/>
            <a:ext cx="1503611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lansweeper laptop icon">
            <a:extLst>
              <a:ext uri="{FF2B5EF4-FFF2-40B4-BE49-F238E27FC236}">
                <a16:creationId xmlns:a16="http://schemas.microsoft.com/office/drawing/2014/main" id="{A6336CB1-0A18-4A63-8160-DF89F9CE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444201"/>
            <a:ext cx="1218431" cy="1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9F77F-C021-41B1-BCA2-6927DBE886F7}"/>
              </a:ext>
            </a:extLst>
          </p:cNvPr>
          <p:cNvCxnSpPr>
            <a:cxnSpLocks/>
            <a:endCxn id="6156" idx="1"/>
          </p:cNvCxnSpPr>
          <p:nvPr/>
        </p:nvCxnSpPr>
        <p:spPr>
          <a:xfrm flipV="1">
            <a:off x="1475657" y="2053417"/>
            <a:ext cx="2381968" cy="195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CC3B6-3C07-4DA7-95C1-6A24A1C0DC5E}"/>
              </a:ext>
            </a:extLst>
          </p:cNvPr>
          <p:cNvCxnSpPr>
            <a:cxnSpLocks/>
          </p:cNvCxnSpPr>
          <p:nvPr/>
        </p:nvCxnSpPr>
        <p:spPr>
          <a:xfrm>
            <a:off x="2483768" y="4727484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FDA3D-CDBF-44DF-BD26-1784A0445D63}"/>
              </a:ext>
            </a:extLst>
          </p:cNvPr>
          <p:cNvCxnSpPr>
            <a:cxnSpLocks/>
          </p:cNvCxnSpPr>
          <p:nvPr/>
        </p:nvCxnSpPr>
        <p:spPr>
          <a:xfrm flipH="1">
            <a:off x="1691680" y="2284073"/>
            <a:ext cx="2165945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5F3A4-1177-4688-AC1D-FF759A608A2F}"/>
              </a:ext>
            </a:extLst>
          </p:cNvPr>
          <p:cNvCxnSpPr>
            <a:cxnSpLocks/>
            <a:endCxn id="6156" idx="3"/>
          </p:cNvCxnSpPr>
          <p:nvPr/>
        </p:nvCxnSpPr>
        <p:spPr>
          <a:xfrm flipH="1" flipV="1">
            <a:off x="5076056" y="2053417"/>
            <a:ext cx="2232248" cy="1879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CE8F7B-D854-477C-95E5-1EC9D32DFE96}"/>
              </a:ext>
            </a:extLst>
          </p:cNvPr>
          <p:cNvCxnSpPr>
            <a:cxnSpLocks/>
          </p:cNvCxnSpPr>
          <p:nvPr/>
        </p:nvCxnSpPr>
        <p:spPr>
          <a:xfrm>
            <a:off x="5076056" y="2284073"/>
            <a:ext cx="2088232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D67313-9CA9-4AFD-B54C-8C7D6F3599F4}"/>
              </a:ext>
            </a:extLst>
          </p:cNvPr>
          <p:cNvCxnSpPr>
            <a:cxnSpLocks/>
          </p:cNvCxnSpPr>
          <p:nvPr/>
        </p:nvCxnSpPr>
        <p:spPr>
          <a:xfrm flipH="1">
            <a:off x="2483768" y="4941168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D47FFF-52E9-47E5-92A2-AE0C8FBB0AB7}"/>
              </a:ext>
            </a:extLst>
          </p:cNvPr>
          <p:cNvSpPr txBox="1"/>
          <p:nvPr/>
        </p:nvSpPr>
        <p:spPr>
          <a:xfrm>
            <a:off x="1345377" y="303518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FQDN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6BC4D-5031-4572-8FBC-6E40869B2A64}"/>
              </a:ext>
            </a:extLst>
          </p:cNvPr>
          <p:cNvSpPr txBox="1"/>
          <p:nvPr/>
        </p:nvSpPr>
        <p:spPr>
          <a:xfrm>
            <a:off x="2081028" y="24521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457F98-7961-44AC-A0A9-F6B20326B95F}"/>
              </a:ext>
            </a:extLst>
          </p:cNvPr>
          <p:cNvSpPr txBox="1"/>
          <p:nvPr/>
        </p:nvSpPr>
        <p:spPr>
          <a:xfrm>
            <a:off x="2726921" y="3180572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0754FB-E705-4DD6-ADC6-0832EDC1D3E7}"/>
              </a:ext>
            </a:extLst>
          </p:cNvPr>
          <p:cNvSpPr txBox="1"/>
          <p:nvPr/>
        </p:nvSpPr>
        <p:spPr>
          <a:xfrm>
            <a:off x="5976467" y="2461217"/>
            <a:ext cx="1547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</a:t>
            </a:r>
            <a:br>
              <a:rPr lang="en-GB" dirty="0"/>
            </a:br>
            <a:r>
              <a:rPr lang="en-GB" dirty="0"/>
              <a:t>      Security</a:t>
            </a:r>
            <a:br>
              <a:rPr lang="en-GB" dirty="0"/>
            </a:br>
            <a:r>
              <a:rPr lang="en-GB" dirty="0"/>
              <a:t>            Context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C5A2F-00A3-434F-AD0A-E1D753C2E253}"/>
              </a:ext>
            </a:extLst>
          </p:cNvPr>
          <p:cNvSpPr txBox="1"/>
          <p:nvPr/>
        </p:nvSpPr>
        <p:spPr>
          <a:xfrm>
            <a:off x="4077150" y="257705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 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E34B-448E-4E0B-89A7-0B5B00D9E1EF}"/>
              </a:ext>
            </a:extLst>
          </p:cNvPr>
          <p:cNvSpPr txBox="1"/>
          <p:nvPr/>
        </p:nvSpPr>
        <p:spPr>
          <a:xfrm>
            <a:off x="2172319" y="1883384"/>
            <a:ext cx="15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Initialize S.C.    </a:t>
            </a:r>
          </a:p>
        </p:txBody>
      </p:sp>
      <p:pic>
        <p:nvPicPr>
          <p:cNvPr id="9228" name="Picture 12" descr="Image result for website restful api icon">
            <a:extLst>
              <a:ext uri="{FF2B5EF4-FFF2-40B4-BE49-F238E27FC236}">
                <a16:creationId xmlns:a16="http://schemas.microsoft.com/office/drawing/2014/main" id="{EFC25F96-B6BB-4AF7-9EA3-6235A1A36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0" y="435709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 result for website restful api icon">
            <a:extLst>
              <a:ext uri="{FF2B5EF4-FFF2-40B4-BE49-F238E27FC236}">
                <a16:creationId xmlns:a16="http://schemas.microsoft.com/office/drawing/2014/main" id="{EE6B9AAD-4455-4668-AF3E-65B3444D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9" y="516195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mage result for website restful api icon">
            <a:extLst>
              <a:ext uri="{FF2B5EF4-FFF2-40B4-BE49-F238E27FC236}">
                <a16:creationId xmlns:a16="http://schemas.microsoft.com/office/drawing/2014/main" id="{EDD241FA-C93D-41EA-98BC-BA011844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60" y="5047172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503E65-931D-4B0D-9E97-5AC18A915C45}"/>
              </a:ext>
            </a:extLst>
          </p:cNvPr>
          <p:cNvCxnSpPr>
            <a:cxnSpLocks/>
            <a:stCxn id="6152" idx="2"/>
          </p:cNvCxnSpPr>
          <p:nvPr/>
        </p:nvCxnSpPr>
        <p:spPr>
          <a:xfrm>
            <a:off x="546711" y="2993237"/>
            <a:ext cx="451346" cy="1083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386" name="Picture 2" descr="Image result for json file symbol">
            <a:extLst>
              <a:ext uri="{FF2B5EF4-FFF2-40B4-BE49-F238E27FC236}">
                <a16:creationId xmlns:a16="http://schemas.microsoft.com/office/drawing/2014/main" id="{8C06429E-5510-4AA9-9A66-16E93618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08" y="4375368"/>
            <a:ext cx="496843" cy="4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64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35" grpId="0"/>
      <p:bldP spid="36" grpId="0"/>
      <p:bldP spid="37" grpId="0"/>
      <p:bldP spid="38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 conclusions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Domain authentication can be used </a:t>
            </a:r>
            <a:br>
              <a:rPr lang="en-GB" dirty="0"/>
            </a:br>
            <a:r>
              <a:rPr lang="en-GB" dirty="0"/>
              <a:t>to connect services running on docker </a:t>
            </a:r>
            <a:br>
              <a:rPr lang="en-GB" dirty="0"/>
            </a:br>
            <a:r>
              <a:rPr lang="en-GB" dirty="0"/>
              <a:t>to SQL Server (or other existing services) </a:t>
            </a:r>
            <a:br>
              <a:rPr lang="en-GB" dirty="0"/>
            </a:br>
            <a:r>
              <a:rPr lang="en-GB" dirty="0"/>
              <a:t>in an existing network</a:t>
            </a:r>
          </a:p>
          <a:p>
            <a:endParaRPr lang="en-GB" dirty="0"/>
          </a:p>
          <a:p>
            <a:r>
              <a:rPr lang="en-GB" dirty="0"/>
              <a:t>No passwords involved</a:t>
            </a:r>
          </a:p>
          <a:p>
            <a:r>
              <a:rPr lang="en-GB" dirty="0"/>
              <a:t>Each container can have its own identity</a:t>
            </a:r>
          </a:p>
          <a:p>
            <a:r>
              <a:rPr lang="en-GB" dirty="0"/>
              <a:t>Any user on the docker host can access </a:t>
            </a:r>
            <a:r>
              <a:rPr lang="en-GB" dirty="0" err="1"/>
              <a:t>gMSAs</a:t>
            </a:r>
            <a:endParaRPr lang="en-GB" dirty="0"/>
          </a:p>
          <a:p>
            <a:r>
              <a:rPr lang="en-GB" dirty="0"/>
              <a:t>and potentially change Credential Spec Files </a:t>
            </a:r>
          </a:p>
          <a:p>
            <a:endParaRPr lang="en-GB" dirty="0"/>
          </a:p>
          <a:p>
            <a:r>
              <a:rPr lang="en-GB" dirty="0"/>
              <a:t>or define a new container using one of the existing ones.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154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So how do containers fit into our networks?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</a:t>
            </a:r>
            <a:r>
              <a:rPr lang="en-GB" dirty="0" err="1"/>
              <a:t>gMSA</a:t>
            </a:r>
            <a:r>
              <a:rPr lang="en-GB" dirty="0"/>
              <a:t> it is not all bac</a:t>
            </a:r>
            <a:br>
              <a:rPr lang="en-GB" dirty="0"/>
            </a:br>
            <a:endParaRPr lang="en-GB" dirty="0"/>
          </a:p>
          <a:p>
            <a:r>
              <a:rPr lang="en-GB" dirty="0"/>
              <a:t>Local development or test environments</a:t>
            </a:r>
          </a:p>
          <a:p>
            <a:r>
              <a:rPr lang="en-GB" dirty="0"/>
              <a:t>Mixed production environments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Benefits</a:t>
            </a:r>
          </a:p>
          <a:p>
            <a:r>
              <a:rPr lang="en-GB" dirty="0"/>
              <a:t>Some services can run in containers and get all the benefits</a:t>
            </a:r>
          </a:p>
          <a:p>
            <a:r>
              <a:rPr lang="en-GB" dirty="0"/>
              <a:t>While things like SQL Server can be run the same way they used to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34D621-09EA-4C91-A3EF-D142195BAE64}"/>
              </a:ext>
            </a:extLst>
          </p:cNvPr>
          <p:cNvGrpSpPr/>
          <p:nvPr/>
        </p:nvGrpSpPr>
        <p:grpSpPr>
          <a:xfrm>
            <a:off x="6372200" y="1340768"/>
            <a:ext cx="2088232" cy="2088232"/>
            <a:chOff x="3242673" y="3894148"/>
            <a:chExt cx="1872208" cy="179299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BDC949-897E-46C4-83DB-DA6719D8DC93}"/>
                </a:ext>
              </a:extLst>
            </p:cNvPr>
            <p:cNvSpPr/>
            <p:nvPr/>
          </p:nvSpPr>
          <p:spPr>
            <a:xfrm>
              <a:off x="3242673" y="3894148"/>
              <a:ext cx="1872208" cy="17929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10" descr="Image result for lansweeper sql server icon">
              <a:extLst>
                <a:ext uri="{FF2B5EF4-FFF2-40B4-BE49-F238E27FC236}">
                  <a16:creationId xmlns:a16="http://schemas.microsoft.com/office/drawing/2014/main" id="{FD80364F-B6CD-470F-8354-9B0FEE61D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777" y="4626279"/>
              <a:ext cx="855539" cy="855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2" descr="Image result for website restful api icon">
              <a:extLst>
                <a:ext uri="{FF2B5EF4-FFF2-40B4-BE49-F238E27FC236}">
                  <a16:creationId xmlns:a16="http://schemas.microsoft.com/office/drawing/2014/main" id="{F7E96D04-6F3E-461A-AA96-7CAB01900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4100566"/>
              <a:ext cx="690082" cy="69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Image result for website restful api icon">
              <a:extLst>
                <a:ext uri="{FF2B5EF4-FFF2-40B4-BE49-F238E27FC236}">
                  <a16:creationId xmlns:a16="http://schemas.microsoft.com/office/drawing/2014/main" id="{2BC178E4-1554-48F2-892F-C65985D55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863" y="4881932"/>
              <a:ext cx="690082" cy="690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671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FD5516-D9BF-4253-9E2A-E6EE0C0BEA84}"/>
              </a:ext>
            </a:extLst>
          </p:cNvPr>
          <p:cNvSpPr/>
          <p:nvPr/>
        </p:nvSpPr>
        <p:spPr>
          <a:xfrm>
            <a:off x="6948264" y="4180025"/>
            <a:ext cx="1872208" cy="1792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A3B72D-806B-4510-8C1A-18871B5AD7A6}"/>
              </a:ext>
            </a:extLst>
          </p:cNvPr>
          <p:cNvSpPr/>
          <p:nvPr/>
        </p:nvSpPr>
        <p:spPr>
          <a:xfrm>
            <a:off x="362100" y="4180025"/>
            <a:ext cx="1872208" cy="17929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0" dirty="0">
                <a:solidFill>
                  <a:srgbClr val="000000"/>
                </a:solidFill>
                <a:latin typeface="Arial Unicode MS"/>
              </a:rPr>
              <a:t>Next Step? Everything in containers? </a:t>
            </a:r>
            <a:endParaRPr lang="pl-PL" dirty="0"/>
          </a:p>
        </p:txBody>
      </p:sp>
      <p:pic>
        <p:nvPicPr>
          <p:cNvPr id="6152" name="Picture 8" descr="Image result for active directory server icon">
            <a:extLst>
              <a:ext uri="{FF2B5EF4-FFF2-40B4-BE49-F238E27FC236}">
                <a16:creationId xmlns:a16="http://schemas.microsoft.com/office/drawing/2014/main" id="{C40EDACE-B4D9-4A04-94C6-5EAED658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" y="1930232"/>
            <a:ext cx="1063005" cy="10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lansweeper sql server icon">
            <a:extLst>
              <a:ext uri="{FF2B5EF4-FFF2-40B4-BE49-F238E27FC236}">
                <a16:creationId xmlns:a16="http://schemas.microsoft.com/office/drawing/2014/main" id="{5FE3CA9F-B0E7-4494-90EE-D979A1D9B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803" y="4307728"/>
            <a:ext cx="1503611" cy="150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lansweeper laptop icon">
            <a:extLst>
              <a:ext uri="{FF2B5EF4-FFF2-40B4-BE49-F238E27FC236}">
                <a16:creationId xmlns:a16="http://schemas.microsoft.com/office/drawing/2014/main" id="{A6336CB1-0A18-4A63-8160-DF89F9CE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444201"/>
            <a:ext cx="1218431" cy="121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B9F77F-C021-41B1-BCA2-6927DBE886F7}"/>
              </a:ext>
            </a:extLst>
          </p:cNvPr>
          <p:cNvCxnSpPr>
            <a:cxnSpLocks/>
            <a:endCxn id="6156" idx="1"/>
          </p:cNvCxnSpPr>
          <p:nvPr/>
        </p:nvCxnSpPr>
        <p:spPr>
          <a:xfrm flipV="1">
            <a:off x="1475657" y="2053417"/>
            <a:ext cx="2381968" cy="195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CCC3B6-3C07-4DA7-95C1-6A24A1C0DC5E}"/>
              </a:ext>
            </a:extLst>
          </p:cNvPr>
          <p:cNvCxnSpPr>
            <a:cxnSpLocks/>
          </p:cNvCxnSpPr>
          <p:nvPr/>
        </p:nvCxnSpPr>
        <p:spPr>
          <a:xfrm>
            <a:off x="2483768" y="4727484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FDA3D-CDBF-44DF-BD26-1784A0445D63}"/>
              </a:ext>
            </a:extLst>
          </p:cNvPr>
          <p:cNvCxnSpPr>
            <a:cxnSpLocks/>
          </p:cNvCxnSpPr>
          <p:nvPr/>
        </p:nvCxnSpPr>
        <p:spPr>
          <a:xfrm flipH="1">
            <a:off x="1691680" y="2284073"/>
            <a:ext cx="2165945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5F3A4-1177-4688-AC1D-FF759A608A2F}"/>
              </a:ext>
            </a:extLst>
          </p:cNvPr>
          <p:cNvCxnSpPr>
            <a:cxnSpLocks/>
            <a:endCxn id="6156" idx="3"/>
          </p:cNvCxnSpPr>
          <p:nvPr/>
        </p:nvCxnSpPr>
        <p:spPr>
          <a:xfrm flipH="1" flipV="1">
            <a:off x="5076056" y="2053417"/>
            <a:ext cx="2232248" cy="1879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CE8F7B-D854-477C-95E5-1EC9D32DFE96}"/>
              </a:ext>
            </a:extLst>
          </p:cNvPr>
          <p:cNvCxnSpPr>
            <a:cxnSpLocks/>
          </p:cNvCxnSpPr>
          <p:nvPr/>
        </p:nvCxnSpPr>
        <p:spPr>
          <a:xfrm>
            <a:off x="5076056" y="2284073"/>
            <a:ext cx="2088232" cy="1792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D67313-9CA9-4AFD-B54C-8C7D6F3599F4}"/>
              </a:ext>
            </a:extLst>
          </p:cNvPr>
          <p:cNvCxnSpPr>
            <a:cxnSpLocks/>
          </p:cNvCxnSpPr>
          <p:nvPr/>
        </p:nvCxnSpPr>
        <p:spPr>
          <a:xfrm flipH="1">
            <a:off x="2483768" y="4941168"/>
            <a:ext cx="4392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D47FFF-52E9-47E5-92A2-AE0C8FBB0AB7}"/>
              </a:ext>
            </a:extLst>
          </p:cNvPr>
          <p:cNvSpPr txBox="1"/>
          <p:nvPr/>
        </p:nvSpPr>
        <p:spPr>
          <a:xfrm>
            <a:off x="1345377" y="303518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FQDN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A6BC4D-5031-4572-8FBC-6E40869B2A64}"/>
              </a:ext>
            </a:extLst>
          </p:cNvPr>
          <p:cNvSpPr txBox="1"/>
          <p:nvPr/>
        </p:nvSpPr>
        <p:spPr>
          <a:xfrm>
            <a:off x="2081028" y="245217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457F98-7961-44AC-A0A9-F6B20326B95F}"/>
              </a:ext>
            </a:extLst>
          </p:cNvPr>
          <p:cNvSpPr txBox="1"/>
          <p:nvPr/>
        </p:nvSpPr>
        <p:spPr>
          <a:xfrm>
            <a:off x="2726921" y="3180572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Token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0754FB-E705-4DD6-ADC6-0832EDC1D3E7}"/>
              </a:ext>
            </a:extLst>
          </p:cNvPr>
          <p:cNvSpPr txBox="1"/>
          <p:nvPr/>
        </p:nvSpPr>
        <p:spPr>
          <a:xfrm>
            <a:off x="5976467" y="2461217"/>
            <a:ext cx="1547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</a:t>
            </a:r>
            <a:br>
              <a:rPr lang="en-GB" dirty="0"/>
            </a:br>
            <a:r>
              <a:rPr lang="en-GB" dirty="0"/>
              <a:t>      Security</a:t>
            </a:r>
            <a:br>
              <a:rPr lang="en-GB" dirty="0"/>
            </a:br>
            <a:r>
              <a:rPr lang="en-GB" dirty="0"/>
              <a:t>            Context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4C5A2F-00A3-434F-AD0A-E1D753C2E253}"/>
              </a:ext>
            </a:extLst>
          </p:cNvPr>
          <p:cNvSpPr txBox="1"/>
          <p:nvPr/>
        </p:nvSpPr>
        <p:spPr>
          <a:xfrm>
            <a:off x="4077150" y="257705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 DC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1E34B-448E-4E0B-89A7-0B5B00D9E1EF}"/>
              </a:ext>
            </a:extLst>
          </p:cNvPr>
          <p:cNvSpPr txBox="1"/>
          <p:nvPr/>
        </p:nvSpPr>
        <p:spPr>
          <a:xfrm>
            <a:off x="2172319" y="1883384"/>
            <a:ext cx="15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Initialize S.C.    </a:t>
            </a:r>
          </a:p>
        </p:txBody>
      </p:sp>
      <p:pic>
        <p:nvPicPr>
          <p:cNvPr id="9228" name="Picture 12" descr="Image result for website restful api icon">
            <a:extLst>
              <a:ext uri="{FF2B5EF4-FFF2-40B4-BE49-F238E27FC236}">
                <a16:creationId xmlns:a16="http://schemas.microsoft.com/office/drawing/2014/main" id="{EFC25F96-B6BB-4AF7-9EA3-6235A1A36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0" y="435709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Image result for website restful api icon">
            <a:extLst>
              <a:ext uri="{FF2B5EF4-FFF2-40B4-BE49-F238E27FC236}">
                <a16:creationId xmlns:a16="http://schemas.microsoft.com/office/drawing/2014/main" id="{EE6B9AAD-4455-4668-AF3E-65B3444D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39" y="5161950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mage result for website restful api icon">
            <a:extLst>
              <a:ext uri="{FF2B5EF4-FFF2-40B4-BE49-F238E27FC236}">
                <a16:creationId xmlns:a16="http://schemas.microsoft.com/office/drawing/2014/main" id="{EDD241FA-C93D-41EA-98BC-BA0118447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60" y="5047172"/>
            <a:ext cx="690082" cy="69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503E65-931D-4B0D-9E97-5AC18A915C45}"/>
              </a:ext>
            </a:extLst>
          </p:cNvPr>
          <p:cNvCxnSpPr>
            <a:cxnSpLocks/>
            <a:stCxn id="6152" idx="2"/>
          </p:cNvCxnSpPr>
          <p:nvPr/>
        </p:nvCxnSpPr>
        <p:spPr>
          <a:xfrm>
            <a:off x="546711" y="2993237"/>
            <a:ext cx="451346" cy="1083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386" name="Picture 2" descr="Image result for json file symbol">
            <a:extLst>
              <a:ext uri="{FF2B5EF4-FFF2-40B4-BE49-F238E27FC236}">
                <a16:creationId xmlns:a16="http://schemas.microsoft.com/office/drawing/2014/main" id="{8C06429E-5510-4AA9-9A66-16E93618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08" y="4375368"/>
            <a:ext cx="496843" cy="4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Image result for json file symbol">
            <a:extLst>
              <a:ext uri="{FF2B5EF4-FFF2-40B4-BE49-F238E27FC236}">
                <a16:creationId xmlns:a16="http://schemas.microsoft.com/office/drawing/2014/main" id="{019A00CD-BBF6-4360-923D-83B0226E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882" y="4320414"/>
            <a:ext cx="496843" cy="49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01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Orchestration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920459" y="3720627"/>
            <a:ext cx="1837539" cy="1708401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4B331F82-877B-4378-AF7B-D6FA011D9920}"/>
              </a:ext>
            </a:extLst>
          </p:cNvPr>
          <p:cNvSpPr txBox="1">
            <a:spLocks/>
          </p:cNvSpPr>
          <p:nvPr/>
        </p:nvSpPr>
        <p:spPr>
          <a:xfrm>
            <a:off x="447675" y="1628800"/>
            <a:ext cx="75087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Can deploy specific services to hosting environments</a:t>
            </a:r>
          </a:p>
          <a:p>
            <a:r>
              <a:rPr lang="en-GB" dirty="0"/>
              <a:t>Can help with scaling up or down of services</a:t>
            </a:r>
          </a:p>
          <a:p>
            <a:r>
              <a:rPr lang="en-GB" dirty="0"/>
              <a:t>Can manage availability of services</a:t>
            </a:r>
          </a:p>
          <a:p>
            <a:r>
              <a:rPr lang="en-GB" dirty="0"/>
              <a:t>Can help with management</a:t>
            </a:r>
          </a:p>
          <a:p>
            <a:r>
              <a:rPr lang="en-GB" dirty="0"/>
              <a:t>and upgrades, and …</a:t>
            </a:r>
          </a:p>
          <a:p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20484" name="Picture 4" descr="Image result for beethoven">
            <a:extLst>
              <a:ext uri="{FF2B5EF4-FFF2-40B4-BE49-F238E27FC236}">
                <a16:creationId xmlns:a16="http://schemas.microsoft.com/office/drawing/2014/main" id="{B5446640-215D-4E6B-A4B9-003366F2F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01" y="1437804"/>
            <a:ext cx="1296144" cy="14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Image result for music score orchestra beethoven">
            <a:extLst>
              <a:ext uri="{FF2B5EF4-FFF2-40B4-BE49-F238E27FC236}">
                <a16:creationId xmlns:a16="http://schemas.microsoft.com/office/drawing/2014/main" id="{71DEF8BB-42A5-4023-AB1E-9CAEC0EC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33" y="3017075"/>
            <a:ext cx="1720286" cy="229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Image result for conductor">
            <a:extLst>
              <a:ext uri="{FF2B5EF4-FFF2-40B4-BE49-F238E27FC236}">
                <a16:creationId xmlns:a16="http://schemas.microsoft.com/office/drawing/2014/main" id="{5BC841B6-179B-44DF-9C32-50EC6AE0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35" y="4163932"/>
            <a:ext cx="1485586" cy="14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0" name="Picture 10" descr="Image result for classical orchestra">
            <a:extLst>
              <a:ext uri="{FF2B5EF4-FFF2-40B4-BE49-F238E27FC236}">
                <a16:creationId xmlns:a16="http://schemas.microsoft.com/office/drawing/2014/main" id="{B4F4F760-E07A-4B80-923C-651BF6F65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94" y="3891781"/>
            <a:ext cx="4113130" cy="233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36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0" name="Picture 42" descr="Image result for portainer logo">
            <a:extLst>
              <a:ext uri="{FF2B5EF4-FFF2-40B4-BE49-F238E27FC236}">
                <a16:creationId xmlns:a16="http://schemas.microsoft.com/office/drawing/2014/main" id="{1C62241C-BC4A-4E4F-8E8A-4E5A67FE0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654" y="1417481"/>
            <a:ext cx="1348881" cy="13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azure logo transparent">
            <a:extLst>
              <a:ext uri="{FF2B5EF4-FFF2-40B4-BE49-F238E27FC236}">
                <a16:creationId xmlns:a16="http://schemas.microsoft.com/office/drawing/2014/main" id="{DC52F546-B44A-4036-9AD3-37BD63966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90" y="5186558"/>
            <a:ext cx="1457110" cy="10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revolution going on</a:t>
            </a:r>
            <a:endParaRPr lang="pl-PL" dirty="0"/>
          </a:p>
        </p:txBody>
      </p:sp>
      <p:pic>
        <p:nvPicPr>
          <p:cNvPr id="2052" name="Picture 4" descr="Image result for docker logo">
            <a:extLst>
              <a:ext uri="{FF2B5EF4-FFF2-40B4-BE49-F238E27FC236}">
                <a16:creationId xmlns:a16="http://schemas.microsoft.com/office/drawing/2014/main" id="{40826562-FE79-44FB-8488-4C6187E24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76" y="2535969"/>
            <a:ext cx="3030227" cy="25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kubernetes logo">
            <a:extLst>
              <a:ext uri="{FF2B5EF4-FFF2-40B4-BE49-F238E27FC236}">
                <a16:creationId xmlns:a16="http://schemas.microsoft.com/office/drawing/2014/main" id="{F1732B1E-33F6-4484-BB62-97DAEF05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8" y="1647428"/>
            <a:ext cx="944593" cy="9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helm logo">
            <a:extLst>
              <a:ext uri="{FF2B5EF4-FFF2-40B4-BE49-F238E27FC236}">
                <a16:creationId xmlns:a16="http://schemas.microsoft.com/office/drawing/2014/main" id="{7F057662-2ED8-4E0A-B9BB-FEF66C902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064" y="1614353"/>
            <a:ext cx="944593" cy="98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gitlab logo">
            <a:extLst>
              <a:ext uri="{FF2B5EF4-FFF2-40B4-BE49-F238E27FC236}">
                <a16:creationId xmlns:a16="http://schemas.microsoft.com/office/drawing/2014/main" id="{C63C05F5-ACCE-4A6E-9025-D0081EA7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82" y="2651087"/>
            <a:ext cx="944593" cy="87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ubuntu logo">
            <a:extLst>
              <a:ext uri="{FF2B5EF4-FFF2-40B4-BE49-F238E27FC236}">
                <a16:creationId xmlns:a16="http://schemas.microsoft.com/office/drawing/2014/main" id="{804D8199-0F89-4D74-A838-996440AD2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0" y="4097280"/>
            <a:ext cx="801258" cy="8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docker swarm logo">
            <a:extLst>
              <a:ext uri="{FF2B5EF4-FFF2-40B4-BE49-F238E27FC236}">
                <a16:creationId xmlns:a16="http://schemas.microsoft.com/office/drawing/2014/main" id="{341A4D4C-0D09-4258-9083-6F6EC2E2A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79" y="1535395"/>
            <a:ext cx="1304238" cy="108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mage result for jenkins logo">
            <a:extLst>
              <a:ext uri="{FF2B5EF4-FFF2-40B4-BE49-F238E27FC236}">
                <a16:creationId xmlns:a16="http://schemas.microsoft.com/office/drawing/2014/main" id="{06C40F3D-C095-4896-A21F-4F6E793DE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023" y="4898538"/>
            <a:ext cx="82599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elated image">
            <a:extLst>
              <a:ext uri="{FF2B5EF4-FFF2-40B4-BE49-F238E27FC236}">
                <a16:creationId xmlns:a16="http://schemas.microsoft.com/office/drawing/2014/main" id="{ACD42E19-0BC5-4FF0-B4E7-76FB75E0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8614"/>
            <a:ext cx="1979712" cy="101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 result for git logo">
            <a:extLst>
              <a:ext uri="{FF2B5EF4-FFF2-40B4-BE49-F238E27FC236}">
                <a16:creationId xmlns:a16="http://schemas.microsoft.com/office/drawing/2014/main" id="{D6FB331D-25B0-4C74-87BA-914AB8B7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16" y="2620562"/>
            <a:ext cx="944593" cy="94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File:Octicons-mark-github.svg">
            <a:extLst>
              <a:ext uri="{FF2B5EF4-FFF2-40B4-BE49-F238E27FC236}">
                <a16:creationId xmlns:a16="http://schemas.microsoft.com/office/drawing/2014/main" id="{97D383CF-4922-4E9E-A7AB-7F08A09F1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80" y="2683898"/>
            <a:ext cx="801258" cy="8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redhat logo">
            <a:extLst>
              <a:ext uri="{FF2B5EF4-FFF2-40B4-BE49-F238E27FC236}">
                <a16:creationId xmlns:a16="http://schemas.microsoft.com/office/drawing/2014/main" id="{F6B0DC82-B7EF-4F19-A5DC-731AEE366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35" y="4132786"/>
            <a:ext cx="801258" cy="80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linux logo">
            <a:extLst>
              <a:ext uri="{FF2B5EF4-FFF2-40B4-BE49-F238E27FC236}">
                <a16:creationId xmlns:a16="http://schemas.microsoft.com/office/drawing/2014/main" id="{32F28071-1DF8-4333-9A40-17FD4A227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2" y="3533164"/>
            <a:ext cx="784952" cy="9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Image result for octopus deploy logo">
            <a:extLst>
              <a:ext uri="{FF2B5EF4-FFF2-40B4-BE49-F238E27FC236}">
                <a16:creationId xmlns:a16="http://schemas.microsoft.com/office/drawing/2014/main" id="{43DC1EDA-304F-409B-8D51-51979058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8" y="5218601"/>
            <a:ext cx="2310244" cy="121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Image result for azure devops logo">
            <a:extLst>
              <a:ext uri="{FF2B5EF4-FFF2-40B4-BE49-F238E27FC236}">
                <a16:creationId xmlns:a16="http://schemas.microsoft.com/office/drawing/2014/main" id="{B6AF29F0-8325-47B7-80B3-6A5BB3978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27" y="4970304"/>
            <a:ext cx="1868540" cy="145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Image result for azure pipelines logo transparent">
            <a:extLst>
              <a:ext uri="{FF2B5EF4-FFF2-40B4-BE49-F238E27FC236}">
                <a16:creationId xmlns:a16="http://schemas.microsoft.com/office/drawing/2014/main" id="{C6892269-C023-449E-AA83-D46CE45F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288065"/>
            <a:ext cx="941154" cy="94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Podtytuł 2">
            <a:extLst>
              <a:ext uri="{FF2B5EF4-FFF2-40B4-BE49-F238E27FC236}">
                <a16:creationId xmlns:a16="http://schemas.microsoft.com/office/drawing/2014/main" id="{52870CA1-DCE5-40E5-B2ED-35BDEBD3958C}"/>
              </a:ext>
            </a:extLst>
          </p:cNvPr>
          <p:cNvSpPr txBox="1">
            <a:spLocks/>
          </p:cNvSpPr>
          <p:nvPr/>
        </p:nvSpPr>
        <p:spPr>
          <a:xfrm>
            <a:off x="6624731" y="1609631"/>
            <a:ext cx="2287300" cy="3678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Cloud</a:t>
            </a:r>
          </a:p>
          <a:p>
            <a:r>
              <a:rPr lang="en-GB" dirty="0"/>
              <a:t>Containers</a:t>
            </a:r>
          </a:p>
          <a:p>
            <a:r>
              <a:rPr lang="en-GB" dirty="0"/>
              <a:t>Automation</a:t>
            </a:r>
          </a:p>
          <a:p>
            <a:r>
              <a:rPr lang="en-GB" dirty="0"/>
              <a:t>Infrastructure as Code</a:t>
            </a:r>
          </a:p>
          <a:p>
            <a:r>
              <a:rPr lang="en-GB" dirty="0"/>
              <a:t>Abracadabra</a:t>
            </a:r>
          </a:p>
          <a:p>
            <a:r>
              <a:rPr lang="en-GB" dirty="0" err="1"/>
              <a:t>GitOps</a:t>
            </a:r>
            <a:endParaRPr lang="en-GB" dirty="0"/>
          </a:p>
          <a:p>
            <a:r>
              <a:rPr lang="en-GB" dirty="0" err="1"/>
              <a:t>DataOps</a:t>
            </a:r>
            <a:endParaRPr lang="en-GB" dirty="0"/>
          </a:p>
          <a:p>
            <a:r>
              <a:rPr lang="en-GB" dirty="0"/>
              <a:t>Hocus Pocus</a:t>
            </a:r>
            <a:endParaRPr lang="pl-PL" dirty="0"/>
          </a:p>
          <a:p>
            <a:r>
              <a:rPr lang="en-GB" dirty="0"/>
              <a:t>Continuous Integration</a:t>
            </a:r>
          </a:p>
          <a:p>
            <a:r>
              <a:rPr lang="en-GB" dirty="0"/>
              <a:t>Continuous Delivery</a:t>
            </a:r>
          </a:p>
          <a:p>
            <a:r>
              <a:rPr lang="en-GB" dirty="0"/>
              <a:t>Pipelines</a:t>
            </a:r>
          </a:p>
          <a:p>
            <a:r>
              <a:rPr lang="en-GB" dirty="0"/>
              <a:t>Planes</a:t>
            </a:r>
          </a:p>
          <a:p>
            <a:r>
              <a:rPr lang="en-GB" dirty="0"/>
              <a:t>Pods</a:t>
            </a:r>
          </a:p>
        </p:txBody>
      </p:sp>
      <p:pic>
        <p:nvPicPr>
          <p:cNvPr id="29" name="Picture 4" descr="https://www.logolynx.com/images/logolynx/58/5875edb5eecea731a30ee1118b52470d.png">
            <a:extLst>
              <a:ext uri="{FF2B5EF4-FFF2-40B4-BE49-F238E27FC236}">
                <a16:creationId xmlns:a16="http://schemas.microsoft.com/office/drawing/2014/main" id="{9D6D1BFC-C7C2-4389-AE60-F221A1FA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045" y="4450640"/>
            <a:ext cx="1720598" cy="187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0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9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Docker Orchestration Options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2828181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Docker compose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829A62E4-8D99-424E-A159-66326FAF2CEA}"/>
              </a:ext>
            </a:extLst>
          </p:cNvPr>
          <p:cNvSpPr txBox="1">
            <a:spLocks/>
          </p:cNvSpPr>
          <p:nvPr/>
        </p:nvSpPr>
        <p:spPr>
          <a:xfrm>
            <a:off x="4139952" y="2924944"/>
            <a:ext cx="4680520" cy="3096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YAML files and docker-compose. </a:t>
            </a:r>
            <a:br>
              <a:rPr lang="en-GB" dirty="0"/>
            </a:br>
            <a:r>
              <a:rPr lang="en-GB" dirty="0"/>
              <a:t>Simple way to start and stop multiple services in multiple containers. </a:t>
            </a:r>
            <a:br>
              <a:rPr lang="en-GB" dirty="0"/>
            </a:br>
            <a:r>
              <a:rPr lang="en-GB" dirty="0"/>
              <a:t>Focused on testing workflows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Good for dev / (auto) test environments, single host environments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21506" name="Picture 2" descr="Image result for docker compose docker.com">
            <a:extLst>
              <a:ext uri="{FF2B5EF4-FFF2-40B4-BE49-F238E27FC236}">
                <a16:creationId xmlns:a16="http://schemas.microsoft.com/office/drawing/2014/main" id="{0BEDF054-FFED-48BF-8F16-41AA6FB32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988" y="274638"/>
            <a:ext cx="28575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261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Docker Orchestration Options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2828181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Docker compose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/>
              <a:t>Docker swarm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829A62E4-8D99-424E-A159-66326FAF2CEA}"/>
              </a:ext>
            </a:extLst>
          </p:cNvPr>
          <p:cNvSpPr txBox="1">
            <a:spLocks/>
          </p:cNvSpPr>
          <p:nvPr/>
        </p:nvSpPr>
        <p:spPr>
          <a:xfrm>
            <a:off x="4211960" y="2924944"/>
            <a:ext cx="4474840" cy="308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More than one host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Available since Docker 1.13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Windows 10 or Server 2016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Available in Community Edition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Docker compose works </a:t>
            </a:r>
            <a:br>
              <a:rPr lang="en-GB" dirty="0"/>
            </a:br>
            <a:r>
              <a:rPr lang="en-GB" dirty="0"/>
              <a:t>with docker swarm too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36866" name="Picture 2" descr="Image result for docker swarm  docker.com">
            <a:extLst>
              <a:ext uri="{FF2B5EF4-FFF2-40B4-BE49-F238E27FC236}">
                <a16:creationId xmlns:a16="http://schemas.microsoft.com/office/drawing/2014/main" id="{7D8C6C30-03A6-4635-B2ED-273FCEF1D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846138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03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Docker Orchestration Options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2828181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Docker compose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Docker swarm </a:t>
            </a:r>
          </a:p>
          <a:p>
            <a:endParaRPr lang="en-GB" dirty="0"/>
          </a:p>
          <a:p>
            <a:r>
              <a:rPr lang="en-GB" dirty="0"/>
              <a:t>Kubernetes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829A62E4-8D99-424E-A159-66326FAF2CEA}"/>
              </a:ext>
            </a:extLst>
          </p:cNvPr>
          <p:cNvSpPr txBox="1">
            <a:spLocks/>
          </p:cNvSpPr>
          <p:nvPr/>
        </p:nvSpPr>
        <p:spPr>
          <a:xfrm>
            <a:off x="4211960" y="2924944"/>
            <a:ext cx="4474840" cy="3229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Started by google in 2014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Now Open Source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But requires Docker Enterprise Edition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The most popular docker orchestrator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From Kubernetes 1.14 (March 2019)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Supports Windows 1809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(But not for control plane)</a:t>
            </a:r>
          </a:p>
        </p:txBody>
      </p:sp>
      <p:pic>
        <p:nvPicPr>
          <p:cNvPr id="35842" name="Picture 2" descr="Image result for kubernetes">
            <a:extLst>
              <a:ext uri="{FF2B5EF4-FFF2-40B4-BE49-F238E27FC236}">
                <a16:creationId xmlns:a16="http://schemas.microsoft.com/office/drawing/2014/main" id="{AC64BF32-1A14-4961-AF92-305CCB4A6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380" y="991369"/>
            <a:ext cx="1990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43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Docker Orchestration – my choice</a:t>
            </a:r>
            <a:endParaRPr lang="pl-PL" dirty="0"/>
          </a:p>
        </p:txBody>
      </p:sp>
      <p:pic>
        <p:nvPicPr>
          <p:cNvPr id="35842" name="Picture 2" descr="Image result for kubernetes">
            <a:extLst>
              <a:ext uri="{FF2B5EF4-FFF2-40B4-BE49-F238E27FC236}">
                <a16:creationId xmlns:a16="http://schemas.microsoft.com/office/drawing/2014/main" id="{AC64BF32-1A14-4961-AF92-305CCB4A6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87029"/>
            <a:ext cx="1990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ocker swarm  docker.com">
            <a:extLst>
              <a:ext uri="{FF2B5EF4-FFF2-40B4-BE49-F238E27FC236}">
                <a16:creationId xmlns:a16="http://schemas.microsoft.com/office/drawing/2014/main" id="{F72B646E-B88B-45BA-A682-D928DACECE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9" y="2339187"/>
            <a:ext cx="2857499" cy="281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docker compose docker.com">
            <a:extLst>
              <a:ext uri="{FF2B5EF4-FFF2-40B4-BE49-F238E27FC236}">
                <a16:creationId xmlns:a16="http://schemas.microsoft.com/office/drawing/2014/main" id="{37ED27D1-CCAF-4E7B-8A45-771B753D3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4" y="2348880"/>
            <a:ext cx="28575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A31AB-9032-4264-8402-8981ABB58002}"/>
              </a:ext>
            </a:extLst>
          </p:cNvPr>
          <p:cNvSpPr txBox="1"/>
          <p:nvPr/>
        </p:nvSpPr>
        <p:spPr>
          <a:xfrm>
            <a:off x="3847539" y="5158755"/>
            <a:ext cx="14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Swarm</a:t>
            </a:r>
          </a:p>
          <a:p>
            <a:pPr algn="ctr"/>
            <a:r>
              <a:rPr lang="en-GB" dirty="0"/>
              <a:t>In </a:t>
            </a:r>
            <a:r>
              <a:rPr lang="en-GB" dirty="0" err="1"/>
              <a:t>Prodcution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0CA0B-3A16-4414-9259-33A8DFED6988}"/>
              </a:ext>
            </a:extLst>
          </p:cNvPr>
          <p:cNvSpPr txBox="1"/>
          <p:nvPr/>
        </p:nvSpPr>
        <p:spPr>
          <a:xfrm>
            <a:off x="1089512" y="5155128"/>
            <a:ext cx="160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Compose</a:t>
            </a:r>
          </a:p>
          <a:p>
            <a:pPr algn="ctr"/>
            <a:r>
              <a:rPr lang="en-GB" dirty="0"/>
              <a:t>In Dev and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7F8FBC-23FE-4864-8B6D-7E2F8A047D0F}"/>
              </a:ext>
            </a:extLst>
          </p:cNvPr>
          <p:cNvSpPr txBox="1"/>
          <p:nvPr/>
        </p:nvSpPr>
        <p:spPr>
          <a:xfrm>
            <a:off x="6771664" y="5155127"/>
            <a:ext cx="133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Kubernetes</a:t>
            </a:r>
          </a:p>
          <a:p>
            <a:pPr algn="ctr"/>
            <a:r>
              <a:rPr lang="en-GB" dirty="0"/>
              <a:t>Is the future</a:t>
            </a:r>
          </a:p>
        </p:txBody>
      </p:sp>
    </p:spTree>
    <p:extLst>
      <p:ext uri="{BB962C8B-B14F-4D97-AF65-F5344CB8AC3E}">
        <p14:creationId xmlns:p14="http://schemas.microsoft.com/office/powerpoint/2010/main" val="162530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020CE63-0222-4679-A313-A6947B32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3.0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0E54DBC-E9A5-4423-AE6A-4825355B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MTU Mystery</a:t>
            </a:r>
          </a:p>
        </p:txBody>
      </p:sp>
    </p:spTree>
    <p:extLst>
      <p:ext uri="{BB962C8B-B14F-4D97-AF65-F5344CB8AC3E}">
        <p14:creationId xmlns:p14="http://schemas.microsoft.com/office/powerpoint/2010/main" val="396499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Ping from a docker host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DFBD0-C4FF-422F-ABBB-C91357D1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24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Ping from a container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CDDAE-37FC-4D4F-B57C-838121C16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20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Warning!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It is a cutting edge technology</a:t>
            </a:r>
          </a:p>
          <a:p>
            <a:r>
              <a:rPr lang="en-GB" dirty="0"/>
              <a:t>Be careful who do you trust</a:t>
            </a:r>
          </a:p>
          <a:p>
            <a:r>
              <a:rPr lang="en-GB" dirty="0"/>
              <a:t>Docker in a VM (even those Docker VMs from Azure) </a:t>
            </a:r>
          </a:p>
          <a:p>
            <a:r>
              <a:rPr lang="en-GB" dirty="0"/>
              <a:t>Windows and its networking stack</a:t>
            </a:r>
          </a:p>
          <a:p>
            <a:r>
              <a:rPr lang="en-GB" dirty="0"/>
              <a:t>SSPI Context problems</a:t>
            </a:r>
          </a:p>
          <a:p>
            <a:r>
              <a:rPr lang="en-GB" dirty="0"/>
              <a:t>RSAT Active Directory module </a:t>
            </a:r>
            <a:br>
              <a:rPr lang="en-GB" dirty="0"/>
            </a:br>
            <a:r>
              <a:rPr lang="en-GB" sz="1800" dirty="0"/>
              <a:t>(Set-</a:t>
            </a:r>
            <a:r>
              <a:rPr lang="en-GB" sz="1800" dirty="0" err="1"/>
              <a:t>ADServiceAccount</a:t>
            </a:r>
            <a:r>
              <a:rPr lang="en-GB" sz="1800" dirty="0"/>
              <a:t> –</a:t>
            </a:r>
            <a:r>
              <a:rPr lang="en-GB" sz="1800" dirty="0" err="1"/>
              <a:t>PrincipalsAllowedToRetrieveManagedPasswords</a:t>
            </a:r>
            <a:r>
              <a:rPr lang="en-GB" sz="18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644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Thank you. </a:t>
            </a:r>
            <a:r>
              <a:rPr lang="pl-PL" b="0" dirty="0"/>
              <a:t>Dziękuję.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7675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91D8D3-BBB7-4344-9FE5-2FE1AA57C2BD}"/>
              </a:ext>
            </a:extLst>
          </p:cNvPr>
          <p:cNvSpPr txBox="1">
            <a:spLocks/>
          </p:cNvSpPr>
          <p:nvPr/>
        </p:nvSpPr>
        <p:spPr>
          <a:xfrm>
            <a:off x="539553" y="2060848"/>
            <a:ext cx="8229600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Presentation:</a:t>
            </a:r>
            <a:r>
              <a:rPr lang="pl-PL" dirty="0"/>
              <a:t> </a:t>
            </a:r>
            <a:r>
              <a:rPr lang="pl-PL" dirty="0">
                <a:hlinkClick r:id="rId3"/>
              </a:rPr>
              <a:t>https://bit.ly/2HgzfnS</a:t>
            </a:r>
            <a:r>
              <a:rPr lang="en-GB" dirty="0"/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GB" dirty="0"/>
              <a:t>My blog: </a:t>
            </a:r>
            <a:r>
              <a:rPr lang="en-GB" dirty="0">
                <a:hlinkClick r:id="rId4"/>
              </a:rPr>
              <a:t>https://dbain.wales</a:t>
            </a:r>
            <a:endParaRPr lang="en-GB" dirty="0"/>
          </a:p>
          <a:p>
            <a:pPr marL="0" indent="0">
              <a:buFont typeface="Arial" pitchFamily="34" charset="0"/>
              <a:buNone/>
            </a:pPr>
            <a:r>
              <a:rPr lang="en-GB" dirty="0"/>
              <a:t>Twitter: @</a:t>
            </a:r>
            <a:r>
              <a:rPr lang="en-GB" dirty="0" err="1"/>
              <a:t>michalinwales</a:t>
            </a: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C3EB69-CABD-442E-82B8-C99013FC6964}"/>
              </a:ext>
            </a:extLst>
          </p:cNvPr>
          <p:cNvSpPr txBox="1">
            <a:spLocks/>
          </p:cNvSpPr>
          <p:nvPr/>
        </p:nvSpPr>
        <p:spPr>
          <a:xfrm>
            <a:off x="4860032" y="3573016"/>
            <a:ext cx="368032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Any </a:t>
            </a:r>
            <a:r>
              <a:rPr lang="pl-PL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26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a 5">
            <a:extLst>
              <a:ext uri="{FF2B5EF4-FFF2-40B4-BE49-F238E27FC236}">
                <a16:creationId xmlns:a16="http://schemas.microsoft.com/office/drawing/2014/main" id="{23A3BF73-E182-45DA-A5A0-B4A19E55A4BD}"/>
              </a:ext>
            </a:extLst>
          </p:cNvPr>
          <p:cNvGrpSpPr/>
          <p:nvPr/>
        </p:nvGrpSpPr>
        <p:grpSpPr>
          <a:xfrm>
            <a:off x="323528" y="1196752"/>
            <a:ext cx="8507854" cy="4616648"/>
            <a:chOff x="1876182" y="1136456"/>
            <a:chExt cx="8507854" cy="4616648"/>
          </a:xfrm>
        </p:grpSpPr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D51DD3F8-3A81-4C35-8BDF-BA17C2B1E0A5}"/>
                </a:ext>
              </a:extLst>
            </p:cNvPr>
            <p:cNvSpPr txBox="1"/>
            <p:nvPr/>
          </p:nvSpPr>
          <p:spPr>
            <a:xfrm>
              <a:off x="5115920" y="1136456"/>
              <a:ext cx="1960152" cy="4616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GOLD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SPONSORS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SILVER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SPONSOR</a:t>
              </a: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>
                <a:spcBef>
                  <a:spcPts val="600"/>
                </a:spcBef>
              </a:pPr>
              <a:r>
                <a:rPr lang="pl-PL" b="1" dirty="0">
                  <a:solidFill>
                    <a:schemeClr val="accent6">
                      <a:lumMod val="75000"/>
                    </a:schemeClr>
                  </a:solidFill>
                </a:rPr>
                <a:t>BRONZE SPONSOR</a:t>
              </a:r>
            </a:p>
          </p:txBody>
        </p:sp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36C49CA5-F767-4442-9487-1DDE4A220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04" b="20909"/>
            <a:stretch/>
          </p:blipFill>
          <p:spPr>
            <a:xfrm>
              <a:off x="6171177" y="1461485"/>
              <a:ext cx="2675175" cy="914713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D38E9E0E-1E3E-4B4F-8741-0714A1BE55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2"/>
            <a:stretch/>
          </p:blipFill>
          <p:spPr>
            <a:xfrm>
              <a:off x="5056624" y="4083240"/>
              <a:ext cx="1925557" cy="99675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E69094B-D3B0-4FD0-A3B9-13B29F63FECD}"/>
                </a:ext>
              </a:extLst>
            </p:cNvPr>
            <p:cNvGrpSpPr/>
            <p:nvPr/>
          </p:nvGrpSpPr>
          <p:grpSpPr>
            <a:xfrm>
              <a:off x="3193689" y="4486741"/>
              <a:ext cx="5760688" cy="504056"/>
              <a:chOff x="3132451" y="4587021"/>
              <a:chExt cx="5760688" cy="504056"/>
            </a:xfrm>
          </p:grpSpPr>
          <p:pic>
            <p:nvPicPr>
              <p:cNvPr id="15" name="Obraz 14">
                <a:extLst>
                  <a:ext uri="{FF2B5EF4-FFF2-40B4-BE49-F238E27FC236}">
                    <a16:creationId xmlns:a16="http://schemas.microsoft.com/office/drawing/2014/main" id="{3DB62CC0-988E-4E1B-93BA-EBE6933A17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320" b="19556"/>
              <a:stretch/>
            </p:blipFill>
            <p:spPr>
              <a:xfrm>
                <a:off x="3132451" y="4587021"/>
                <a:ext cx="1604211" cy="504056"/>
              </a:xfrm>
              <a:prstGeom prst="rect">
                <a:avLst/>
              </a:prstGeom>
            </p:spPr>
          </p:pic>
          <p:pic>
            <p:nvPicPr>
              <p:cNvPr id="18" name="Obraz 17">
                <a:extLst>
                  <a:ext uri="{FF2B5EF4-FFF2-40B4-BE49-F238E27FC236}">
                    <a16:creationId xmlns:a16="http://schemas.microsoft.com/office/drawing/2014/main" id="{18590483-CD0E-45CB-912D-44ECD9E94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2819" y="4681896"/>
                <a:ext cx="1620320" cy="286256"/>
              </a:xfrm>
              <a:prstGeom prst="rect">
                <a:avLst/>
              </a:prstGeom>
            </p:spPr>
          </p:pic>
        </p:grp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B146AF01-8973-476F-A47A-B891E8EBCF3B}"/>
                </a:ext>
              </a:extLst>
            </p:cNvPr>
            <p:cNvSpPr/>
            <p:nvPr/>
          </p:nvSpPr>
          <p:spPr>
            <a:xfrm>
              <a:off x="1876182" y="2420888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F5483265-FAB7-4CDE-9DFF-6BE57BC58B56}"/>
                </a:ext>
              </a:extLst>
            </p:cNvPr>
            <p:cNvSpPr/>
            <p:nvPr/>
          </p:nvSpPr>
          <p:spPr>
            <a:xfrm>
              <a:off x="1944408" y="3812733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19E670A5-A356-4A9B-B7F0-257FDF118139}"/>
                </a:ext>
              </a:extLst>
            </p:cNvPr>
            <p:cNvSpPr/>
            <p:nvPr/>
          </p:nvSpPr>
          <p:spPr>
            <a:xfrm>
              <a:off x="1876182" y="5210649"/>
              <a:ext cx="8439628" cy="4571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rostokąt 1"/>
          <p:cNvSpPr/>
          <p:nvPr/>
        </p:nvSpPr>
        <p:spPr>
          <a:xfrm>
            <a:off x="1927739" y="1196752"/>
            <a:ext cx="2194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PLATINUM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SPONSOR</a:t>
            </a:r>
          </a:p>
        </p:txBody>
      </p:sp>
      <p:sp>
        <p:nvSpPr>
          <p:cNvPr id="22" name="Prostokąt 21"/>
          <p:cNvSpPr/>
          <p:nvPr/>
        </p:nvSpPr>
        <p:spPr>
          <a:xfrm>
            <a:off x="4823733" y="1196752"/>
            <a:ext cx="214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pl-PL" b="1" dirty="0">
                <a:solidFill>
                  <a:schemeClr val="accent6">
                    <a:lumMod val="75000"/>
                  </a:schemeClr>
                </a:solidFill>
              </a:rPr>
              <a:t>STRATEGIC PARTNER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7"/>
          <a:srcRect t="6086" b="4669"/>
          <a:stretch/>
        </p:blipFill>
        <p:spPr>
          <a:xfrm>
            <a:off x="1458742" y="2923167"/>
            <a:ext cx="1127350" cy="87046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329" y="3231192"/>
            <a:ext cx="2530838" cy="297484"/>
          </a:xfrm>
          <a:prstGeom prst="rect">
            <a:avLst/>
          </a:prstGeom>
        </p:spPr>
      </p:pic>
      <p:pic>
        <p:nvPicPr>
          <p:cNvPr id="23" name="Obraz 22"/>
          <p:cNvPicPr>
            <a:picLocks noChangeAspect="1"/>
          </p:cNvPicPr>
          <p:nvPr/>
        </p:nvPicPr>
        <p:blipFill rotWithShape="1">
          <a:blip r:embed="rId9"/>
          <a:srcRect t="33364" b="31177"/>
          <a:stretch/>
        </p:blipFill>
        <p:spPr>
          <a:xfrm>
            <a:off x="6008780" y="3028949"/>
            <a:ext cx="2602860" cy="652626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616" y="5768327"/>
            <a:ext cx="1967657" cy="576593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9494" y="1657921"/>
            <a:ext cx="2720050" cy="6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5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talk about?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not about all of the logos from the previous slide!</a:t>
            </a:r>
          </a:p>
          <a:p>
            <a:endParaRPr lang="en-GB" dirty="0"/>
          </a:p>
          <a:p>
            <a:r>
              <a:rPr lang="en-GB" dirty="0"/>
              <a:t>It is about containers, docker, swarm and SQL Server</a:t>
            </a:r>
          </a:p>
          <a:p>
            <a:r>
              <a:rPr lang="en-GB" dirty="0"/>
              <a:t>About how they fit together</a:t>
            </a:r>
            <a:endParaRPr lang="pl-PL" dirty="0"/>
          </a:p>
          <a:p>
            <a:r>
              <a:rPr lang="en-GB" dirty="0"/>
              <a:t>And how they integrate with existing windows networks</a:t>
            </a:r>
            <a:br>
              <a:rPr lang="en-GB" dirty="0"/>
            </a:br>
            <a:r>
              <a:rPr lang="en-GB" dirty="0"/>
              <a:t>(because a revolution is not an option for everyone)</a:t>
            </a:r>
          </a:p>
          <a:p>
            <a:endParaRPr lang="en-GB" dirty="0"/>
          </a:p>
          <a:p>
            <a:r>
              <a:rPr lang="en-GB" dirty="0"/>
              <a:t>Why is it worth to give containers a go</a:t>
            </a:r>
          </a:p>
          <a:p>
            <a:r>
              <a:rPr lang="en-GB" dirty="0"/>
              <a:t>and learn more about the logos from the previous slide!</a:t>
            </a:r>
          </a:p>
        </p:txBody>
      </p:sp>
    </p:spTree>
    <p:extLst>
      <p:ext uri="{BB962C8B-B14F-4D97-AF65-F5344CB8AC3E}">
        <p14:creationId xmlns:p14="http://schemas.microsoft.com/office/powerpoint/2010/main" val="6479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abstraction at the app layer </a:t>
            </a:r>
          </a:p>
          <a:p>
            <a:r>
              <a:rPr lang="en-GB" dirty="0"/>
              <a:t>Packages code and dependencies together</a:t>
            </a:r>
          </a:p>
          <a:p>
            <a:r>
              <a:rPr lang="en-GB" dirty="0"/>
              <a:t>Keeps processes separated</a:t>
            </a:r>
          </a:p>
          <a:p>
            <a:r>
              <a:rPr lang="en-GB" dirty="0"/>
              <a:t>While sharing OS kernel.</a:t>
            </a:r>
          </a:p>
          <a:p>
            <a:endParaRPr lang="en-GB" dirty="0"/>
          </a:p>
          <a:p>
            <a:r>
              <a:rPr lang="en-GB" dirty="0"/>
              <a:t>Next logical step after Virtual Machines</a:t>
            </a:r>
          </a:p>
          <a:p>
            <a:r>
              <a:rPr lang="en-GB" dirty="0"/>
              <a:t>VMs virtualize hardware, Containers virtualize OS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314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or Containers?</a:t>
            </a:r>
            <a:endParaRPr lang="pl-PL" dirty="0"/>
          </a:p>
        </p:txBody>
      </p:sp>
      <p:pic>
        <p:nvPicPr>
          <p:cNvPr id="3076" name="Picture 4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293AFF8E-37C0-4964-B981-5E29394C9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99" y="1417638"/>
            <a:ext cx="5671063" cy="45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5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293AFF8E-37C0-4964-B981-5E29394C9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91" y="1417639"/>
            <a:ext cx="4157417" cy="332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or Containers?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37832" y="2636152"/>
            <a:ext cx="2549331" cy="197784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Nunc viverra imperdiet enim. Fusce est. Vivamus a tellus.</a:t>
            </a:r>
          </a:p>
          <a:p>
            <a:endParaRPr lang="en-US" dirty="0"/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endParaRPr lang="pl-PL" dirty="0"/>
          </a:p>
        </p:txBody>
      </p:sp>
      <p:pic>
        <p:nvPicPr>
          <p:cNvPr id="3074" name="Picture 2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4EFD9177-DCA7-4C0A-AB23-C2BC2CD5D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246" y="1556792"/>
            <a:ext cx="5602096" cy="447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79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Application that makes containers possible</a:t>
            </a:r>
          </a:p>
          <a:p>
            <a:r>
              <a:rPr lang="en-GB" dirty="0"/>
              <a:t>The company that makes Docker</a:t>
            </a:r>
          </a:p>
          <a:p>
            <a:endParaRPr lang="en-GB" dirty="0"/>
          </a:p>
          <a:p>
            <a:r>
              <a:rPr lang="en-GB" dirty="0"/>
              <a:t>March 2013 – Initial release</a:t>
            </a:r>
          </a:p>
          <a:p>
            <a:r>
              <a:rPr lang="en-GB" dirty="0"/>
              <a:t>April 2019 – Version 18.09.5 released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4" descr="Image result for docker logo">
            <a:extLst>
              <a:ext uri="{FF2B5EF4-FFF2-40B4-BE49-F238E27FC236}">
                <a16:creationId xmlns:a16="http://schemas.microsoft.com/office/drawing/2014/main" id="{D859D247-00D5-46A6-84C2-A24E44C30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62" y="1124744"/>
            <a:ext cx="3030227" cy="258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73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2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QLDay2018_template_4_3_ratio_v2.pptx" id="{182AB531-1E8C-486D-85A0-4C9821BD18CF}" vid="{E6F33DF0-1CE2-4801-A640-0C58FE7705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SQLDay2018_template_4_3_ratio_v2</Template>
  <TotalTime>1979</TotalTime>
  <Words>1050</Words>
  <Application>Microsoft Office PowerPoint</Application>
  <PresentationFormat>On-screen Show (4:3)</PresentationFormat>
  <Paragraphs>385</Paragraphs>
  <Slides>49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 Unicode MS</vt:lpstr>
      <vt:lpstr>Arial</vt:lpstr>
      <vt:lpstr>Calibri</vt:lpstr>
      <vt:lpstr>Motyw2</vt:lpstr>
      <vt:lpstr>PowerPoint Presentation</vt:lpstr>
      <vt:lpstr>SQL DBAs Docker Revolution Survival Guide</vt:lpstr>
      <vt:lpstr>The DBA’s world used to be simple</vt:lpstr>
      <vt:lpstr>There is a revolution going on</vt:lpstr>
      <vt:lpstr>What is this talk about?</vt:lpstr>
      <vt:lpstr>What is a container?</vt:lpstr>
      <vt:lpstr>Virtual Machines or Containers?</vt:lpstr>
      <vt:lpstr>Virtual Machines or Containers?</vt:lpstr>
      <vt:lpstr>What is Docker?</vt:lpstr>
      <vt:lpstr>DEMO 1.0</vt:lpstr>
      <vt:lpstr>What just happened?</vt:lpstr>
      <vt:lpstr>DEMO 1.1</vt:lpstr>
      <vt:lpstr>Failed to generate SSPI context?</vt:lpstr>
      <vt:lpstr>The SSPI authentication </vt:lpstr>
      <vt:lpstr>The SSPI authentication with containers</vt:lpstr>
      <vt:lpstr>So how do containers fit into our networks? </vt:lpstr>
      <vt:lpstr>The Test Setup</vt:lpstr>
      <vt:lpstr>The Test Service    </vt:lpstr>
      <vt:lpstr>PowerPoint Presentation</vt:lpstr>
      <vt:lpstr>DEMO 2.0</vt:lpstr>
      <vt:lpstr>'NT AUTHORITY\ANONYMOUS LOGON?</vt:lpstr>
      <vt:lpstr>gMSA and Credential Spec Files</vt:lpstr>
      <vt:lpstr>A Group to grant access to service accounts</vt:lpstr>
      <vt:lpstr>Two docker hosts in the group</vt:lpstr>
      <vt:lpstr>The two existing service accounts</vt:lpstr>
      <vt:lpstr>Point-and-click method works too</vt:lpstr>
      <vt:lpstr>Create a new gMSA</vt:lpstr>
      <vt:lpstr>Create a new gMSA</vt:lpstr>
      <vt:lpstr>Install the gMSA (on the docker host)</vt:lpstr>
      <vt:lpstr>CredentialSpec PowerShell module</vt:lpstr>
      <vt:lpstr>Credential Spec File (ServiceA.json)</vt:lpstr>
      <vt:lpstr>Creating a new Credential Spec File</vt:lpstr>
      <vt:lpstr>DEMO 2.1</vt:lpstr>
      <vt:lpstr>Demo 2.1</vt:lpstr>
      <vt:lpstr>gMSA and Credential Spec Files</vt:lpstr>
      <vt:lpstr>Demo 2 conclusions</vt:lpstr>
      <vt:lpstr>So how do containers fit into our networks? </vt:lpstr>
      <vt:lpstr>Next Step? Everything in containers? </vt:lpstr>
      <vt:lpstr>Orchestration</vt:lpstr>
      <vt:lpstr>Docker Orchestration Options</vt:lpstr>
      <vt:lpstr>Docker Orchestration Options</vt:lpstr>
      <vt:lpstr>Docker Orchestration Options</vt:lpstr>
      <vt:lpstr>Docker Orchestration – my choice</vt:lpstr>
      <vt:lpstr>DEMO 3.0</vt:lpstr>
      <vt:lpstr>Ping from a docker host</vt:lpstr>
      <vt:lpstr>Ping from a container</vt:lpstr>
      <vt:lpstr>Warning!</vt:lpstr>
      <vt:lpstr>Thank you. Dziękuję. 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Libera</dc:creator>
  <cp:lastModifiedBy>Michal Poreba</cp:lastModifiedBy>
  <cp:revision>76</cp:revision>
  <dcterms:created xsi:type="dcterms:W3CDTF">2019-05-02T18:30:20Z</dcterms:created>
  <dcterms:modified xsi:type="dcterms:W3CDTF">2019-05-13T21:24:34Z</dcterms:modified>
</cp:coreProperties>
</file>