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sldIdLst>
    <p:sldId id="259" r:id="rId2"/>
    <p:sldId id="260" r:id="rId3"/>
    <p:sldId id="270" r:id="rId4"/>
    <p:sldId id="257" r:id="rId5"/>
    <p:sldId id="264" r:id="rId6"/>
    <p:sldId id="271" r:id="rId7"/>
    <p:sldId id="266" r:id="rId8"/>
    <p:sldId id="267" r:id="rId9"/>
    <p:sldId id="258" r:id="rId10"/>
    <p:sldId id="262" r:id="rId11"/>
    <p:sldId id="263" r:id="rId12"/>
    <p:sldId id="261" r:id="rId13"/>
    <p:sldId id="268" r:id="rId14"/>
    <p:sldId id="269" r:id="rId15"/>
    <p:sldId id="265" r:id="rId16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3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04"/>
  </p:normalViewPr>
  <p:slideViewPr>
    <p:cSldViewPr snapToGrid="0" snapToObjects="1">
      <p:cViewPr>
        <p:scale>
          <a:sx n="87" d="100"/>
          <a:sy n="87" d="100"/>
        </p:scale>
        <p:origin x="128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F265C-D068-B547-ABC7-0045181771AB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35912-2236-D04C-BCCC-FC1E817A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5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5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7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2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4" Type="http://schemas.openxmlformats.org/officeDocument/2006/relationships/image" Target="../media/image15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acebookincubator/create-react-ap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tiff"/><Relationship Id="rId12" Type="http://schemas.openxmlformats.org/officeDocument/2006/relationships/image" Target="../media/image13.tiff"/><Relationship Id="rId13" Type="http://schemas.openxmlformats.org/officeDocument/2006/relationships/image" Target="../media/image14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Relationship Id="rId4" Type="http://schemas.openxmlformats.org/officeDocument/2006/relationships/hyperlink" Target="t" TargetMode="External"/><Relationship Id="rId5" Type="http://schemas.openxmlformats.org/officeDocument/2006/relationships/image" Target="../media/image6.tiff"/><Relationship Id="rId6" Type="http://schemas.openxmlformats.org/officeDocument/2006/relationships/image" Target="../media/image7.tiff"/><Relationship Id="rId7" Type="http://schemas.openxmlformats.org/officeDocument/2006/relationships/image" Target="../media/image8.tiff"/><Relationship Id="rId8" Type="http://schemas.openxmlformats.org/officeDocument/2006/relationships/image" Target="../media/image9.tiff"/><Relationship Id="rId9" Type="http://schemas.openxmlformats.org/officeDocument/2006/relationships/image" Target="../media/image10.tiff"/><Relationship Id="rId10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tiff"/><Relationship Id="rId12" Type="http://schemas.openxmlformats.org/officeDocument/2006/relationships/image" Target="../media/image13.tiff"/><Relationship Id="rId13" Type="http://schemas.openxmlformats.org/officeDocument/2006/relationships/image" Target="../media/image14.tiff"/><Relationship Id="rId14" Type="http://schemas.openxmlformats.org/officeDocument/2006/relationships/image" Target="../media/image15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tiff"/><Relationship Id="rId4" Type="http://schemas.openxmlformats.org/officeDocument/2006/relationships/hyperlink" Target="t" TargetMode="External"/><Relationship Id="rId5" Type="http://schemas.openxmlformats.org/officeDocument/2006/relationships/image" Target="../media/image6.tiff"/><Relationship Id="rId6" Type="http://schemas.openxmlformats.org/officeDocument/2006/relationships/image" Target="../media/image7.tiff"/><Relationship Id="rId7" Type="http://schemas.openxmlformats.org/officeDocument/2006/relationships/image" Target="../media/image8.tiff"/><Relationship Id="rId8" Type="http://schemas.openxmlformats.org/officeDocument/2006/relationships/image" Target="../media/image9.tiff"/><Relationship Id="rId9" Type="http://schemas.openxmlformats.org/officeDocument/2006/relationships/image" Target="../media/image10.tiff"/><Relationship Id="rId10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5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2861463"/>
            <a:ext cx="7683098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3" y="2861463"/>
            <a:ext cx="7616641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342027" y="4732545"/>
            <a:ext cx="314107" cy="30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65219" y="5425272"/>
            <a:ext cx="372534" cy="186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486079" y="5401732"/>
            <a:ext cx="4449336" cy="65337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75288" y="6215772"/>
            <a:ext cx="4360127" cy="4749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7023" y="4732545"/>
            <a:ext cx="188464" cy="30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41" y="2599765"/>
            <a:ext cx="6710714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376" y="2599765"/>
            <a:ext cx="4904509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9175376" y="7087672"/>
            <a:ext cx="5517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www.opensecrets.org</a:t>
            </a:r>
            <a:r>
              <a:rPr lang="en-US" dirty="0"/>
              <a:t>/resources/create/</a:t>
            </a:r>
            <a:r>
              <a:rPr lang="en-US" dirty="0" err="1"/>
              <a:t>apis.php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330" y="2590800"/>
            <a:ext cx="8286146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44" y="2590800"/>
            <a:ext cx="4772057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7028330" y="7001946"/>
            <a:ext cx="725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propublica.github.io</a:t>
            </a:r>
            <a:r>
              <a:rPr lang="en-US" dirty="0"/>
              <a:t>/congress-</a:t>
            </a:r>
            <a:r>
              <a:rPr lang="en-US" dirty="0" err="1"/>
              <a:t>api</a:t>
            </a:r>
            <a:r>
              <a:rPr lang="en-US" dirty="0"/>
              <a:t>-docs/#get-a-specific-roll-call-vote</a:t>
            </a:r>
          </a:p>
        </p:txBody>
      </p:sp>
    </p:spTree>
    <p:extLst>
      <p:ext uri="{BB962C8B-B14F-4D97-AF65-F5344CB8AC3E}">
        <p14:creationId xmlns:p14="http://schemas.microsoft.com/office/powerpoint/2010/main" val="3583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33" y="2477220"/>
            <a:ext cx="6528885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4" r="12579"/>
          <a:stretch/>
        </p:blipFill>
        <p:spPr>
          <a:xfrm>
            <a:off x="878416" y="2477220"/>
            <a:ext cx="6422024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35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2493818" y="1596044"/>
            <a:ext cx="12172208" cy="73484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1" name="Group 20"/>
          <p:cNvGrpSpPr/>
          <p:nvPr/>
        </p:nvGrpSpPr>
        <p:grpSpPr>
          <a:xfrm>
            <a:off x="4254270" y="3824736"/>
            <a:ext cx="8115712" cy="4749786"/>
            <a:chOff x="829890" y="1507275"/>
            <a:chExt cx="10198131" cy="596853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78181" y="1507275"/>
              <a:ext cx="10141193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78181" y="7475813"/>
              <a:ext cx="1014984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78181" y="5486301"/>
              <a:ext cx="1014984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78181" y="3496788"/>
              <a:ext cx="10141193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29890" y="6375102"/>
              <a:ext cx="10166872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227187" y="3759223"/>
            <a:ext cx="131026" cy="4880812"/>
            <a:chOff x="632572" y="1114710"/>
            <a:chExt cx="164646" cy="613318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14895" y="1197033"/>
              <a:ext cx="0" cy="5968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632572" y="1114710"/>
              <a:ext cx="164646" cy="1646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632572" y="7083248"/>
              <a:ext cx="164646" cy="1646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288076" y="3759223"/>
            <a:ext cx="131026" cy="4880812"/>
            <a:chOff x="632572" y="1114710"/>
            <a:chExt cx="164646" cy="613318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14895" y="1197033"/>
              <a:ext cx="0" cy="5968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32572" y="1114710"/>
              <a:ext cx="164646" cy="1646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Oval 16"/>
            <p:cNvSpPr/>
            <p:nvPr/>
          </p:nvSpPr>
          <p:spPr>
            <a:xfrm>
              <a:off x="632572" y="7083248"/>
              <a:ext cx="164646" cy="1646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634159" y="842756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2020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11228" y="684430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2016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91293" y="4227145"/>
            <a:ext cx="47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Vote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546275" y="367777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2004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358341" y="1884400"/>
            <a:ext cx="1737691" cy="1041589"/>
            <a:chOff x="3358341" y="1884400"/>
            <a:chExt cx="1737691" cy="1041589"/>
          </a:xfrm>
        </p:grpSpPr>
        <p:sp>
          <p:nvSpPr>
            <p:cNvPr id="29" name="Rounded Rectangle 28"/>
            <p:cNvSpPr/>
            <p:nvPr/>
          </p:nvSpPr>
          <p:spPr>
            <a:xfrm>
              <a:off x="3358341" y="1884400"/>
              <a:ext cx="1737691" cy="1030884"/>
            </a:xfrm>
            <a:prstGeom prst="roundRect">
              <a:avLst>
                <a:gd name="adj" fmla="val 406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395109" y="2167010"/>
              <a:ext cx="336518" cy="16892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395109" y="2426896"/>
              <a:ext cx="336518" cy="16892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395109" y="2681739"/>
              <a:ext cx="336518" cy="16892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7796" y="2648990"/>
              <a:ext cx="1080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War / Defense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88798" y="2390304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Healthcare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10997" y="2131620"/>
              <a:ext cx="7869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Tax Policy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31626" y="1900715"/>
              <a:ext cx="1313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u="sng" dirty="0" smtClean="0"/>
                <a:t>Stance Categories</a:t>
              </a:r>
              <a:endParaRPr lang="en-US" sz="1200" b="1" u="sng" dirty="0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4361104" y="4093276"/>
            <a:ext cx="336517" cy="9641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Rounded Rectangle 38"/>
          <p:cNvSpPr/>
          <p:nvPr/>
        </p:nvSpPr>
        <p:spPr>
          <a:xfrm>
            <a:off x="4361104" y="6822623"/>
            <a:ext cx="336517" cy="4460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Rounded Rectangle 39"/>
          <p:cNvSpPr/>
          <p:nvPr/>
        </p:nvSpPr>
        <p:spPr>
          <a:xfrm>
            <a:off x="4361104" y="5760496"/>
            <a:ext cx="336517" cy="6574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ounded Rectangle 40"/>
          <p:cNvSpPr/>
          <p:nvPr/>
        </p:nvSpPr>
        <p:spPr>
          <a:xfrm>
            <a:off x="4361104" y="6526350"/>
            <a:ext cx="336518" cy="1689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2363101" y="3824736"/>
            <a:ext cx="0" cy="4749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2297588" y="3759223"/>
            <a:ext cx="131026" cy="1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Oval 45"/>
          <p:cNvSpPr/>
          <p:nvPr/>
        </p:nvSpPr>
        <p:spPr>
          <a:xfrm>
            <a:off x="12297588" y="8509009"/>
            <a:ext cx="131026" cy="1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3934566" y="3193248"/>
            <a:ext cx="61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Record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8006863" y="3179420"/>
            <a:ext cx="597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Career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2004967" y="3193248"/>
            <a:ext cx="591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Events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435757" y="422143"/>
            <a:ext cx="314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/>
              <a:t>Chuck Schumer</a:t>
            </a:r>
          </a:p>
          <a:p>
            <a:pPr algn="ctr"/>
            <a:r>
              <a:rPr lang="en-US" sz="1200" dirty="0" smtClean="0"/>
              <a:t>Senator from New York</a:t>
            </a:r>
            <a:endParaRPr 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7419230" y="1934196"/>
            <a:ext cx="1737691" cy="1030884"/>
            <a:chOff x="7419230" y="1934196"/>
            <a:chExt cx="1737691" cy="1030884"/>
          </a:xfrm>
        </p:grpSpPr>
        <p:sp>
          <p:nvSpPr>
            <p:cNvPr id="75" name="Rounded Rectangle 74"/>
            <p:cNvSpPr/>
            <p:nvPr/>
          </p:nvSpPr>
          <p:spPr>
            <a:xfrm>
              <a:off x="7419230" y="1934196"/>
              <a:ext cx="1737691" cy="1030884"/>
            </a:xfrm>
            <a:prstGeom prst="roundRect">
              <a:avLst>
                <a:gd name="adj" fmla="val 406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7455998" y="2216806"/>
              <a:ext cx="336518" cy="16892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455998" y="2476692"/>
              <a:ext cx="336518" cy="16892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7455998" y="2731535"/>
              <a:ext cx="336518" cy="16892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71886" y="2181416"/>
              <a:ext cx="669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Senator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792515" y="1950511"/>
              <a:ext cx="13084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u="sng" dirty="0" smtClean="0"/>
                <a:t>Career Categories</a:t>
              </a:r>
              <a:endParaRPr lang="en-US" sz="1200" b="1" u="sng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979779" y="2427115"/>
              <a:ext cx="11514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Military Service</a:t>
              </a:r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979779" y="2688081"/>
              <a:ext cx="1072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Private Citizen</a:t>
              </a:r>
              <a:endParaRPr lang="en-US" sz="1200" dirty="0"/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8419102" y="6060606"/>
            <a:ext cx="339408" cy="15333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57"/>
          <p:cNvSpPr txBox="1"/>
          <p:nvPr/>
        </p:nvSpPr>
        <p:spPr>
          <a:xfrm>
            <a:off x="3541082" y="7514795"/>
            <a:ext cx="548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Today</a:t>
            </a:r>
            <a:endParaRPr lang="en-US" sz="1200" dirty="0"/>
          </a:p>
        </p:txBody>
      </p:sp>
      <p:sp>
        <p:nvSpPr>
          <p:cNvPr id="59" name="Rounded Rectangle 58"/>
          <p:cNvSpPr/>
          <p:nvPr/>
        </p:nvSpPr>
        <p:spPr>
          <a:xfrm>
            <a:off x="8410907" y="4530235"/>
            <a:ext cx="347603" cy="42738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Rounded Rectangle 60"/>
          <p:cNvSpPr/>
          <p:nvPr/>
        </p:nvSpPr>
        <p:spPr>
          <a:xfrm>
            <a:off x="8401517" y="4951906"/>
            <a:ext cx="357403" cy="11087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12337336" y="3774138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3" name="TextBox 82"/>
          <p:cNvSpPr txBox="1"/>
          <p:nvPr/>
        </p:nvSpPr>
        <p:spPr>
          <a:xfrm>
            <a:off x="12415649" y="3685175"/>
            <a:ext cx="145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Presidential Election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1075768" y="3816277"/>
            <a:ext cx="87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War in Iraq</a:t>
            </a:r>
            <a:endParaRPr lang="en-US" sz="1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2596860" y="370703"/>
            <a:ext cx="1388723" cy="915428"/>
            <a:chOff x="11927884" y="1907848"/>
            <a:chExt cx="1388723" cy="915428"/>
          </a:xfrm>
        </p:grpSpPr>
        <p:sp>
          <p:nvSpPr>
            <p:cNvPr id="89" name="Rounded Rectangle 88"/>
            <p:cNvSpPr/>
            <p:nvPr/>
          </p:nvSpPr>
          <p:spPr>
            <a:xfrm>
              <a:off x="11927884" y="1907848"/>
              <a:ext cx="1388723" cy="915428"/>
            </a:xfrm>
            <a:prstGeom prst="roundRect">
              <a:avLst>
                <a:gd name="adj" fmla="val 406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12119591" y="2309536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297588" y="2218132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Single</a:t>
              </a:r>
              <a:endParaRPr 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297588" y="2456121"/>
              <a:ext cx="896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Continuous</a:t>
              </a:r>
              <a:endParaRPr lang="en-US" sz="1200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11997052" y="2513125"/>
              <a:ext cx="336518" cy="1689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119591" y="1948734"/>
              <a:ext cx="939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u="sng" smtClean="0"/>
                <a:t>Event Types</a:t>
              </a:r>
              <a:endParaRPr lang="en-US" sz="1200" b="1" u="sng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1368975" y="1987796"/>
            <a:ext cx="1737691" cy="1030884"/>
            <a:chOff x="7419230" y="1934196"/>
            <a:chExt cx="1737691" cy="1030884"/>
          </a:xfrm>
        </p:grpSpPr>
        <p:sp>
          <p:nvSpPr>
            <p:cNvPr id="93" name="Rounded Rectangle 92"/>
            <p:cNvSpPr/>
            <p:nvPr/>
          </p:nvSpPr>
          <p:spPr>
            <a:xfrm>
              <a:off x="7419230" y="1934196"/>
              <a:ext cx="1737691" cy="1030884"/>
            </a:xfrm>
            <a:prstGeom prst="roundRect">
              <a:avLst>
                <a:gd name="adj" fmla="val 406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7455998" y="2216806"/>
              <a:ext cx="336518" cy="16892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7455998" y="2476692"/>
              <a:ext cx="336518" cy="16892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7455998" y="2731535"/>
              <a:ext cx="336518" cy="16892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971886" y="2181416"/>
              <a:ext cx="674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Political</a:t>
              </a:r>
              <a:endParaRPr lang="en-US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92515" y="1950511"/>
              <a:ext cx="12441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u="sng" dirty="0" smtClean="0"/>
                <a:t>Event Categories</a:t>
              </a:r>
              <a:endParaRPr lang="en-US" sz="1200" b="1" u="sng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79779" y="2427115"/>
              <a:ext cx="442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War</a:t>
              </a:r>
              <a:endParaRPr 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979779" y="2688081"/>
              <a:ext cx="755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Economy</a:t>
              </a:r>
              <a:endParaRPr lang="en-US" sz="1200" dirty="0"/>
            </a:p>
          </p:txBody>
        </p:sp>
      </p:grpSp>
      <p:sp>
        <p:nvSpPr>
          <p:cNvPr id="102" name="Oval 101"/>
          <p:cNvSpPr>
            <a:spLocks noChangeAspect="1"/>
          </p:cNvSpPr>
          <p:nvPr/>
        </p:nvSpPr>
        <p:spPr>
          <a:xfrm>
            <a:off x="12297588" y="5371631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3" name="TextBox 102"/>
          <p:cNvSpPr txBox="1"/>
          <p:nvPr/>
        </p:nvSpPr>
        <p:spPr>
          <a:xfrm>
            <a:off x="12378037" y="5270269"/>
            <a:ext cx="145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Presidential Election</a:t>
            </a:r>
            <a:endParaRPr lang="en-US" sz="1200" dirty="0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12308288" y="694796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4" name="TextBox 83"/>
          <p:cNvSpPr txBox="1"/>
          <p:nvPr/>
        </p:nvSpPr>
        <p:spPr>
          <a:xfrm>
            <a:off x="12411119" y="6860981"/>
            <a:ext cx="145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Presidential Election</a:t>
            </a:r>
            <a:endParaRPr lang="en-US" sz="1200" dirty="0"/>
          </a:p>
        </p:txBody>
      </p:sp>
      <p:sp>
        <p:nvSpPr>
          <p:cNvPr id="108" name="Rounded Rectangle 107"/>
          <p:cNvSpPr/>
          <p:nvPr/>
        </p:nvSpPr>
        <p:spPr>
          <a:xfrm>
            <a:off x="11904537" y="3825936"/>
            <a:ext cx="347603" cy="23548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4242012" y="4315832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4249872" y="5580344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4258750" y="4737646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4256782" y="7351151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4256782" y="7063812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4249872" y="6322078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4254270" y="535635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4247304" y="6744865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4254841" y="60670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3" name="Straight Connector 2"/>
          <p:cNvCxnSpPr>
            <a:stCxn id="24" idx="3"/>
          </p:cNvCxnSpPr>
          <p:nvPr/>
        </p:nvCxnSpPr>
        <p:spPr>
          <a:xfrm>
            <a:off x="3964692" y="4365645"/>
            <a:ext cx="302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2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2811"/>
            <a:ext cx="261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Single </a:t>
            </a:r>
            <a:r>
              <a:rPr lang="en-US" b="1" smtClean="0"/>
              <a:t>Event Commenting</a:t>
            </a:r>
            <a:endParaRPr lang="en-US" b="1"/>
          </a:p>
        </p:txBody>
      </p:sp>
      <p:sp>
        <p:nvSpPr>
          <p:cNvPr id="42" name="Right Arrow 41"/>
          <p:cNvSpPr/>
          <p:nvPr/>
        </p:nvSpPr>
        <p:spPr>
          <a:xfrm>
            <a:off x="7191074" y="2529919"/>
            <a:ext cx="1775012" cy="86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9377796" y="1037985"/>
            <a:ext cx="6358736" cy="38388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77796" y="1184534"/>
            <a:ext cx="260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Event: Stance on ACA</a:t>
            </a:r>
          </a:p>
          <a:p>
            <a:r>
              <a:rPr lang="en-US" dirty="0" smtClean="0"/>
              <a:t>Politician: Chuck Schumer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585631" y="2032371"/>
            <a:ext cx="2462646" cy="7769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9585631" y="2971074"/>
            <a:ext cx="3585928" cy="9360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9219087" y="3040627"/>
            <a:ext cx="366544" cy="3482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3089439" y="3005947"/>
            <a:ext cx="2522762" cy="3360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10800000">
            <a:off x="7183792" y="6715077"/>
            <a:ext cx="1775012" cy="86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536662" y="6376627"/>
            <a:ext cx="6400801" cy="2019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6" name="Straight Connector 85"/>
          <p:cNvCxnSpPr/>
          <p:nvPr/>
        </p:nvCxnSpPr>
        <p:spPr>
          <a:xfrm>
            <a:off x="1003151" y="8086343"/>
            <a:ext cx="443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1327565" y="7328894"/>
            <a:ext cx="3235" cy="319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327564" y="7648196"/>
            <a:ext cx="443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245063" y="6589345"/>
            <a:ext cx="341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one comment on </a:t>
            </a:r>
            <a:r>
              <a:rPr lang="en-US" dirty="0" smtClean="0"/>
              <a:t>one event</a:t>
            </a:r>
            <a:endParaRPr lang="en-US" dirty="0"/>
          </a:p>
        </p:txBody>
      </p:sp>
      <p:cxnSp>
        <p:nvCxnSpPr>
          <p:cNvPr id="90" name="Straight Connector 89"/>
          <p:cNvCxnSpPr>
            <a:stCxn id="86" idx="4"/>
          </p:cNvCxnSpPr>
          <p:nvPr/>
        </p:nvCxnSpPr>
        <p:spPr>
          <a:xfrm>
            <a:off x="1009629" y="6921085"/>
            <a:ext cx="0" cy="1165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006393" y="7240387"/>
            <a:ext cx="443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273357" y="7946328"/>
            <a:ext cx="301721" cy="301721"/>
            <a:chOff x="1144662" y="9391982"/>
            <a:chExt cx="301721" cy="301721"/>
          </a:xfrm>
        </p:grpSpPr>
        <p:sp>
          <p:nvSpPr>
            <p:cNvPr id="74" name="Rectangle 73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191207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509480" y="7044589"/>
            <a:ext cx="441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one </a:t>
            </a:r>
            <a:r>
              <a:rPr lang="en-US" dirty="0" smtClean="0"/>
              <a:t>child comment </a:t>
            </a:r>
            <a:r>
              <a:rPr lang="en-US" dirty="0"/>
              <a:t>on </a:t>
            </a:r>
            <a:r>
              <a:rPr lang="en-US" dirty="0" smtClean="0"/>
              <a:t>the same event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841219" y="7471843"/>
            <a:ext cx="495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one </a:t>
            </a:r>
            <a:r>
              <a:rPr lang="en-US" dirty="0" smtClean="0"/>
              <a:t>grandchild comment </a:t>
            </a:r>
            <a:r>
              <a:rPr lang="en-US" dirty="0"/>
              <a:t>on </a:t>
            </a:r>
            <a:r>
              <a:rPr lang="en-US" dirty="0" smtClean="0"/>
              <a:t>the same event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568741" y="7908850"/>
            <a:ext cx="480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smtClean="0"/>
              <a:t>another child comment </a:t>
            </a:r>
            <a:r>
              <a:rPr lang="en-US" dirty="0"/>
              <a:t>on </a:t>
            </a:r>
            <a:r>
              <a:rPr lang="en-US" dirty="0" smtClean="0"/>
              <a:t>the same event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1588308" y="7511185"/>
            <a:ext cx="301721" cy="301721"/>
            <a:chOff x="1144662" y="9391982"/>
            <a:chExt cx="301721" cy="301721"/>
          </a:xfrm>
        </p:grpSpPr>
        <p:sp>
          <p:nvSpPr>
            <p:cNvPr id="61" name="Rectangle 60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191207" y="9523696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180876" y="7084583"/>
            <a:ext cx="301721" cy="301721"/>
            <a:chOff x="1144662" y="9391982"/>
            <a:chExt cx="301721" cy="301721"/>
          </a:xfrm>
        </p:grpSpPr>
        <p:sp>
          <p:nvSpPr>
            <p:cNvPr id="64" name="Rectangle 63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65906" y="6314757"/>
            <a:ext cx="6400801" cy="2019355"/>
            <a:chOff x="9265906" y="6314757"/>
            <a:chExt cx="6400801" cy="2019355"/>
          </a:xfrm>
        </p:grpSpPr>
        <p:sp>
          <p:nvSpPr>
            <p:cNvPr id="69" name="Rounded Rectangle 68"/>
            <p:cNvSpPr/>
            <p:nvPr/>
          </p:nvSpPr>
          <p:spPr>
            <a:xfrm>
              <a:off x="9265906" y="6314757"/>
              <a:ext cx="6400801" cy="20193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9732395" y="8024473"/>
              <a:ext cx="443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10056809" y="7267024"/>
              <a:ext cx="3235" cy="319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0056808" y="7586326"/>
              <a:ext cx="443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9974307" y="6527475"/>
              <a:ext cx="341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is one comment on </a:t>
              </a:r>
              <a:r>
                <a:rPr lang="en-US" dirty="0" smtClean="0"/>
                <a:t>one event</a:t>
              </a:r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9738873" y="6859215"/>
              <a:ext cx="0" cy="1165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9735637" y="7178517"/>
              <a:ext cx="443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10002601" y="7884458"/>
              <a:ext cx="301721" cy="301721"/>
              <a:chOff x="1144662" y="9391982"/>
              <a:chExt cx="301721" cy="301721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191207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0238724" y="6982719"/>
              <a:ext cx="4418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is one </a:t>
              </a:r>
              <a:r>
                <a:rPr lang="en-US" dirty="0" smtClean="0"/>
                <a:t>child comment </a:t>
              </a:r>
              <a:r>
                <a:rPr lang="en-US" dirty="0"/>
                <a:t>on </a:t>
              </a:r>
              <a:r>
                <a:rPr lang="en-US" dirty="0" smtClean="0"/>
                <a:t>the same event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570463" y="7409973"/>
              <a:ext cx="4957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is one </a:t>
              </a:r>
              <a:r>
                <a:rPr lang="en-US" dirty="0" smtClean="0"/>
                <a:t>grandchild comment </a:t>
              </a:r>
              <a:r>
                <a:rPr lang="en-US" dirty="0"/>
                <a:t>on </a:t>
              </a:r>
              <a:r>
                <a:rPr lang="en-US" dirty="0" smtClean="0"/>
                <a:t>the same event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297985" y="7846980"/>
              <a:ext cx="4808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is </a:t>
              </a:r>
              <a:r>
                <a:rPr lang="en-US" dirty="0" smtClean="0"/>
                <a:t>another child comment </a:t>
              </a:r>
              <a:r>
                <a:rPr lang="en-US" dirty="0"/>
                <a:t>on </a:t>
              </a:r>
              <a:r>
                <a:rPr lang="en-US" dirty="0" smtClean="0"/>
                <a:t>the same event</a:t>
              </a:r>
              <a:endParaRPr lang="en-US" dirty="0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10317552" y="7449315"/>
              <a:ext cx="301721" cy="301721"/>
              <a:chOff x="1144662" y="9391982"/>
              <a:chExt cx="301721" cy="30172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191207" y="9523696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9910120" y="7022713"/>
              <a:ext cx="301721" cy="301721"/>
              <a:chOff x="1144662" y="9391982"/>
              <a:chExt cx="301721" cy="301721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84" y="1424427"/>
            <a:ext cx="5774661" cy="35020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782" y="2826087"/>
            <a:ext cx="573298" cy="573298"/>
          </a:xfrm>
          <a:prstGeom prst="rect">
            <a:avLst/>
          </a:prstGeom>
        </p:spPr>
      </p:pic>
      <p:grpSp>
        <p:nvGrpSpPr>
          <p:cNvPr id="130" name="Group 129"/>
          <p:cNvGrpSpPr/>
          <p:nvPr/>
        </p:nvGrpSpPr>
        <p:grpSpPr>
          <a:xfrm>
            <a:off x="892403" y="6649151"/>
            <a:ext cx="301721" cy="301721"/>
            <a:chOff x="1144662" y="9391982"/>
            <a:chExt cx="301721" cy="301721"/>
          </a:xfrm>
        </p:grpSpPr>
        <p:sp>
          <p:nvSpPr>
            <p:cNvPr id="131" name="Rectangle 130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9610848" y="6590229"/>
            <a:ext cx="301721" cy="301721"/>
            <a:chOff x="1144662" y="9391982"/>
            <a:chExt cx="301721" cy="301721"/>
          </a:xfrm>
        </p:grpSpPr>
        <p:sp>
          <p:nvSpPr>
            <p:cNvPr id="134" name="Rectangle 133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136" name="Picture 1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149" y="7975780"/>
            <a:ext cx="742420" cy="74242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266549" y="5670635"/>
            <a:ext cx="3406914" cy="3356786"/>
            <a:chOff x="1885908" y="6099603"/>
            <a:chExt cx="2767388" cy="2726671"/>
          </a:xfrm>
        </p:grpSpPr>
        <p:grpSp>
          <p:nvGrpSpPr>
            <p:cNvPr id="22" name="Group 21"/>
            <p:cNvGrpSpPr/>
            <p:nvPr/>
          </p:nvGrpSpPr>
          <p:grpSpPr>
            <a:xfrm>
              <a:off x="1885908" y="6099603"/>
              <a:ext cx="2767388" cy="2726671"/>
              <a:chOff x="3078736" y="6042193"/>
              <a:chExt cx="2767388" cy="272667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078736" y="6042193"/>
                <a:ext cx="2767388" cy="2726671"/>
                <a:chOff x="1494374" y="5876013"/>
                <a:chExt cx="2767388" cy="2726671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1494374" y="5876013"/>
                  <a:ext cx="2524377" cy="2596888"/>
                  <a:chOff x="1494374" y="5876013"/>
                  <a:chExt cx="2524377" cy="2596888"/>
                </a:xfrm>
              </p:grpSpPr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1494374" y="5876013"/>
                    <a:ext cx="15816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mtClean="0"/>
                      <a:t>Forum average</a:t>
                    </a:r>
                    <a:endParaRPr lang="en-US"/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2196571" y="8103569"/>
                    <a:ext cx="10705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Your vote</a:t>
                    </a:r>
                    <a:endParaRPr lang="en-US" dirty="0"/>
                  </a:p>
                </p:txBody>
              </p:sp>
              <p:sp>
                <p:nvSpPr>
                  <p:cNvPr id="3" name="Rectangle 2"/>
                  <p:cNvSpPr/>
                  <p:nvPr/>
                </p:nvSpPr>
                <p:spPr>
                  <a:xfrm>
                    <a:off x="2612228" y="6583329"/>
                    <a:ext cx="1355272" cy="135527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2598402" y="7120368"/>
                    <a:ext cx="2824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L</a:t>
                    </a:r>
                    <a:endParaRPr lang="en-US" dirty="0"/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3159373" y="6570470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+</a:t>
                    </a:r>
                    <a:endParaRPr lang="en-US" dirty="0"/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3709051" y="7103565"/>
                    <a:ext cx="30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R</a:t>
                    </a:r>
                    <a:endParaRPr lang="en-US" dirty="0"/>
                  </a:p>
                </p:txBody>
              </p:sp>
              <p:sp>
                <p:nvSpPr>
                  <p:cNvPr id="110" name="Oval 109"/>
                  <p:cNvSpPr>
                    <a:spLocks noChangeAspect="1"/>
                  </p:cNvSpPr>
                  <p:nvPr/>
                </p:nvSpPr>
                <p:spPr>
                  <a:xfrm>
                    <a:off x="2851461" y="6685002"/>
                    <a:ext cx="182880" cy="18288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126" name="Straight Arrow Connector 125"/>
                  <p:cNvCxnSpPr/>
                  <p:nvPr/>
                </p:nvCxnSpPr>
                <p:spPr>
                  <a:xfrm flipV="1">
                    <a:off x="3020052" y="7877014"/>
                    <a:ext cx="519413" cy="41122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68821" y="7609743"/>
                  <a:ext cx="992941" cy="992941"/>
                </a:xfrm>
                <a:prstGeom prst="rect">
                  <a:avLst/>
                </a:prstGeom>
              </p:spPr>
            </p:pic>
          </p:grpSp>
          <p:sp>
            <p:nvSpPr>
              <p:cNvPr id="120" name="TextBox 119"/>
              <p:cNvSpPr txBox="1"/>
              <p:nvPr/>
            </p:nvSpPr>
            <p:spPr>
              <a:xfrm>
                <a:off x="4743673" y="7769287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en-US" dirty="0"/>
              </a:p>
            </p:txBody>
          </p:sp>
        </p:grpSp>
        <p:cxnSp>
          <p:nvCxnSpPr>
            <p:cNvPr id="123" name="Straight Arrow Connector 122"/>
            <p:cNvCxnSpPr>
              <a:endCxn id="110" idx="1"/>
            </p:cNvCxnSpPr>
            <p:nvPr/>
          </p:nvCxnSpPr>
          <p:spPr>
            <a:xfrm>
              <a:off x="2803673" y="6347666"/>
              <a:ext cx="466104" cy="5877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ectangle 136"/>
          <p:cNvSpPr/>
          <p:nvPr/>
        </p:nvSpPr>
        <p:spPr>
          <a:xfrm>
            <a:off x="6971766" y="4438505"/>
            <a:ext cx="1668467" cy="166846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991298" y="4456851"/>
            <a:ext cx="1668467" cy="16684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50000"/>
                </a:schemeClr>
              </a:gs>
              <a:gs pos="100000">
                <a:srgbClr val="C0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</a:p>
          <a:p>
            <a:r>
              <a:rPr lang="en-US" dirty="0" smtClean="0"/>
              <a:t>PostgreSQL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React App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9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13"/>
          <a:stretch/>
        </p:blipFill>
        <p:spPr>
          <a:xfrm>
            <a:off x="234950" y="2879339"/>
            <a:ext cx="7602279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434" y="2879339"/>
            <a:ext cx="7602279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0219461" y="2879338"/>
            <a:ext cx="988865" cy="321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51861" y="4417193"/>
            <a:ext cx="4951266" cy="1249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428167" y="135468"/>
            <a:ext cx="13399666" cy="8809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0" tIns="0" rIns="0" bIns="0" rtlCol="0" anchor="t"/>
          <a:lstStyle/>
          <a:p>
            <a:pPr marL="457200" marR="0" lvl="0" indent="-45720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639" y="322114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653795" y="373832"/>
            <a:ext cx="887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Trump </a:t>
            </a:r>
            <a:r>
              <a:rPr lang="en-US" dirty="0"/>
              <a:t>revealed highly classified information to Russian foreign minister and ambassador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639" y="124682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639" y="2129620"/>
            <a:ext cx="1143000" cy="59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3639" y="297787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3639" y="384560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3639" y="463951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3639" y="556925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3639" y="642770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3639" y="722995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3639" y="815467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5" name="TextBox 104"/>
          <p:cNvSpPr txBox="1"/>
          <p:nvPr/>
        </p:nvSpPr>
        <p:spPr>
          <a:xfrm>
            <a:off x="3653795" y="4691232"/>
            <a:ext cx="1098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Trump’s Russia scandal keeps getting deeper: At this point, campaign collusion might be the least of his </a:t>
            </a:r>
            <a:r>
              <a:rPr lang="en-US" dirty="0" smtClean="0"/>
              <a:t>problems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653795" y="1237312"/>
            <a:ext cx="952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Trump's EPA Greenlights a Nasty Chemical. A Month Later, It Poisons a Bunch of Farmworkers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653795" y="2100792"/>
            <a:ext cx="6758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Trump no longer wants to talk about secret White House </a:t>
            </a:r>
            <a:r>
              <a:rPr lang="en-US" dirty="0" smtClean="0"/>
              <a:t>recordings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653795" y="2964272"/>
            <a:ext cx="7827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Trump admits he fired </a:t>
            </a:r>
            <a:r>
              <a:rPr lang="en-US" dirty="0" err="1"/>
              <a:t>Comey</a:t>
            </a:r>
            <a:r>
              <a:rPr lang="en-US" dirty="0"/>
              <a:t> over Russia. Republican voters don't believe him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653795" y="3827752"/>
            <a:ext cx="672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Firing </a:t>
            </a:r>
            <a:r>
              <a:rPr lang="en-US" dirty="0"/>
              <a:t>James </a:t>
            </a:r>
            <a:r>
              <a:rPr lang="en-US" dirty="0" err="1"/>
              <a:t>Comey</a:t>
            </a:r>
            <a:r>
              <a:rPr lang="en-US" dirty="0"/>
              <a:t> to impede an investigation isn't smoke. It's fire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653795" y="5554712"/>
            <a:ext cx="5358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Rand Paul: Sessions' sentencing plan would ruin </a:t>
            </a:r>
            <a:r>
              <a:rPr lang="en-US" dirty="0" smtClean="0"/>
              <a:t>lives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653795" y="6418192"/>
            <a:ext cx="661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U.S. Supreme Court Refuses to Revive North Carolina Voter-ID </a:t>
            </a:r>
            <a:r>
              <a:rPr lang="en-US" dirty="0" smtClean="0"/>
              <a:t>Law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653795" y="7281672"/>
            <a:ext cx="940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Donald Trump closely tied to Russian mob, could face racketeering charges, Dutch TV doc </a:t>
            </a:r>
            <a:r>
              <a:rPr lang="en-US" dirty="0" smtClean="0"/>
              <a:t>claims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653795" y="8145156"/>
            <a:ext cx="4196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Report: Top aide gave Trump fake </a:t>
            </a:r>
            <a:r>
              <a:rPr lang="en-US" dirty="0" smtClean="0"/>
              <a:t>news</a:t>
            </a:r>
          </a:p>
          <a:p>
            <a:r>
              <a:rPr lang="en-US" dirty="0" smtClean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120723" y="1418113"/>
            <a:ext cx="301721" cy="301721"/>
            <a:chOff x="1144662" y="9391982"/>
            <a:chExt cx="301721" cy="301721"/>
          </a:xfrm>
        </p:grpSpPr>
        <p:sp>
          <p:nvSpPr>
            <p:cNvPr id="125" name="Rectangle 124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120723" y="554633"/>
            <a:ext cx="301721" cy="301721"/>
            <a:chOff x="1144662" y="9391982"/>
            <a:chExt cx="301721" cy="301721"/>
          </a:xfrm>
        </p:grpSpPr>
        <p:sp>
          <p:nvSpPr>
            <p:cNvPr id="128" name="Rectangle 127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120723" y="2281593"/>
            <a:ext cx="301721" cy="301721"/>
            <a:chOff x="1144662" y="9391982"/>
            <a:chExt cx="301721" cy="301721"/>
          </a:xfrm>
        </p:grpSpPr>
        <p:sp>
          <p:nvSpPr>
            <p:cNvPr id="131" name="Rectangle 130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120723" y="3145073"/>
            <a:ext cx="301721" cy="301721"/>
            <a:chOff x="1144662" y="9391982"/>
            <a:chExt cx="301721" cy="301721"/>
          </a:xfrm>
        </p:grpSpPr>
        <p:sp>
          <p:nvSpPr>
            <p:cNvPr id="134" name="Rectangle 133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20723" y="4008553"/>
            <a:ext cx="301721" cy="301721"/>
            <a:chOff x="1144662" y="9391982"/>
            <a:chExt cx="301721" cy="301721"/>
          </a:xfrm>
        </p:grpSpPr>
        <p:sp>
          <p:nvSpPr>
            <p:cNvPr id="137" name="Rectangle 136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20723" y="4872033"/>
            <a:ext cx="301721" cy="301721"/>
            <a:chOff x="1144662" y="9391982"/>
            <a:chExt cx="301721" cy="301721"/>
          </a:xfrm>
        </p:grpSpPr>
        <p:sp>
          <p:nvSpPr>
            <p:cNvPr id="140" name="Rectangle 139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120723" y="5735513"/>
            <a:ext cx="301721" cy="301721"/>
            <a:chOff x="1144662" y="9391982"/>
            <a:chExt cx="301721" cy="301721"/>
          </a:xfrm>
        </p:grpSpPr>
        <p:sp>
          <p:nvSpPr>
            <p:cNvPr id="143" name="Rectangle 142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120723" y="6598993"/>
            <a:ext cx="301721" cy="301721"/>
            <a:chOff x="1144662" y="9391982"/>
            <a:chExt cx="301721" cy="301721"/>
          </a:xfrm>
        </p:grpSpPr>
        <p:sp>
          <p:nvSpPr>
            <p:cNvPr id="146" name="Rectangle 145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120723" y="7462473"/>
            <a:ext cx="301721" cy="301721"/>
            <a:chOff x="1144662" y="9391982"/>
            <a:chExt cx="301721" cy="301721"/>
          </a:xfrm>
        </p:grpSpPr>
        <p:sp>
          <p:nvSpPr>
            <p:cNvPr id="149" name="Rectangle 148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120723" y="8325957"/>
            <a:ext cx="301721" cy="301721"/>
            <a:chOff x="1144662" y="9391982"/>
            <a:chExt cx="301721" cy="301721"/>
          </a:xfrm>
        </p:grpSpPr>
        <p:sp>
          <p:nvSpPr>
            <p:cNvPr id="152" name="Rectangle 151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082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428167" y="135468"/>
            <a:ext cx="13399666" cy="8809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0" tIns="0" rIns="0" bIns="0" rtlCol="0" anchor="t"/>
          <a:lstStyle/>
          <a:p>
            <a:pPr marL="457200" marR="0" lvl="0" indent="-45720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639" y="322114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653795" y="373832"/>
            <a:ext cx="887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Trump </a:t>
            </a:r>
            <a:r>
              <a:rPr lang="en-US" dirty="0"/>
              <a:t>revealed highly classified information to Russian foreign minister and ambassador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639" y="124682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639" y="2129620"/>
            <a:ext cx="1143000" cy="59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3639" y="297787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3639" y="384560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3639" y="463951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3639" y="556925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3639" y="642770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3639" y="722995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3639" y="815467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5" name="TextBox 104"/>
          <p:cNvSpPr txBox="1"/>
          <p:nvPr/>
        </p:nvSpPr>
        <p:spPr>
          <a:xfrm>
            <a:off x="3653795" y="4691232"/>
            <a:ext cx="1098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Trump’s Russia scandal keeps getting deeper: At this point, campaign collusion might be the least of his </a:t>
            </a:r>
            <a:r>
              <a:rPr lang="en-US" dirty="0" smtClean="0"/>
              <a:t>problems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653795" y="1237312"/>
            <a:ext cx="952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Trump's EPA Greenlights a Nasty Chemical. A Month Later, It Poisons a Bunch of Farmworkers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653795" y="2100792"/>
            <a:ext cx="6758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Trump no longer wants to talk about secret White House </a:t>
            </a:r>
            <a:r>
              <a:rPr lang="en-US" dirty="0" smtClean="0"/>
              <a:t>recordings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653795" y="2964272"/>
            <a:ext cx="7827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Trump admits he fired </a:t>
            </a:r>
            <a:r>
              <a:rPr lang="en-US" dirty="0" err="1"/>
              <a:t>Comey</a:t>
            </a:r>
            <a:r>
              <a:rPr lang="en-US" dirty="0"/>
              <a:t> over Russia. Republican voters don't believe him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653795" y="3827752"/>
            <a:ext cx="672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Firing </a:t>
            </a:r>
            <a:r>
              <a:rPr lang="en-US" dirty="0"/>
              <a:t>James </a:t>
            </a:r>
            <a:r>
              <a:rPr lang="en-US" dirty="0" err="1"/>
              <a:t>Comey</a:t>
            </a:r>
            <a:r>
              <a:rPr lang="en-US" dirty="0"/>
              <a:t> to impede an investigation isn't smoke. It's fire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653795" y="5554712"/>
            <a:ext cx="5358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Rand Paul: Sessions' sentencing plan would ruin </a:t>
            </a:r>
            <a:r>
              <a:rPr lang="en-US" dirty="0" smtClean="0"/>
              <a:t>lives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653795" y="6418192"/>
            <a:ext cx="661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U.S. Supreme Court Refuses to Revive North Carolina Voter-ID </a:t>
            </a:r>
            <a:r>
              <a:rPr lang="en-US" dirty="0" smtClean="0"/>
              <a:t>Law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653795" y="7281672"/>
            <a:ext cx="940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Donald Trump closely tied to Russian mob, could face racketeering charges, Dutch TV doc </a:t>
            </a:r>
            <a:r>
              <a:rPr lang="en-US" dirty="0" smtClean="0"/>
              <a:t>claims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653795" y="8145156"/>
            <a:ext cx="4196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Report: Top aide gave Trump fake </a:t>
            </a:r>
            <a:r>
              <a:rPr lang="en-US" dirty="0" smtClean="0"/>
              <a:t>news</a:t>
            </a:r>
          </a:p>
          <a:p>
            <a:r>
              <a:rPr lang="en-US" dirty="0" smtClean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120723" y="1418113"/>
            <a:ext cx="301721" cy="301721"/>
            <a:chOff x="1144662" y="9391982"/>
            <a:chExt cx="301721" cy="301721"/>
          </a:xfrm>
        </p:grpSpPr>
        <p:sp>
          <p:nvSpPr>
            <p:cNvPr id="125" name="Rectangle 124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120723" y="554633"/>
            <a:ext cx="301721" cy="301721"/>
            <a:chOff x="1144662" y="9391982"/>
            <a:chExt cx="301721" cy="301721"/>
          </a:xfrm>
        </p:grpSpPr>
        <p:sp>
          <p:nvSpPr>
            <p:cNvPr id="128" name="Rectangle 127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120723" y="2281593"/>
            <a:ext cx="301721" cy="301721"/>
            <a:chOff x="1144662" y="9391982"/>
            <a:chExt cx="301721" cy="301721"/>
          </a:xfrm>
        </p:grpSpPr>
        <p:sp>
          <p:nvSpPr>
            <p:cNvPr id="131" name="Rectangle 130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120723" y="3145073"/>
            <a:ext cx="301721" cy="301721"/>
            <a:chOff x="1144662" y="9391982"/>
            <a:chExt cx="301721" cy="301721"/>
          </a:xfrm>
        </p:grpSpPr>
        <p:sp>
          <p:nvSpPr>
            <p:cNvPr id="134" name="Rectangle 133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20723" y="4008553"/>
            <a:ext cx="301721" cy="301721"/>
            <a:chOff x="1144662" y="9391982"/>
            <a:chExt cx="301721" cy="301721"/>
          </a:xfrm>
        </p:grpSpPr>
        <p:sp>
          <p:nvSpPr>
            <p:cNvPr id="137" name="Rectangle 136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20723" y="4872033"/>
            <a:ext cx="301721" cy="301721"/>
            <a:chOff x="1144662" y="9391982"/>
            <a:chExt cx="301721" cy="301721"/>
          </a:xfrm>
        </p:grpSpPr>
        <p:sp>
          <p:nvSpPr>
            <p:cNvPr id="140" name="Rectangle 139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120723" y="5735513"/>
            <a:ext cx="301721" cy="301721"/>
            <a:chOff x="1144662" y="9391982"/>
            <a:chExt cx="301721" cy="301721"/>
          </a:xfrm>
        </p:grpSpPr>
        <p:sp>
          <p:nvSpPr>
            <p:cNvPr id="143" name="Rectangle 142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120723" y="6598993"/>
            <a:ext cx="301721" cy="301721"/>
            <a:chOff x="1144662" y="9391982"/>
            <a:chExt cx="301721" cy="301721"/>
          </a:xfrm>
        </p:grpSpPr>
        <p:sp>
          <p:nvSpPr>
            <p:cNvPr id="146" name="Rectangle 145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120723" y="7462473"/>
            <a:ext cx="301721" cy="301721"/>
            <a:chOff x="1144662" y="9391982"/>
            <a:chExt cx="301721" cy="301721"/>
          </a:xfrm>
        </p:grpSpPr>
        <p:sp>
          <p:nvSpPr>
            <p:cNvPr id="149" name="Rectangle 148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120723" y="8325957"/>
            <a:ext cx="301721" cy="301721"/>
            <a:chOff x="1144662" y="9391982"/>
            <a:chExt cx="301721" cy="301721"/>
          </a:xfrm>
        </p:grpSpPr>
        <p:sp>
          <p:nvSpPr>
            <p:cNvPr id="152" name="Rectangle 151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6255999" cy="9144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5847831" y="1871224"/>
            <a:ext cx="4871186" cy="5009686"/>
            <a:chOff x="7267085" y="2961712"/>
            <a:chExt cx="2869275" cy="2950855"/>
          </a:xfrm>
        </p:grpSpPr>
        <p:grpSp>
          <p:nvGrpSpPr>
            <p:cNvPr id="155" name="Group 154"/>
            <p:cNvGrpSpPr/>
            <p:nvPr/>
          </p:nvGrpSpPr>
          <p:grpSpPr>
            <a:xfrm>
              <a:off x="7267085" y="2961712"/>
              <a:ext cx="2869275" cy="2950855"/>
              <a:chOff x="3221191" y="5707843"/>
              <a:chExt cx="2330672" cy="239693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3221191" y="5707843"/>
                <a:ext cx="2330672" cy="2396938"/>
                <a:chOff x="1636829" y="5541663"/>
                <a:chExt cx="2330672" cy="2396938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1636829" y="5607930"/>
                  <a:ext cx="2330672" cy="23306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1703465" y="6618644"/>
                  <a:ext cx="181160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L</a:t>
                  </a:r>
                  <a:endParaRPr lang="en-US" sz="36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2703148" y="5541663"/>
                  <a:ext cx="198033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+</a:t>
                  </a:r>
                  <a:endParaRPr lang="en-US" sz="3600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3708649" y="6618644"/>
                  <a:ext cx="208004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R</a:t>
                  </a:r>
                  <a:endParaRPr lang="en-US" sz="3600" dirty="0"/>
                </a:p>
              </p:txBody>
            </p:sp>
            <p:sp>
              <p:nvSpPr>
                <p:cNvPr id="163" name="Oval 162"/>
                <p:cNvSpPr>
                  <a:spLocks noChangeAspect="1"/>
                </p:cNvSpPr>
                <p:nvPr/>
              </p:nvSpPr>
              <p:spPr>
                <a:xfrm>
                  <a:off x="3589670" y="5937197"/>
                  <a:ext cx="182880" cy="1828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4308602" y="7709656"/>
                <a:ext cx="155849" cy="30924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600" dirty="0" smtClean="0"/>
                  <a:t>-</a:t>
                </a:r>
                <a:endParaRPr lang="en-US" sz="3600" dirty="0"/>
              </a:p>
            </p:txBody>
          </p:sp>
        </p:grpSp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939829" y="4805951"/>
              <a:ext cx="877860" cy="877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6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08" y="1114631"/>
            <a:ext cx="5818137" cy="38404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52811"/>
            <a:ext cx="261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Single </a:t>
            </a:r>
            <a:r>
              <a:rPr lang="en-US" b="1" smtClean="0"/>
              <a:t>Event Commenting</a:t>
            </a:r>
            <a:endParaRPr lang="en-US" b="1"/>
          </a:p>
        </p:txBody>
      </p:sp>
      <p:sp>
        <p:nvSpPr>
          <p:cNvPr id="42" name="Right Arrow 41"/>
          <p:cNvSpPr/>
          <p:nvPr/>
        </p:nvSpPr>
        <p:spPr>
          <a:xfrm>
            <a:off x="7191074" y="2529919"/>
            <a:ext cx="1775012" cy="86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9377796" y="1037985"/>
            <a:ext cx="6358736" cy="38388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585631" y="2032371"/>
            <a:ext cx="2462646" cy="7769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9585631" y="2971074"/>
            <a:ext cx="3585928" cy="9360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9219087" y="3040627"/>
            <a:ext cx="366544" cy="3482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3089439" y="3005947"/>
            <a:ext cx="2522762" cy="3360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10800000">
            <a:off x="7183792" y="6715077"/>
            <a:ext cx="1775012" cy="86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536662" y="6376627"/>
            <a:ext cx="6400801" cy="2019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6" name="Straight Connector 85"/>
          <p:cNvCxnSpPr/>
          <p:nvPr/>
        </p:nvCxnSpPr>
        <p:spPr>
          <a:xfrm>
            <a:off x="1003151" y="8086343"/>
            <a:ext cx="443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1327565" y="7328894"/>
            <a:ext cx="3235" cy="319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327564" y="7648196"/>
            <a:ext cx="443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245063" y="6589345"/>
            <a:ext cx="341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one comment on </a:t>
            </a:r>
            <a:r>
              <a:rPr lang="en-US" dirty="0" smtClean="0"/>
              <a:t>one event</a:t>
            </a:r>
            <a:endParaRPr lang="en-US" dirty="0"/>
          </a:p>
        </p:txBody>
      </p:sp>
      <p:cxnSp>
        <p:nvCxnSpPr>
          <p:cNvPr id="90" name="Straight Connector 89"/>
          <p:cNvCxnSpPr>
            <a:stCxn id="86" idx="4"/>
          </p:cNvCxnSpPr>
          <p:nvPr/>
        </p:nvCxnSpPr>
        <p:spPr>
          <a:xfrm>
            <a:off x="1009629" y="6921085"/>
            <a:ext cx="0" cy="1165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006393" y="7240387"/>
            <a:ext cx="443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273357" y="7946328"/>
            <a:ext cx="301721" cy="301721"/>
            <a:chOff x="1144662" y="9391982"/>
            <a:chExt cx="301721" cy="301721"/>
          </a:xfrm>
        </p:grpSpPr>
        <p:sp>
          <p:nvSpPr>
            <p:cNvPr id="74" name="Rectangle 73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191207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509480" y="7044589"/>
            <a:ext cx="441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one </a:t>
            </a:r>
            <a:r>
              <a:rPr lang="en-US" dirty="0" smtClean="0"/>
              <a:t>child comment </a:t>
            </a:r>
            <a:r>
              <a:rPr lang="en-US" dirty="0"/>
              <a:t>on </a:t>
            </a:r>
            <a:r>
              <a:rPr lang="en-US" dirty="0" smtClean="0"/>
              <a:t>the same event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841219" y="7471843"/>
            <a:ext cx="495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one </a:t>
            </a:r>
            <a:r>
              <a:rPr lang="en-US" dirty="0" smtClean="0"/>
              <a:t>grandchild comment </a:t>
            </a:r>
            <a:r>
              <a:rPr lang="en-US" dirty="0"/>
              <a:t>on </a:t>
            </a:r>
            <a:r>
              <a:rPr lang="en-US" dirty="0" smtClean="0"/>
              <a:t>the same event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568741" y="7908850"/>
            <a:ext cx="480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smtClean="0"/>
              <a:t>another child comment </a:t>
            </a:r>
            <a:r>
              <a:rPr lang="en-US" dirty="0"/>
              <a:t>on </a:t>
            </a:r>
            <a:r>
              <a:rPr lang="en-US" dirty="0" smtClean="0"/>
              <a:t>the same event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1588308" y="7511185"/>
            <a:ext cx="301721" cy="301721"/>
            <a:chOff x="1144662" y="9391982"/>
            <a:chExt cx="301721" cy="301721"/>
          </a:xfrm>
        </p:grpSpPr>
        <p:sp>
          <p:nvSpPr>
            <p:cNvPr id="61" name="Rectangle 60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191207" y="9523696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180876" y="7084583"/>
            <a:ext cx="301721" cy="301721"/>
            <a:chOff x="1144662" y="9391982"/>
            <a:chExt cx="301721" cy="301721"/>
          </a:xfrm>
        </p:grpSpPr>
        <p:sp>
          <p:nvSpPr>
            <p:cNvPr id="64" name="Rectangle 63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65906" y="6314757"/>
            <a:ext cx="6400801" cy="2019355"/>
            <a:chOff x="9265906" y="6314757"/>
            <a:chExt cx="6400801" cy="2019355"/>
          </a:xfrm>
        </p:grpSpPr>
        <p:sp>
          <p:nvSpPr>
            <p:cNvPr id="69" name="Rounded Rectangle 68"/>
            <p:cNvSpPr/>
            <p:nvPr/>
          </p:nvSpPr>
          <p:spPr>
            <a:xfrm>
              <a:off x="9265906" y="6314757"/>
              <a:ext cx="6400801" cy="20193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9732395" y="8024473"/>
              <a:ext cx="443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10056809" y="7267024"/>
              <a:ext cx="3235" cy="319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0056808" y="7586326"/>
              <a:ext cx="443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9974307" y="6527475"/>
              <a:ext cx="341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is one comment on </a:t>
              </a:r>
              <a:r>
                <a:rPr lang="en-US" dirty="0" smtClean="0"/>
                <a:t>one event</a:t>
              </a:r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9738873" y="6859215"/>
              <a:ext cx="0" cy="1165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9735637" y="7178517"/>
              <a:ext cx="443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10002601" y="7884458"/>
              <a:ext cx="301721" cy="301721"/>
              <a:chOff x="1144662" y="9391982"/>
              <a:chExt cx="301721" cy="301721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191207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0238724" y="6982719"/>
              <a:ext cx="4418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is one </a:t>
              </a:r>
              <a:r>
                <a:rPr lang="en-US" dirty="0" smtClean="0"/>
                <a:t>child comment </a:t>
              </a:r>
              <a:r>
                <a:rPr lang="en-US" dirty="0"/>
                <a:t>on </a:t>
              </a:r>
              <a:r>
                <a:rPr lang="en-US" dirty="0" smtClean="0"/>
                <a:t>the same event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570463" y="7409973"/>
              <a:ext cx="4957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is one </a:t>
              </a:r>
              <a:r>
                <a:rPr lang="en-US" dirty="0" smtClean="0"/>
                <a:t>grandchild comment </a:t>
              </a:r>
              <a:r>
                <a:rPr lang="en-US" dirty="0"/>
                <a:t>on </a:t>
              </a:r>
              <a:r>
                <a:rPr lang="en-US" dirty="0" smtClean="0"/>
                <a:t>the same event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297985" y="7846980"/>
              <a:ext cx="4808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is </a:t>
              </a:r>
              <a:r>
                <a:rPr lang="en-US" dirty="0" smtClean="0"/>
                <a:t>another child comment </a:t>
              </a:r>
              <a:r>
                <a:rPr lang="en-US" dirty="0"/>
                <a:t>on </a:t>
              </a:r>
              <a:r>
                <a:rPr lang="en-US" dirty="0" smtClean="0"/>
                <a:t>the same event</a:t>
              </a:r>
              <a:endParaRPr lang="en-US" dirty="0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10317552" y="7449315"/>
              <a:ext cx="301721" cy="301721"/>
              <a:chOff x="1144662" y="9391982"/>
              <a:chExt cx="301721" cy="30172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191207" y="9523696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9910120" y="7022713"/>
              <a:ext cx="301721" cy="301721"/>
              <a:chOff x="1144662" y="9391982"/>
              <a:chExt cx="301721" cy="301721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129" y="4728552"/>
            <a:ext cx="573298" cy="573298"/>
          </a:xfrm>
          <a:prstGeom prst="rect">
            <a:avLst/>
          </a:prstGeom>
        </p:spPr>
      </p:pic>
      <p:grpSp>
        <p:nvGrpSpPr>
          <p:cNvPr id="130" name="Group 129"/>
          <p:cNvGrpSpPr/>
          <p:nvPr/>
        </p:nvGrpSpPr>
        <p:grpSpPr>
          <a:xfrm>
            <a:off x="892403" y="6649151"/>
            <a:ext cx="301721" cy="301721"/>
            <a:chOff x="1144662" y="9391982"/>
            <a:chExt cx="301721" cy="301721"/>
          </a:xfrm>
        </p:grpSpPr>
        <p:sp>
          <p:nvSpPr>
            <p:cNvPr id="131" name="Rectangle 130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9610848" y="6590229"/>
            <a:ext cx="301721" cy="301721"/>
            <a:chOff x="1144662" y="9391982"/>
            <a:chExt cx="301721" cy="301721"/>
          </a:xfrm>
        </p:grpSpPr>
        <p:sp>
          <p:nvSpPr>
            <p:cNvPr id="134" name="Rectangle 133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136" name="Picture 1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149" y="7975780"/>
            <a:ext cx="742420" cy="7424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22231" y="1141128"/>
            <a:ext cx="3851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Report: Top aide gave Trump fake news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117987" y="6336415"/>
            <a:ext cx="6906837" cy="269100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625711" y="6525577"/>
            <a:ext cx="2047752" cy="2501845"/>
            <a:chOff x="4182764" y="6736650"/>
            <a:chExt cx="1663360" cy="2032214"/>
          </a:xfrm>
        </p:grpSpPr>
        <p:grpSp>
          <p:nvGrpSpPr>
            <p:cNvPr id="21" name="Group 20"/>
            <p:cNvGrpSpPr/>
            <p:nvPr/>
          </p:nvGrpSpPr>
          <p:grpSpPr>
            <a:xfrm>
              <a:off x="4182764" y="6736650"/>
              <a:ext cx="1663360" cy="2032214"/>
              <a:chOff x="2598402" y="6570470"/>
              <a:chExt cx="1663360" cy="203221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598402" y="6570470"/>
                <a:ext cx="1420349" cy="1368131"/>
                <a:chOff x="2598402" y="6570470"/>
                <a:chExt cx="1420349" cy="1368131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2612228" y="6583329"/>
                  <a:ext cx="1355272" cy="135527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2598402" y="7120368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L</a:t>
                  </a:r>
                  <a:endParaRPr lang="en-US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3159373" y="657047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+</a:t>
                  </a:r>
                  <a:endParaRPr lang="en-US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3709051" y="7103565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110" name="Oval 109"/>
                <p:cNvSpPr>
                  <a:spLocks noChangeAspect="1"/>
                </p:cNvSpPr>
                <p:nvPr/>
              </p:nvSpPr>
              <p:spPr>
                <a:xfrm>
                  <a:off x="2851461" y="6685002"/>
                  <a:ext cx="182880" cy="1828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pic>
            <p:nvPicPr>
              <p:cNvPr id="129" name="Picture 12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8821" y="7609743"/>
                <a:ext cx="992941" cy="992941"/>
              </a:xfrm>
              <a:prstGeom prst="rect">
                <a:avLst/>
              </a:prstGeom>
            </p:spPr>
          </p:pic>
        </p:grpSp>
        <p:sp>
          <p:nvSpPr>
            <p:cNvPr id="120" name="TextBox 119"/>
            <p:cNvSpPr txBox="1"/>
            <p:nvPr/>
          </p:nvSpPr>
          <p:spPr>
            <a:xfrm>
              <a:off x="4743673" y="7769287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52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91432" y="1578077"/>
            <a:ext cx="6105833" cy="6046839"/>
            <a:chOff x="5191432" y="1868129"/>
            <a:chExt cx="6105833" cy="6046839"/>
          </a:xfrm>
        </p:grpSpPr>
        <p:sp>
          <p:nvSpPr>
            <p:cNvPr id="3" name="Rectangle 2"/>
            <p:cNvSpPr/>
            <p:nvPr/>
          </p:nvSpPr>
          <p:spPr>
            <a:xfrm>
              <a:off x="5443316" y="2090518"/>
              <a:ext cx="5543071" cy="55430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DD372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191432" y="4862052"/>
              <a:ext cx="6105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214851" y="1868129"/>
              <a:ext cx="0" cy="6046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1405920" y="4387334"/>
            <a:ext cx="109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 Right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56584" y="4387334"/>
            <a:ext cx="97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 Left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44635" y="1097551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High Quality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96126" y="7677117"/>
            <a:ext cx="129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Low Quality</a:t>
            </a:r>
            <a:endParaRPr lang="en-US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8023738" y="1871996"/>
            <a:ext cx="382226" cy="3822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2" name="Straight Arrow Connector 21"/>
          <p:cNvCxnSpPr>
            <a:endCxn id="20" idx="1"/>
          </p:cNvCxnSpPr>
          <p:nvPr/>
        </p:nvCxnSpPr>
        <p:spPr>
          <a:xfrm>
            <a:off x="6666271" y="1336898"/>
            <a:ext cx="1413443" cy="5910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23551" y="997603"/>
            <a:ext cx="14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Best possible</a:t>
            </a:r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494996" y="6910886"/>
            <a:ext cx="382226" cy="3822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6" name="Straight Arrow Connector 25"/>
          <p:cNvCxnSpPr>
            <a:stCxn id="27" idx="3"/>
          </p:cNvCxnSpPr>
          <p:nvPr/>
        </p:nvCxnSpPr>
        <p:spPr>
          <a:xfrm>
            <a:off x="5023078" y="5996068"/>
            <a:ext cx="471918" cy="914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69191" y="5811402"/>
            <a:ext cx="155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Worst Possible</a:t>
            </a:r>
            <a:endParaRPr lang="en-US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0559845" y="6910886"/>
            <a:ext cx="382226" cy="3822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1" name="Straight Arrow Connector 30"/>
          <p:cNvCxnSpPr>
            <a:stCxn id="27" idx="3"/>
          </p:cNvCxnSpPr>
          <p:nvPr/>
        </p:nvCxnSpPr>
        <p:spPr>
          <a:xfrm>
            <a:off x="5023078" y="5996068"/>
            <a:ext cx="5492451" cy="980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50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3067844"/>
            <a:ext cx="12115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1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6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6" y="2167465"/>
            <a:ext cx="722209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19" b="8502"/>
          <a:stretch/>
        </p:blipFill>
        <p:spPr>
          <a:xfrm>
            <a:off x="8377766" y="2167465"/>
            <a:ext cx="7295469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57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3377</TotalTime>
  <Words>562</Words>
  <Application>Microsoft Macintosh PowerPoint</Application>
  <PresentationFormat>Custom</PresentationFormat>
  <Paragraphs>122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</vt:lpstr>
      <vt:lpstr>Archive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 Tools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Michals</dc:creator>
  <cp:lastModifiedBy>Luke Michals</cp:lastModifiedBy>
  <cp:revision>57</cp:revision>
  <dcterms:created xsi:type="dcterms:W3CDTF">2017-05-04T01:17:42Z</dcterms:created>
  <dcterms:modified xsi:type="dcterms:W3CDTF">2017-05-16T02:54:58Z</dcterms:modified>
</cp:coreProperties>
</file>