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7" r:id="rId6"/>
    <p:sldId id="258" r:id="rId7"/>
    <p:sldId id="263" r:id="rId8"/>
    <p:sldId id="259" r:id="rId9"/>
    <p:sldId id="260" r:id="rId10"/>
    <p:sldId id="264" r:id="rId11"/>
    <p:sldId id="265" r:id="rId12"/>
    <p:sldId id="266" r:id="rId13"/>
    <p:sldId id="277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BB9-B5E7-47D1-896A-02ECF97B8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3252-9180-4D0A-889B-C6ACCFC786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Radiomics Project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68" y="1690688"/>
            <a:ext cx="6522085" cy="44862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Algorithm</a:t>
            </a:r>
            <a:r>
              <a:rPr lang="en-US" dirty="0"/>
              <a:t>: DBSCAN – clusters are non-convex shapes, no a-priory number of clusters, handles noise (outliers) </a:t>
            </a:r>
            <a:endParaRPr lang="en-US" dirty="0"/>
          </a:p>
          <a:p>
            <a:r>
              <a:rPr lang="en-US" dirty="0"/>
              <a:t>Clustering only on tumor test samples.</a:t>
            </a:r>
            <a:endParaRPr lang="en-US" dirty="0"/>
          </a:p>
          <a:p>
            <a:r>
              <a:rPr lang="en-US" dirty="0"/>
              <a:t>Two parame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ters: ε and MinSamples</a:t>
            </a:r>
            <a:endParaRPr lang="en-US" dirty="0"/>
          </a:p>
          <a:p>
            <a:r>
              <a:rPr lang="en-US" dirty="0"/>
              <a:t>Features were extracted:</a:t>
            </a:r>
            <a:endParaRPr lang="en-US" dirty="0"/>
          </a:p>
          <a:p>
            <a:pPr lvl="1"/>
            <a:r>
              <a:rPr lang="en-US" dirty="0"/>
              <a:t>Classification 2D – FC layer 750</a:t>
            </a:r>
            <a:endParaRPr lang="en-US" dirty="0"/>
          </a:p>
          <a:p>
            <a:pPr lvl="1"/>
            <a:r>
              <a:rPr lang="en-US" dirty="0"/>
              <a:t>Classification 3D – FC layer 1024</a:t>
            </a:r>
            <a:endParaRPr lang="en-US" dirty="0"/>
          </a:p>
          <a:p>
            <a:pPr lvl="1"/>
            <a:r>
              <a:rPr lang="en-US" dirty="0"/>
              <a:t>Segmentation – activation map from last layer of the encoder (flattened to vector</a:t>
            </a:r>
            <a:r>
              <a:rPr lang="he-IL" dirty="0"/>
              <a:t> </a:t>
            </a:r>
            <a:r>
              <a:rPr lang="en-US" dirty="0"/>
              <a:t>of size ~3000)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2188" y="1529337"/>
            <a:ext cx="3311612" cy="32566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3960" y="33020"/>
            <a:ext cx="9784080" cy="6791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Patch Visualization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Each patch is colored according to its' cluster: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7565" y="2728595"/>
            <a:ext cx="10516235" cy="35788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2980" y="6307455"/>
            <a:ext cx="1022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From left to right: classification 2d, segmentation with 2 clusters,  segmentation with 3 clusters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Evaluation: Kaplan - Meier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KM Estimator: a descending function from time to [0,1], defined as the probability of survival, for a member of some group, in time t.</a:t>
            </a:r>
            <a:endParaRPr lang="en-US"/>
          </a:p>
          <a:p>
            <a:r>
              <a:rPr lang="en-US"/>
              <a:t>Given several groups, a large distance between the plots indicates a better clustering - more informative.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1450" y="40005"/>
            <a:ext cx="9309735" cy="6817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1507524"/>
            <a:ext cx="10826578" cy="4669439"/>
          </a:xfrm>
        </p:spPr>
        <p:txBody>
          <a:bodyPr>
            <a:normAutofit/>
          </a:bodyPr>
          <a:lstStyle/>
          <a:p>
            <a:pPr marL="685800" indent="-457200" algn="just" fontAlgn="base">
              <a:spcBef>
                <a:spcPts val="1200"/>
              </a:spcBef>
            </a:pPr>
            <a:r>
              <a:rPr lang="en-US" b="1" dirty="0"/>
              <a:t>DICOM images were converted into PNGs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1277"/>
            <a:ext cx="9267479" cy="179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/>
          <p:cNvSpPr/>
          <p:nvPr/>
        </p:nvSpPr>
        <p:spPr>
          <a:xfrm>
            <a:off x="2044998" y="5033942"/>
            <a:ext cx="6853881" cy="6893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2768" y="4548282"/>
            <a:ext cx="23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6024" y="4523567"/>
            <a:ext cx="23889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SimpleITK</a:t>
            </a:r>
            <a:r>
              <a:rPr lang="en-US" dirty="0"/>
              <a:t> function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5220" y="4514952"/>
            <a:ext cx="320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Aspose.Imaging</a:t>
            </a:r>
            <a:r>
              <a:rPr lang="en-US" dirty="0"/>
              <a:t> for .NET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1507524"/>
            <a:ext cx="10826578" cy="4669439"/>
          </a:xfrm>
        </p:spPr>
        <p:txBody>
          <a:bodyPr>
            <a:normAutofit lnSpcReduction="10000"/>
          </a:bodyPr>
          <a:lstStyle/>
          <a:p>
            <a:pPr marL="685800" indent="-457200" algn="just" fontAlgn="base">
              <a:spcBef>
                <a:spcPts val="1200"/>
              </a:spcBef>
            </a:pPr>
            <a:r>
              <a:rPr lang="en-US" b="1" dirty="0"/>
              <a:t>Patches</a:t>
            </a:r>
            <a:r>
              <a:rPr lang="en-US" dirty="0"/>
              <a:t>: allow the model to learn local properties.</a:t>
            </a:r>
            <a:endParaRPr lang="en-US" b="1" dirty="0"/>
          </a:p>
          <a:p>
            <a:pPr marL="685800" indent="-457200" algn="just" fontAlgn="base">
              <a:spcBef>
                <a:spcPts val="1200"/>
              </a:spcBef>
            </a:pPr>
            <a:r>
              <a:rPr lang="en-US" b="1" dirty="0"/>
              <a:t>2D patches</a:t>
            </a:r>
            <a:r>
              <a:rPr lang="en-US" dirty="0"/>
              <a:t>: ~16K tensors of 50X50. 50X50 tensor containing the matching mask is paired. </a:t>
            </a:r>
            <a:endParaRPr lang="en-US" dirty="0"/>
          </a:p>
          <a:p>
            <a:pPr marL="1143000" lvl="1" indent="-457200" algn="just" fontAlgn="base">
              <a:spcBef>
                <a:spcPts val="1200"/>
              </a:spcBef>
            </a:pPr>
            <a:r>
              <a:rPr lang="en-US" dirty="0"/>
              <a:t>65% of the data used for training</a:t>
            </a:r>
            <a:endParaRPr lang="en-US" dirty="0"/>
          </a:p>
          <a:p>
            <a:pPr marL="1143000" lvl="1" indent="-457200" algn="just" fontAlgn="base">
              <a:spcBef>
                <a:spcPts val="1200"/>
              </a:spcBef>
            </a:pPr>
            <a:r>
              <a:rPr lang="en-US" dirty="0"/>
              <a:t>The rest for testing.</a:t>
            </a:r>
            <a:endParaRPr lang="en-US" dirty="0"/>
          </a:p>
          <a:p>
            <a:pPr marL="1143000" lvl="1" indent="-457200" algn="just" fontAlgn="base">
              <a:spcBef>
                <a:spcPts val="1200"/>
              </a:spcBef>
            </a:pPr>
            <a:endParaRPr lang="en-US" sz="1800" dirty="0"/>
          </a:p>
          <a:p>
            <a:pPr marL="685800" indent="-457200" algn="just" fontAlgn="base">
              <a:spcBef>
                <a:spcPts val="1200"/>
              </a:spcBef>
            </a:pPr>
            <a:r>
              <a:rPr lang="en-US" b="1" dirty="0"/>
              <a:t>3D patches</a:t>
            </a:r>
            <a:r>
              <a:rPr lang="en-US" dirty="0"/>
              <a:t>: ~5K tensors of 30X30X30. Each tensor is a concatenation of 30 30X30. and is paired with another 30X30X30 tensor containing the matching mask.</a:t>
            </a:r>
            <a:endParaRPr lang="en-US" dirty="0"/>
          </a:p>
          <a:p>
            <a:pPr marL="1143000" lvl="1" indent="-457200" algn="just" fontAlgn="base">
              <a:spcBef>
                <a:spcPts val="1200"/>
              </a:spcBef>
            </a:pPr>
            <a:r>
              <a:rPr lang="en-US" dirty="0"/>
              <a:t>65% of the data used for training</a:t>
            </a:r>
            <a:endParaRPr lang="en-US" dirty="0"/>
          </a:p>
          <a:p>
            <a:pPr marL="1143000" lvl="1" indent="-457200" algn="just" fontAlgn="base">
              <a:spcBef>
                <a:spcPts val="1200"/>
              </a:spcBef>
            </a:pPr>
            <a:r>
              <a:rPr lang="en-US" dirty="0"/>
              <a:t>The rest for testing.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</a:t>
            </a:r>
            <a:r>
              <a:rPr lang="en-US" sz="4800"/>
              <a:t>Neural Networks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this Project we used three different models to create varied results.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There are two main tasks: classification and segmentation.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Nets – Classification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346" y="1792674"/>
            <a:ext cx="10515600" cy="4351338"/>
          </a:xfrm>
        </p:spPr>
        <p:txBody>
          <a:bodyPr>
            <a:normAutofit fontScale="90000" lnSpcReduction="20000"/>
          </a:bodyPr>
          <a:lstStyle/>
          <a:p>
            <a:r>
              <a:rPr lang="en-US" sz="3200" dirty="0"/>
              <a:t>2D tensor </a:t>
            </a:r>
            <a:r>
              <a:rPr lang="en-US" sz="3200" dirty="0">
                <a:sym typeface="Wingdings" panose="05000000000000000000" pitchFamily="2" charset="2"/>
              </a:rPr>
              <a:t> label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Label first determined using threshold: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More than 20% of the pixels are tumor 1 (has tumor)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Less  0 (no tumor)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Loss: cross entropy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Neural Network architecture: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Convolution, </a:t>
            </a:r>
            <a:r>
              <a:rPr lang="en-US" sz="2800" dirty="0" err="1">
                <a:sym typeface="Wingdings" panose="05000000000000000000" pitchFamily="2" charset="2"/>
              </a:rPr>
              <a:t>ReLU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Convolution, batch norm, ReLU, max pool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Convolution, ReLU, max pool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3 FC: 2304 --&gt;1500 --&gt; 750 --&gt; 2</a:t>
            </a:r>
            <a:endParaRPr lang="en-US" sz="2800" dirty="0">
              <a:sym typeface="Wingdings" panose="05000000000000000000" pitchFamily="2" charset="2"/>
            </a:endParaRPr>
          </a:p>
          <a:p>
            <a:pPr lvl="0"/>
            <a:r>
              <a:rPr lang="en-US" sz="3265" dirty="0"/>
              <a:t>Final test accuracy: 86.53%, within 12 epochs.</a:t>
            </a:r>
            <a:endParaRPr lang="en-US" sz="326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Nets – Classification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346" y="1792674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Advantages:</a:t>
            </a:r>
            <a:endParaRPr lang="en-US" sz="3600" dirty="0"/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Easily defined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Easy to evaluate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Disadvantages: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The task is imprecise  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The network can learn heuristics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Quick convergence, “too good to be true”.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Nets – Classification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8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3D tensor </a:t>
            </a:r>
            <a:r>
              <a:rPr lang="en-US" sz="2800" dirty="0">
                <a:sym typeface="Wingdings" panose="05000000000000000000" pitchFamily="2" charset="2"/>
              </a:rPr>
              <a:t> label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Neural Network architecture: Similarly to classification 2D but with 3D convolutiona</a:t>
            </a:r>
            <a:r>
              <a:rPr lang="en-US" dirty="0">
                <a:sym typeface="Wingdings" panose="05000000000000000000" pitchFamily="2" charset="2"/>
              </a:rPr>
              <a:t>l.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Final test accuracy: 89.22% within 13 epochs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2800" dirty="0"/>
              <a:t>Advantages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More information that the network can learn for each data sample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Spatial perspective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Better test loss results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Disadvantages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Less data samples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Similar to 2D – the task is imprecise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Nets – Segmentation</a:t>
            </a:r>
            <a:endParaRPr lang="en-US" dirty="0"/>
          </a:p>
        </p:txBody>
      </p:sp>
      <p:pic>
        <p:nvPicPr>
          <p:cNvPr id="2050" name="Picture 2" descr="network archite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30" y="1819910"/>
            <a:ext cx="4572000" cy="30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43295" cy="4351655"/>
          </a:xfrm>
        </p:spPr>
        <p:txBody>
          <a:bodyPr>
            <a:normAutofit fontScale="80000"/>
          </a:bodyPr>
          <a:lstStyle/>
          <a:p>
            <a:r>
              <a:rPr lang="en-US" dirty="0"/>
              <a:t>2D image tensors </a:t>
            </a:r>
            <a:r>
              <a:rPr lang="en-US" dirty="0">
                <a:sym typeface="Wingdings" panose="05000000000000000000" pitchFamily="2" charset="2"/>
              </a:rPr>
              <a:t> 2D mask tensor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Loss: Dice coefficient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Accuracy: intersection over union (Jaccard index)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Architecture: simplified </a:t>
            </a:r>
            <a:r>
              <a:rPr lang="en-US" b="1" dirty="0" err="1">
                <a:sym typeface="Wingdings" panose="05000000000000000000" pitchFamily="2" charset="2"/>
              </a:rPr>
              <a:t>Unet</a:t>
            </a:r>
            <a:r>
              <a:rPr lang="en-US" dirty="0">
                <a:sym typeface="Wingdings" panose="05000000000000000000" pitchFamily="2" charset="2"/>
              </a:rPr>
              <a:t> - encoder and decoder: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Four downsampling layers</a:t>
            </a:r>
            <a:endParaRPr lang="en-US" dirty="0"/>
          </a:p>
          <a:p>
            <a:pPr lvl="1"/>
            <a:r>
              <a:rPr lang="en-US" dirty="0"/>
              <a:t>Four upsampling layers</a:t>
            </a:r>
            <a:endParaRPr lang="en-US" dirty="0"/>
          </a:p>
          <a:p>
            <a:pPr lvl="1"/>
            <a:r>
              <a:rPr lang="en-US" dirty="0"/>
              <a:t>Filters per layer: 16, 32, 64, 128</a:t>
            </a:r>
            <a:endParaRPr lang="en-US" dirty="0"/>
          </a:p>
          <a:p>
            <a:pPr lvl="0"/>
            <a:r>
              <a:rPr lang="en-US" dirty="0"/>
              <a:t>Final test accuracy*: 53% within 67 epochs</a:t>
            </a:r>
            <a:endParaRPr lang="en-US" dirty="0"/>
          </a:p>
        </p:txBody>
      </p:sp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2780" y="2684780"/>
          <a:ext cx="1186180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723900" imgH="393700" progId="Equation.KSEE3">
                  <p:embed/>
                </p:oleObj>
              </mc:Choice>
              <mc:Fallback>
                <p:oleObj name="" r:id="rId4" imgW="723900" imgH="3937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2780" y="2684780"/>
                        <a:ext cx="1186180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Nets –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More precise task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Less prone to overfit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Good visual result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Disadvantages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Harder task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Lowest accuracy of the three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8320" y="1571925"/>
            <a:ext cx="9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983" y="1571338"/>
            <a:ext cx="113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 mask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7998" y="1433473"/>
            <a:ext cx="113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mask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30975" y="2066925"/>
            <a:ext cx="427990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2911</Words>
  <Application>WPS Presentation</Application>
  <PresentationFormat>Widescreen</PresentationFormat>
  <Paragraphs>124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Calibri Light</vt:lpstr>
      <vt:lpstr>Microsoft YaHei</vt:lpstr>
      <vt:lpstr/>
      <vt:lpstr>Arial Unicode MS</vt:lpstr>
      <vt:lpstr>Segoe Print</vt:lpstr>
      <vt:lpstr>Office Theme</vt:lpstr>
      <vt:lpstr>Equation.KSEE3</vt:lpstr>
      <vt:lpstr>Equation.KSEE3</vt:lpstr>
      <vt:lpstr>Radiomics Project</vt:lpstr>
      <vt:lpstr>The Dataset </vt:lpstr>
      <vt:lpstr>The Dataset </vt:lpstr>
      <vt:lpstr>The Neural Networks</vt:lpstr>
      <vt:lpstr>The Neural Nets – Classification 2D</vt:lpstr>
      <vt:lpstr>The Neural Nets – Classification 2D</vt:lpstr>
      <vt:lpstr>The Neural Nets – Classification 3D</vt:lpstr>
      <vt:lpstr>The Neural Nets – Segmentation</vt:lpstr>
      <vt:lpstr>The Neural Nets – Segmentation</vt:lpstr>
      <vt:lpstr>Clustering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Radiomics Project</dc:title>
  <dc:creator>mi shu</dc:creator>
  <cp:lastModifiedBy>Dor Lotan</cp:lastModifiedBy>
  <cp:revision>14</cp:revision>
  <dcterms:created xsi:type="dcterms:W3CDTF">2020-09-30T17:04:00Z</dcterms:created>
  <dcterms:modified xsi:type="dcterms:W3CDTF">2020-10-18T17:37:33Z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