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media/image2.jpeg" ContentType="image/jpeg"/>
  <Override PartName="/ppt/notesSlides/notesSlide4.xml" ContentType="application/vnd.openxmlformats-officedocument.presentationml.notesSlide+xml"/>
  <Override PartName="/ppt/media/image3.jpeg" ContentType="image/jpeg"/>
  <Override PartName="/ppt/notesSlides/notesSlide5.xml" ContentType="application/vnd.openxmlformats-officedocument.presentationml.notesSlid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process dynamics is essential to effective control design.</a:t>
            </a:r>
          </a:p>
          <a:p>
            <a:pPr/>
            <a:r>
              <a:t>Most design involves performing simple calculations based solely on few dynamic parameters.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process variable is the current measured value of a particular part of a process which is being monitored or controlled. An example of this would be the temperature of a furnace. The current temperature is called the process variable, while the desired temperature is known as the set-point.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describe process dynamics on example of simple fired heater, that has temperature indicator and fuel control valve.</a:t>
            </a:r>
          </a:p>
          <a:p>
            <a:pPr/>
          </a:p>
          <a:p>
            <a:pPr/>
            <a:r>
              <a:t>When we manually increase the opening valve, temperature rises as the valve is opened.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temperature trend is somewhat different from that of a valve - this delay is known as process deadtime. Deadtime is caused by transform delays - in this case, cause of the delay is the time it takes for the heated fluid to move from firebox to the temperature instrument.</a:t>
            </a:r>
          </a:p>
          <a:p>
            <a:pPr/>
          </a:p>
          <a:p>
            <a:pPr/>
            <a:r>
              <a:t>The shape of the temperature trend is very different from that of the valve position. This is caused by the inertia of the system.</a:t>
            </a:r>
          </a:p>
          <a:p>
            <a:pPr/>
          </a:p>
          <a:p>
            <a:pPr/>
            <a:r>
              <a:t>There is also possibility of lag, which is the delay between detection of an increase in temperature.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characterising shape of a trend of the process variable, we also have to consider order (n) of the process. Order can be thought of as the number of sources of lag.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cess dynamics"/>
          <p:cNvSpPr txBox="1"/>
          <p:nvPr>
            <p:ph type="ctrTitle"/>
          </p:nvPr>
        </p:nvSpPr>
        <p:spPr>
          <a:xfrm>
            <a:off x="1270000" y="4237037"/>
            <a:ext cx="10464800" cy="1279526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Process dynamics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</a:t>
            </a:r>
          </a:p>
        </p:txBody>
      </p:sp>
      <p:sp>
        <p:nvSpPr>
          <p:cNvPr id="122" name="set of activities or events that interact to produce a resu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03729" indent="-203729" defTabSz="457200">
              <a:lnSpc>
                <a:spcPct val="150000"/>
              </a:lnSpc>
              <a:spcBef>
                <a:spcPts val="0"/>
              </a:spcBef>
              <a:defRPr sz="3266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sz="3566"/>
              <a:t>set of activities or events that interact to produce a result</a:t>
            </a:r>
            <a:endParaRPr sz="3566"/>
          </a:p>
          <a:p>
            <a:pPr marL="203729" indent="-203729" defTabSz="457200">
              <a:lnSpc>
                <a:spcPct val="150000"/>
              </a:lnSpc>
              <a:spcBef>
                <a:spcPts val="0"/>
              </a:spcBef>
              <a:defRPr sz="3566">
                <a:latin typeface="Arial"/>
                <a:ea typeface="Arial"/>
                <a:cs typeface="Arial"/>
                <a:sym typeface="Arial"/>
              </a:defRPr>
            </a:pPr>
            <a:r>
              <a:t> change between steady states is what interests 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</a:t>
            </a:r>
          </a:p>
        </p:txBody>
      </p:sp>
      <p:sp>
        <p:nvSpPr>
          <p:cNvPr id="127" name="Process variable (PV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03729" indent="-203729" defTabSz="457200">
              <a:lnSpc>
                <a:spcPct val="150000"/>
              </a:lnSpc>
              <a:spcBef>
                <a:spcPts val="0"/>
              </a:spcBef>
              <a:defRPr sz="3266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sz="3566"/>
              <a:t>Process variable (PV)</a:t>
            </a:r>
            <a:endParaRPr sz="3566"/>
          </a:p>
          <a:p>
            <a:pPr lvl="7"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3266">
                <a:latin typeface="Arial"/>
                <a:ea typeface="Arial"/>
                <a:cs typeface="Arial"/>
                <a:sym typeface="Arial"/>
              </a:defRPr>
            </a:pPr>
            <a:r>
              <a:rPr sz="3566"/>
              <a:t>    - measured value (e.g. temperature)</a:t>
            </a:r>
            <a:endParaRPr sz="3566"/>
          </a:p>
          <a:p>
            <a:pPr marL="203729" indent="-203729" defTabSz="457200">
              <a:lnSpc>
                <a:spcPct val="150000"/>
              </a:lnSpc>
              <a:spcBef>
                <a:spcPts val="0"/>
              </a:spcBef>
              <a:defRPr sz="3266">
                <a:latin typeface="Arial"/>
                <a:ea typeface="Arial"/>
                <a:cs typeface="Arial"/>
                <a:sym typeface="Arial"/>
              </a:defRPr>
            </a:pPr>
            <a:endParaRPr sz="3566"/>
          </a:p>
          <a:p>
            <a:pPr marL="203729" indent="-203729" defTabSz="457200">
              <a:lnSpc>
                <a:spcPct val="150000"/>
              </a:lnSpc>
              <a:spcBef>
                <a:spcPts val="0"/>
              </a:spcBef>
              <a:defRPr sz="3566">
                <a:latin typeface="Arial"/>
                <a:ea typeface="Arial"/>
                <a:cs typeface="Arial"/>
                <a:sym typeface="Arial"/>
              </a:defRPr>
            </a:pPr>
            <a:r>
              <a:t> Manipulated variable (MV)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3566">
                <a:latin typeface="Arial"/>
                <a:ea typeface="Arial"/>
                <a:cs typeface="Arial"/>
                <a:sym typeface="Arial"/>
              </a:defRPr>
            </a:pPr>
            <a:r>
              <a:t>   - e.g. fuel valve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3566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buSzTx/>
              <a:buNone/>
              <a:defRPr sz="3566">
                <a:latin typeface="Arial"/>
                <a:ea typeface="Arial"/>
                <a:cs typeface="Arial"/>
                <a:sym typeface="Arial"/>
              </a:defRPr>
            </a:pPr>
            <a:r>
              <a:t>Kp - process gain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G_0428.jpg" descr="IMG_04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9720"/>
            <a:ext cx="13004801" cy="9154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G_0426.jpg" descr="IMG_042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5600" y="0"/>
            <a:ext cx="975360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G_0427.jpg" descr="IMG_042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5600" y="-1"/>
            <a:ext cx="975360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G_0429.jpg" descr="IMG_0429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5600" y="0"/>
            <a:ext cx="975360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