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1.jpeg" ContentType="image/jpeg"/>
  <Override PartName="/ppt/media/image2.jpeg" ContentType="image/jpeg"/>
  <Override PartName="/ppt/notesSlides/notesSlide2.xml" ContentType="application/vnd.openxmlformats-officedocument.presentationml.notesSlide+xml"/>
  <Override PartName="/ppt/media/image3.jpeg" ContentType="image/jpeg"/>
  <Override PartName="/ppt/media/image4.jpeg" ContentType="image/jpeg"/>
  <Override PartName="/ppt/media/image5.jpeg" ContentType="image/jpeg"/>
  <Override PartName="/ppt/notesSlides/notesSlide3.xml" ContentType="application/vnd.openxmlformats-officedocument.presentationml.notesSlide+xml"/>
  <Override PartName="/ppt/media/image6.jpeg" ContentType="image/jpeg"/>
  <Override PartName="/ppt/notesSlides/notesSlide4.xml" ContentType="application/vnd.openxmlformats-officedocument.presentationml.notesSlide+xml"/>
  <Override PartName="/ppt/media/image7.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1pPr>
    <a:lvl2pPr marL="0" marR="0" indent="2286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2pPr>
    <a:lvl3pPr marL="0" marR="0" indent="4572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3pPr>
    <a:lvl4pPr marL="0" marR="0" indent="6858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4pPr>
    <a:lvl5pPr marL="0" marR="0" indent="9144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5pPr>
    <a:lvl6pPr marL="0" marR="0" indent="11430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6pPr>
    <a:lvl7pPr marL="0" marR="0" indent="13716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7pPr>
    <a:lvl8pPr marL="0" marR="0" indent="16002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8pPr>
    <a:lvl9pPr marL="0" marR="0" indent="18288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ff"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b="def" i="def"/>
      <a:tcStyle>
        <a:tcBdr/>
        <a:fill>
          <a:solidFill>
            <a:srgbClr val="EDEADD"/>
          </a:solidFill>
        </a:fill>
      </a:tcStyle>
    </a:band2H>
    <a:firstCol>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b="def" i="def"/>
      <a:tcStyle>
        <a:tcBdr/>
        <a:fill>
          <a:solidFill>
            <a:srgbClr val="DADBDA"/>
          </a:solidFill>
        </a:fill>
      </a:tcStyle>
    </a:band2H>
    <a:firstCol>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b="def" i="def"/>
      <a:tcStyle>
        <a:tcBdr/>
        <a:fill>
          <a:solidFill>
            <a:srgbClr val="9A9AA5"/>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7" name="Shape 127"/>
          <p:cNvSpPr/>
          <p:nvPr>
            <p:ph type="sldImg"/>
          </p:nvPr>
        </p:nvSpPr>
        <p:spPr>
          <a:prstGeom prst="rect">
            <a:avLst/>
          </a:prstGeom>
        </p:spPr>
        <p:txBody>
          <a:bodyPr/>
          <a:lstStyle/>
          <a:p>
            <a:pPr/>
          </a:p>
        </p:txBody>
      </p:sp>
      <p:sp>
        <p:nvSpPr>
          <p:cNvPr id="128" name="Shape 128"/>
          <p:cNvSpPr/>
          <p:nvPr>
            <p:ph type="body" sz="quarter" idx="1"/>
          </p:nvPr>
        </p:nvSpPr>
        <p:spPr>
          <a:prstGeom prst="rect">
            <a:avLst/>
          </a:prstGeom>
        </p:spPr>
        <p:txBody>
          <a:bodyPr/>
          <a:lstStyle/>
          <a:p>
            <a:pPr/>
            <a:r>
              <a:t>The principle behind proportional control is to keep controller output (M) in proportion to the error (E).</a:t>
            </a:r>
          </a:p>
          <a:p>
            <a:pPr/>
          </a:p>
          <a:p>
            <a:pPr/>
            <a:r>
              <a:t>Kc is the controller gain and is a tuning constant set by control engineer. Term C is necessary because it is unlikely that zero error coincides with zero controller output. </a:t>
            </a:r>
          </a:p>
          <a:p>
            <a:pPr/>
          </a:p>
          <a:p>
            <a:pPr/>
            <a:r>
              <a:t>The Control algorithm includes additional engineer-defined parameter called action. It can be set into direct mode which will increase the controller output as the process variable increases or reverse mode which will decrease the controller output when process variable increases.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4" name="Shape 134"/>
          <p:cNvSpPr/>
          <p:nvPr>
            <p:ph type="sldImg"/>
          </p:nvPr>
        </p:nvSpPr>
        <p:spPr>
          <a:prstGeom prst="rect">
            <a:avLst/>
          </a:prstGeom>
        </p:spPr>
        <p:txBody>
          <a:bodyPr/>
          <a:lstStyle/>
          <a:p>
            <a:pPr/>
          </a:p>
        </p:txBody>
      </p:sp>
      <p:sp>
        <p:nvSpPr>
          <p:cNvPr id="135" name="Shape 135"/>
          <p:cNvSpPr/>
          <p:nvPr>
            <p:ph type="body" sz="quarter" idx="1"/>
          </p:nvPr>
        </p:nvSpPr>
        <p:spPr>
          <a:prstGeom prst="rect">
            <a:avLst/>
          </a:prstGeom>
        </p:spPr>
        <p:txBody>
          <a:bodyPr/>
          <a:lstStyle/>
          <a:p>
            <a:pPr/>
            <a:r>
              <a:t>The main purpose of integral action is to eliminate offset. Sometimes called reset action it continues to change the controller output for as long as an error exists. It does this by making the rate of change of output proportional to the error.</a:t>
            </a:r>
          </a:p>
          <a:p>
            <a:pPr/>
          </a:p>
          <a:p>
            <a:pPr/>
            <a:r>
              <a:t>Ti is known as the integral time and is the means by which the engineer can dictate how much integral action is taken. Integrating the equation above gives the action its name.</a:t>
            </a:r>
          </a:p>
          <a:p>
            <a:pPr/>
          </a:p>
          <a:p>
            <a:pPr/>
            <a:r>
              <a:t>The effect of integral action is shown in the graph</a:t>
            </a:r>
          </a:p>
          <a:p>
            <a:pPr/>
          </a:p>
          <a:p>
            <a:pPr/>
            <a:r>
              <a:t>The response shows, that for constant error, the rate of change of output is constant. The change of integral action will eventually match that of the initial proportional action. The time taken to repeat the proportional action is Ti. In this example, Ti is about 5 minutes. In many distributed control systems, Ti will have the units of minutes, but some systems use hours or seconds.</a:t>
            </a:r>
          </a:p>
          <a:p>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9" name="Shape 139"/>
          <p:cNvSpPr/>
          <p:nvPr>
            <p:ph type="sldImg"/>
          </p:nvPr>
        </p:nvSpPr>
        <p:spPr>
          <a:prstGeom prst="rect">
            <a:avLst/>
          </a:prstGeom>
        </p:spPr>
        <p:txBody>
          <a:bodyPr/>
          <a:lstStyle/>
          <a:p>
            <a:pPr/>
          </a:p>
        </p:txBody>
      </p:sp>
      <p:sp>
        <p:nvSpPr>
          <p:cNvPr id="140" name="Shape 140"/>
          <p:cNvSpPr/>
          <p:nvPr>
            <p:ph type="body" sz="quarter" idx="1"/>
          </p:nvPr>
        </p:nvSpPr>
        <p:spPr>
          <a:prstGeom prst="rect">
            <a:avLst/>
          </a:prstGeom>
        </p:spPr>
        <p:txBody>
          <a:bodyPr/>
          <a:lstStyle/>
          <a:p>
            <a:pPr/>
            <a:r>
              <a:t>Even small amount of integral action will eliminate offset. Attempting to remove it too quickly will, as with any control action, cause oscillatory behaviour. However this can be compensated for by reducing controller gain Kc. Optimum controller performance is a trade-off between proportional and integral action.</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4" name="Shape 144"/>
          <p:cNvSpPr/>
          <p:nvPr>
            <p:ph type="sldImg"/>
          </p:nvPr>
        </p:nvSpPr>
        <p:spPr>
          <a:prstGeom prst="rect">
            <a:avLst/>
          </a:prstGeom>
        </p:spPr>
        <p:txBody>
          <a:bodyPr/>
          <a:lstStyle/>
          <a:p>
            <a:pPr/>
          </a:p>
        </p:txBody>
      </p:sp>
      <p:sp>
        <p:nvSpPr>
          <p:cNvPr id="145" name="Shape 145"/>
          <p:cNvSpPr/>
          <p:nvPr>
            <p:ph type="body" sz="quarter" idx="1"/>
          </p:nvPr>
        </p:nvSpPr>
        <p:spPr>
          <a:prstGeom prst="rect">
            <a:avLst/>
          </a:prstGeom>
        </p:spPr>
        <p:txBody>
          <a:bodyPr/>
          <a:lstStyle/>
          <a:p>
            <a:pPr/>
            <a:r>
              <a:t>Derivative action is intended to be anticipatory in nature - it anticipates by taking action if it detects a rapid change in error. The error may be very small (even zero) but, if changing quickly, will surely be large in the future. Derivative action attempts to prevent this by changing the output in proportion to the rate of change of error.</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amp; Subtitle">
    <p:spTree>
      <p:nvGrpSpPr>
        <p:cNvPr id="1" name=""/>
        <p:cNvGrpSpPr/>
        <p:nvPr/>
      </p:nvGrpSpPr>
      <p:grpSpPr>
        <a:xfrm>
          <a:off x="0" y="0"/>
          <a:ext cx="0" cy="0"/>
          <a:chOff x="0" y="0"/>
          <a:chExt cx="0" cy="0"/>
        </a:xfrm>
      </p:grpSpPr>
      <p:sp>
        <p:nvSpPr>
          <p:cNvPr id="11" name="Title Text"/>
          <p:cNvSpPr txBox="1"/>
          <p:nvPr>
            <p:ph type="title"/>
          </p:nvPr>
        </p:nvSpPr>
        <p:spPr>
          <a:xfrm>
            <a:off x="1270000" y="1638300"/>
            <a:ext cx="10464800" cy="3302000"/>
          </a:xfrm>
          <a:prstGeom prst="rect">
            <a:avLst/>
          </a:prstGeom>
        </p:spPr>
        <p:txBody>
          <a:bodyPr anchor="b"/>
          <a:lstStyle/>
          <a:p>
            <a:pPr/>
            <a:r>
              <a:t>Title Text</a:t>
            </a:r>
          </a:p>
        </p:txBody>
      </p:sp>
      <p:sp>
        <p:nvSpPr>
          <p:cNvPr id="12" name="Body Level One…"/>
          <p:cNvSpPr txBox="1"/>
          <p:nvPr>
            <p:ph type="body" sz="quarter" idx="1"/>
          </p:nvPr>
        </p:nvSpPr>
        <p:spPr>
          <a:xfrm>
            <a:off x="1270000" y="5041900"/>
            <a:ext cx="10464800" cy="11303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lvl1pPr>
              <a:defRPr>
                <a:latin typeface="Helvetica Neue Thin"/>
                <a:ea typeface="Helvetica Neue Thin"/>
                <a:cs typeface="Helvetica Neue Thin"/>
                <a:sym typeface="Helvetica Neue Thin"/>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93" name="–Johnny Appleseed"/>
          <p:cNvSpPr txBox="1"/>
          <p:nvPr>
            <p:ph type="body" sz="quarter" idx="13"/>
          </p:nvPr>
        </p:nvSpPr>
        <p:spPr>
          <a:xfrm>
            <a:off x="1270000" y="6362700"/>
            <a:ext cx="10464800" cy="461366"/>
          </a:xfrm>
          <a:prstGeom prst="rect">
            <a:avLst/>
          </a:prstGeom>
        </p:spPr>
        <p:txBody>
          <a:bodyPr anchor="t">
            <a:spAutoFit/>
          </a:bodyPr>
          <a:lstStyle>
            <a:lvl1pPr marL="0" indent="0" algn="ctr">
              <a:spcBef>
                <a:spcPts val="0"/>
              </a:spcBef>
              <a:buSzTx/>
              <a:buNone/>
              <a:defRPr i="1" sz="2400"/>
            </a:lvl1pPr>
          </a:lstStyle>
          <a:p>
            <a:pPr/>
            <a:r>
              <a:t>–Johnny Appleseed</a:t>
            </a:r>
          </a:p>
        </p:txBody>
      </p:sp>
      <p:sp>
        <p:nvSpPr>
          <p:cNvPr id="94" name="“Type a quote here.”"/>
          <p:cNvSpPr txBox="1"/>
          <p:nvPr>
            <p:ph type="body" sz="quarter" idx="14"/>
          </p:nvPr>
        </p:nvSpPr>
        <p:spPr>
          <a:xfrm>
            <a:off x="1270000" y="4267112"/>
            <a:ext cx="10464800" cy="609776"/>
          </a:xfrm>
          <a:prstGeom prst="rect">
            <a:avLst/>
          </a:prstGeom>
        </p:spPr>
        <p:txBody>
          <a:bodyPr>
            <a:spAutoFit/>
          </a:bodyPr>
          <a:lstStyle>
            <a:lvl1pPr marL="0" indent="0" algn="ctr">
              <a:spcBef>
                <a:spcPts val="0"/>
              </a:spcBef>
              <a:buSzTx/>
              <a:buNone/>
              <a:defRPr sz="3400">
                <a:latin typeface="+mn-lt"/>
                <a:ea typeface="+mn-ea"/>
                <a:cs typeface="+mn-cs"/>
                <a:sym typeface="Helvetica Neue Medium"/>
              </a:defRPr>
            </a:lvl1pPr>
          </a:lstStyle>
          <a:p>
            <a:pPr/>
            <a:r>
              <a:t>“Type a quote here.” </a:t>
            </a:r>
          </a:p>
        </p:txBody>
      </p:sp>
      <p:sp>
        <p:nvSpPr>
          <p:cNvPr id="9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02" name="Image"/>
          <p:cNvSpPr/>
          <p:nvPr>
            <p:ph type="pic" idx="13"/>
          </p:nvPr>
        </p:nvSpPr>
        <p:spPr>
          <a:xfrm>
            <a:off x="0" y="0"/>
            <a:ext cx="13004800" cy="9753600"/>
          </a:xfrm>
          <a:prstGeom prst="rect">
            <a:avLst/>
          </a:prstGeom>
        </p:spPr>
        <p:txBody>
          <a:bodyPr lIns="91439" tIns="45719" rIns="91439" bIns="45719" anchor="t">
            <a:noAutofit/>
          </a:bodyPr>
          <a:lstStyle/>
          <a:p>
            <a:pPr/>
          </a:p>
        </p:txBody>
      </p:sp>
      <p:sp>
        <p:nvSpPr>
          <p:cNvPr id="10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1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Horizontal">
    <p:spTree>
      <p:nvGrpSpPr>
        <p:cNvPr id="1" name=""/>
        <p:cNvGrpSpPr/>
        <p:nvPr/>
      </p:nvGrpSpPr>
      <p:grpSpPr>
        <a:xfrm>
          <a:off x="0" y="0"/>
          <a:ext cx="0" cy="0"/>
          <a:chOff x="0" y="0"/>
          <a:chExt cx="0" cy="0"/>
        </a:xfrm>
      </p:grpSpPr>
      <p:sp>
        <p:nvSpPr>
          <p:cNvPr id="20" name="Image"/>
          <p:cNvSpPr/>
          <p:nvPr>
            <p:ph type="pic" idx="13"/>
          </p:nvPr>
        </p:nvSpPr>
        <p:spPr>
          <a:xfrm>
            <a:off x="1625600" y="673100"/>
            <a:ext cx="9753600" cy="5905500"/>
          </a:xfrm>
          <a:prstGeom prst="rect">
            <a:avLst/>
          </a:prstGeom>
        </p:spPr>
        <p:txBody>
          <a:bodyPr lIns="91439" tIns="45719" rIns="91439" bIns="45719" anchor="t">
            <a:noAutofit/>
          </a:bodyPr>
          <a:lstStyle/>
          <a:p>
            <a:pPr/>
          </a:p>
        </p:txBody>
      </p:sp>
      <p:sp>
        <p:nvSpPr>
          <p:cNvPr id="21" name="Title Text"/>
          <p:cNvSpPr txBox="1"/>
          <p:nvPr>
            <p:ph type="title"/>
          </p:nvPr>
        </p:nvSpPr>
        <p:spPr>
          <a:xfrm>
            <a:off x="1270000" y="6718300"/>
            <a:ext cx="10464800" cy="1422400"/>
          </a:xfrm>
          <a:prstGeom prst="rect">
            <a:avLst/>
          </a:prstGeom>
        </p:spPr>
        <p:txBody>
          <a:bodyPr anchor="b"/>
          <a:lstStyle/>
          <a:p>
            <a:pPr/>
            <a:r>
              <a:t>Title Text</a:t>
            </a:r>
          </a:p>
        </p:txBody>
      </p:sp>
      <p:sp>
        <p:nvSpPr>
          <p:cNvPr id="22" name="Body Level One…"/>
          <p:cNvSpPr txBox="1"/>
          <p:nvPr>
            <p:ph type="body" sz="quarter" idx="1"/>
          </p:nvPr>
        </p:nvSpPr>
        <p:spPr>
          <a:xfrm>
            <a:off x="1270000" y="8153400"/>
            <a:ext cx="10464800" cy="11303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2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Centre">
    <p:spTree>
      <p:nvGrpSpPr>
        <p:cNvPr id="1" name=""/>
        <p:cNvGrpSpPr/>
        <p:nvPr/>
      </p:nvGrpSpPr>
      <p:grpSpPr>
        <a:xfrm>
          <a:off x="0" y="0"/>
          <a:ext cx="0" cy="0"/>
          <a:chOff x="0" y="0"/>
          <a:chExt cx="0" cy="0"/>
        </a:xfrm>
      </p:grpSpPr>
      <p:sp>
        <p:nvSpPr>
          <p:cNvPr id="30" name="Title Text"/>
          <p:cNvSpPr txBox="1"/>
          <p:nvPr>
            <p:ph type="title"/>
          </p:nvPr>
        </p:nvSpPr>
        <p:spPr>
          <a:xfrm>
            <a:off x="1270000" y="3225800"/>
            <a:ext cx="10464800" cy="3302000"/>
          </a:xfrm>
          <a:prstGeom prst="rect">
            <a:avLst/>
          </a:prstGeom>
        </p:spPr>
        <p:txBody>
          <a:bodyPr/>
          <a:lstStyle/>
          <a:p>
            <a:pPr/>
            <a:r>
              <a:t>Title Text</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Vertical">
    <p:spTree>
      <p:nvGrpSpPr>
        <p:cNvPr id="1" name=""/>
        <p:cNvGrpSpPr/>
        <p:nvPr/>
      </p:nvGrpSpPr>
      <p:grpSpPr>
        <a:xfrm>
          <a:off x="0" y="0"/>
          <a:ext cx="0" cy="0"/>
          <a:chOff x="0" y="0"/>
          <a:chExt cx="0" cy="0"/>
        </a:xfrm>
      </p:grpSpPr>
      <p:sp>
        <p:nvSpPr>
          <p:cNvPr id="38" name="Image"/>
          <p:cNvSpPr/>
          <p:nvPr>
            <p:ph type="pic" sz="half" idx="13"/>
          </p:nvPr>
        </p:nvSpPr>
        <p:spPr>
          <a:xfrm>
            <a:off x="6718300" y="635000"/>
            <a:ext cx="5334000" cy="8216900"/>
          </a:xfrm>
          <a:prstGeom prst="rect">
            <a:avLst/>
          </a:prstGeom>
        </p:spPr>
        <p:txBody>
          <a:bodyPr lIns="91439" tIns="45719" rIns="91439" bIns="45719" anchor="t">
            <a:noAutofit/>
          </a:bodyPr>
          <a:lstStyle/>
          <a:p>
            <a:pPr/>
          </a:p>
        </p:txBody>
      </p:sp>
      <p:sp>
        <p:nvSpPr>
          <p:cNvPr id="39" name="Title Text"/>
          <p:cNvSpPr txBox="1"/>
          <p:nvPr>
            <p:ph type="title"/>
          </p:nvPr>
        </p:nvSpPr>
        <p:spPr>
          <a:xfrm>
            <a:off x="952500" y="635000"/>
            <a:ext cx="5334000" cy="3987800"/>
          </a:xfrm>
          <a:prstGeom prst="rect">
            <a:avLst/>
          </a:prstGeom>
        </p:spPr>
        <p:txBody>
          <a:bodyPr anchor="b"/>
          <a:lstStyle>
            <a:lvl1pPr>
              <a:defRPr sz="6000"/>
            </a:lvl1pPr>
          </a:lstStyle>
          <a:p>
            <a:pPr/>
            <a:r>
              <a:t>Title Text</a:t>
            </a:r>
          </a:p>
        </p:txBody>
      </p:sp>
      <p:sp>
        <p:nvSpPr>
          <p:cNvPr id="40" name="Body Level One…"/>
          <p:cNvSpPr txBox="1"/>
          <p:nvPr>
            <p:ph type="body" sz="quarter" idx="1"/>
          </p:nvPr>
        </p:nvSpPr>
        <p:spPr>
          <a:xfrm>
            <a:off x="952500" y="4724400"/>
            <a:ext cx="5334000" cy="41148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4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Top">
    <p:spTree>
      <p:nvGrpSpPr>
        <p:cNvPr id="1" name=""/>
        <p:cNvGrpSpPr/>
        <p:nvPr/>
      </p:nvGrpSpPr>
      <p:grpSpPr>
        <a:xfrm>
          <a:off x="0" y="0"/>
          <a:ext cx="0" cy="0"/>
          <a:chOff x="0" y="0"/>
          <a:chExt cx="0" cy="0"/>
        </a:xfrm>
      </p:grpSpPr>
      <p:sp>
        <p:nvSpPr>
          <p:cNvPr id="48" name="Title Text"/>
          <p:cNvSpPr txBox="1"/>
          <p:nvPr>
            <p:ph type="title"/>
          </p:nvPr>
        </p:nvSpPr>
        <p:spPr>
          <a:prstGeom prst="rect">
            <a:avLst/>
          </a:prstGeom>
        </p:spPr>
        <p:txBody>
          <a:bodyPr/>
          <a:lstStyle/>
          <a:p>
            <a:pPr/>
            <a:r>
              <a:t>Title Text</a:t>
            </a:r>
          </a:p>
        </p:txBody>
      </p:sp>
      <p:sp>
        <p:nvSpPr>
          <p:cNvPr id="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56" name="Title Text"/>
          <p:cNvSpPr txBox="1"/>
          <p:nvPr>
            <p:ph type="title"/>
          </p:nvPr>
        </p:nvSpPr>
        <p:spPr>
          <a:prstGeom prst="rect">
            <a:avLst/>
          </a:prstGeom>
        </p:spPr>
        <p:txBody>
          <a:bodyPr/>
          <a:lstStyle/>
          <a:p>
            <a:pPr/>
            <a:r>
              <a:t>Title Text</a:t>
            </a:r>
          </a:p>
        </p:txBody>
      </p:sp>
      <p:sp>
        <p:nvSpPr>
          <p:cNvPr id="57"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5" name="Image"/>
          <p:cNvSpPr/>
          <p:nvPr>
            <p:ph type="pic" sz="half" idx="13"/>
          </p:nvPr>
        </p:nvSpPr>
        <p:spPr>
          <a:xfrm>
            <a:off x="6718300" y="2590800"/>
            <a:ext cx="5334000" cy="6286500"/>
          </a:xfrm>
          <a:prstGeom prst="rect">
            <a:avLst/>
          </a:prstGeom>
        </p:spPr>
        <p:txBody>
          <a:bodyPr lIns="91439" tIns="45719" rIns="91439" bIns="45719" anchor="t">
            <a:noAutofit/>
          </a:bodyPr>
          <a:lstStyle/>
          <a:p>
            <a:pPr/>
          </a:p>
        </p:txBody>
      </p:sp>
      <p:sp>
        <p:nvSpPr>
          <p:cNvPr id="66" name="Title Text"/>
          <p:cNvSpPr txBox="1"/>
          <p:nvPr>
            <p:ph type="title"/>
          </p:nvPr>
        </p:nvSpPr>
        <p:spPr>
          <a:prstGeom prst="rect">
            <a:avLst/>
          </a:prstGeom>
        </p:spPr>
        <p:txBody>
          <a:bodyPr/>
          <a:lstStyle/>
          <a:p>
            <a:pPr/>
            <a:r>
              <a:t>Title Text</a:t>
            </a:r>
          </a:p>
        </p:txBody>
      </p:sp>
      <p:sp>
        <p:nvSpPr>
          <p:cNvPr id="67" name="Body Level One…"/>
          <p:cNvSpPr txBox="1"/>
          <p:nvPr>
            <p:ph type="body" sz="half" idx="1"/>
          </p:nvPr>
        </p:nvSpPr>
        <p:spPr>
          <a:xfrm>
            <a:off x="952500" y="25908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pPr/>
            <a:r>
              <a:t>Body Level One</a:t>
            </a:r>
          </a:p>
          <a:p>
            <a:pPr lvl="1"/>
            <a:r>
              <a:t>Body Level Two</a:t>
            </a:r>
          </a:p>
          <a:p>
            <a:pPr lvl="2"/>
            <a:r>
              <a:t>Body Level Three</a:t>
            </a:r>
          </a:p>
          <a:p>
            <a:pPr lvl="3"/>
            <a:r>
              <a:t>Body Level Four</a:t>
            </a:r>
          </a:p>
          <a:p>
            <a:pPr lvl="4"/>
            <a:r>
              <a:t>Body Level Five</a:t>
            </a:r>
          </a:p>
        </p:txBody>
      </p:sp>
      <p:sp>
        <p:nvSpPr>
          <p:cNvPr id="68" name="Slide Number"/>
          <p:cNvSpPr txBox="1"/>
          <p:nvPr>
            <p:ph type="sldNum" sz="quarter" idx="2"/>
          </p:nvPr>
        </p:nvSpPr>
        <p:spPr>
          <a:xfrm>
            <a:off x="6328884" y="9296400"/>
            <a:ext cx="340259" cy="342900"/>
          </a:xfrm>
          <a:prstGeom prst="rect">
            <a:avLst/>
          </a:prstGeom>
        </p:spPr>
        <p:txBody>
          <a:bodyPr/>
          <a:lstStyle>
            <a:lvl1pPr>
              <a:defRPr>
                <a:latin typeface="Helvetica Light"/>
                <a:ea typeface="Helvetica Light"/>
                <a:cs typeface="Helvetica Light"/>
                <a:sym typeface="Helvetica Ligh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75" name="Body Level One…"/>
          <p:cNvSpPr txBox="1"/>
          <p:nvPr>
            <p:ph type="body" idx="1"/>
          </p:nvPr>
        </p:nvSpPr>
        <p:spPr>
          <a:xfrm>
            <a:off x="952500" y="1270000"/>
            <a:ext cx="11099800" cy="72136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83" name="Image"/>
          <p:cNvSpPr/>
          <p:nvPr>
            <p:ph type="pic" sz="quarter" idx="13"/>
          </p:nvPr>
        </p:nvSpPr>
        <p:spPr>
          <a:xfrm>
            <a:off x="6718300" y="5092700"/>
            <a:ext cx="5334000" cy="3771900"/>
          </a:xfrm>
          <a:prstGeom prst="rect">
            <a:avLst/>
          </a:prstGeom>
        </p:spPr>
        <p:txBody>
          <a:bodyPr lIns="91439" tIns="45719" rIns="91439" bIns="45719" anchor="t">
            <a:noAutofit/>
          </a:bodyPr>
          <a:lstStyle/>
          <a:p>
            <a:pPr/>
          </a:p>
        </p:txBody>
      </p:sp>
      <p:sp>
        <p:nvSpPr>
          <p:cNvPr id="84" name="Image"/>
          <p:cNvSpPr/>
          <p:nvPr>
            <p:ph type="pic" sz="quarter" idx="14"/>
          </p:nvPr>
        </p:nvSpPr>
        <p:spPr>
          <a:xfrm>
            <a:off x="6718300" y="889000"/>
            <a:ext cx="5334000" cy="3771900"/>
          </a:xfrm>
          <a:prstGeom prst="rect">
            <a:avLst/>
          </a:prstGeom>
        </p:spPr>
        <p:txBody>
          <a:bodyPr lIns="91439" tIns="45719" rIns="91439" bIns="45719" anchor="t">
            <a:noAutofit/>
          </a:bodyPr>
          <a:lstStyle/>
          <a:p>
            <a:pPr/>
          </a:p>
        </p:txBody>
      </p:sp>
      <p:sp>
        <p:nvSpPr>
          <p:cNvPr id="85" name="Image"/>
          <p:cNvSpPr/>
          <p:nvPr>
            <p:ph type="pic" sz="half" idx="15"/>
          </p:nvPr>
        </p:nvSpPr>
        <p:spPr>
          <a:xfrm>
            <a:off x="952500" y="889000"/>
            <a:ext cx="5334000" cy="7975600"/>
          </a:xfrm>
          <a:prstGeom prst="rect">
            <a:avLst/>
          </a:prstGeom>
        </p:spPr>
        <p:txBody>
          <a:bodyPr lIns="91439" tIns="45719" rIns="91439" bIns="45719" anchor="t">
            <a:noAutofit/>
          </a:bodyPr>
          <a:lstStyle/>
          <a:p>
            <a:pPr/>
          </a:p>
        </p:txBody>
      </p:sp>
      <p:sp>
        <p:nvSpPr>
          <p:cNvPr id="8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952500" y="254000"/>
            <a:ext cx="11099800" cy="215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3" name="Body Level One…"/>
          <p:cNvSpPr txBox="1"/>
          <p:nvPr>
            <p:ph type="body" id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6328884" y="9296400"/>
            <a:ext cx="340259" cy="324306"/>
          </a:xfrm>
          <a:prstGeom prst="rect">
            <a:avLst/>
          </a:prstGeom>
          <a:ln w="12700">
            <a:miter lim="400000"/>
          </a:ln>
        </p:spPr>
        <p:txBody>
          <a:bodyPr wrap="none" lIns="50800" tIns="50800" rIns="50800" bIns="50800">
            <a:spAutoFit/>
          </a:bodyPr>
          <a:lstStyle>
            <a:lvl1pPr>
              <a:defRPr b="0" sz="1600">
                <a:latin typeface="Helvetica Neue Light"/>
                <a:ea typeface="Helvetica Neue Light"/>
                <a:cs typeface="Helvetica Neue Light"/>
                <a:sym typeface="Helvetica Neue Light"/>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1pPr>
      <a:lvl2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2pPr>
      <a:lvl3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3pPr>
      <a:lvl4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4pPr>
      <a:lvl5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5pPr>
      <a:lvl6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6pPr>
      <a:lvl7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7pPr>
      <a:lvl8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8pPr>
      <a:lvl9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9pPr>
    </p:titleStyle>
    <p:bodyStyle>
      <a:lvl1pPr marL="444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1pPr>
      <a:lvl2pPr marL="8890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2pPr>
      <a:lvl3pPr marL="1333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3pPr>
      <a:lvl4pPr marL="17780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4pPr>
      <a:lvl5pPr marL="2222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5pPr>
      <a:lvl6pPr marL="26670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6pPr>
      <a:lvl7pPr marL="3111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7pPr>
      <a:lvl8pPr marL="35560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8pPr>
      <a:lvl9pPr marL="4000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9pPr>
    </p:bodyStyle>
    <p:otherStyle>
      <a:lvl1pPr marL="0" marR="0" indent="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1pPr>
      <a:lvl2pPr marL="0" marR="0" indent="2286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2pPr>
      <a:lvl3pPr marL="0" marR="0" indent="4572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3pPr>
      <a:lvl4pPr marL="0" marR="0" indent="6858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4pPr>
      <a:lvl5pPr marL="0" marR="0" indent="9144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5pPr>
      <a:lvl6pPr marL="0" marR="0" indent="11430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6pPr>
      <a:lvl7pPr marL="0" marR="0" indent="13716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7pPr>
      <a:lvl8pPr marL="0" marR="0" indent="16002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8pPr>
      <a:lvl9pPr marL="0" marR="0" indent="18288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xml"/><Relationship Id="rId3" Type="http://schemas.openxmlformats.org/officeDocument/2006/relationships/image" Target="../media/image1.jpeg"/><Relationship Id="rId4" Type="http://schemas.openxmlformats.org/officeDocument/2006/relationships/image" Target="../media/image2.jpeg"/></Relationships>

</file>

<file path=ppt/slides/_rels/slide4.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 Id="rId3" Type="http://schemas.openxmlformats.org/officeDocument/2006/relationships/image" Target="../media/image3.jpeg"/><Relationship Id="rId4" Type="http://schemas.openxmlformats.org/officeDocument/2006/relationships/image" Target="../media/image4.jpeg"/><Relationship Id="rId5" Type="http://schemas.openxmlformats.org/officeDocument/2006/relationships/image" Target="../media/image5.jpeg"/></Relationships>

</file>

<file path=ppt/slides/_rels/slide5.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6.jpeg"/></Relationships>

</file>

<file path=ppt/slides/_rels/slide6.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9" name="PID algorithm"/>
          <p:cNvSpPr txBox="1"/>
          <p:nvPr>
            <p:ph type="ctrTitle"/>
          </p:nvPr>
        </p:nvSpPr>
        <p:spPr>
          <a:prstGeom prst="rect">
            <a:avLst/>
          </a:prstGeom>
        </p:spPr>
        <p:txBody>
          <a:bodyPr/>
          <a:lstStyle/>
          <a:p>
            <a:pPr/>
            <a:r>
              <a:t>PID algorithm</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1" name="P - proportional…"/>
          <p:cNvSpPr txBox="1"/>
          <p:nvPr>
            <p:ph type="body" idx="1"/>
          </p:nvPr>
        </p:nvSpPr>
        <p:spPr>
          <a:xfrm>
            <a:off x="952500" y="2413418"/>
            <a:ext cx="11099800" cy="6070182"/>
          </a:xfrm>
          <a:prstGeom prst="rect">
            <a:avLst/>
          </a:prstGeom>
        </p:spPr>
        <p:txBody>
          <a:bodyPr anchor="t"/>
          <a:lstStyle/>
          <a:p>
            <a:pPr>
              <a:defRPr sz="4300"/>
            </a:pPr>
            <a:r>
              <a:t>P - proportional</a:t>
            </a:r>
          </a:p>
          <a:p>
            <a:pPr>
              <a:defRPr sz="4300"/>
            </a:pPr>
            <a:r>
              <a:t>I - integral</a:t>
            </a:r>
          </a:p>
          <a:p>
            <a:pPr>
              <a:defRPr sz="4300"/>
            </a:pPr>
            <a:r>
              <a:t>D - derivative</a:t>
            </a:r>
          </a:p>
          <a:p>
            <a:pPr>
              <a:defRPr sz="4300"/>
            </a:pPr>
            <a:r>
              <a:t>around since 1930s</a:t>
            </a:r>
          </a:p>
        </p:txBody>
      </p:sp>
      <p:sp>
        <p:nvSpPr>
          <p:cNvPr id="122" name="PID algorithm"/>
          <p:cNvSpPr txBox="1"/>
          <p:nvPr/>
        </p:nvSpPr>
        <p:spPr>
          <a:xfrm>
            <a:off x="952500" y="503952"/>
            <a:ext cx="11099800" cy="139864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algn="l">
              <a:spcBef>
                <a:spcPts val="4200"/>
              </a:spcBef>
              <a:defRPr sz="5800"/>
            </a:lvl1pPr>
          </a:lstStyle>
          <a:p>
            <a:pPr/>
            <a:r>
              <a:t>PID algorithm</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4" name="Proportional action"/>
          <p:cNvSpPr txBox="1"/>
          <p:nvPr/>
        </p:nvSpPr>
        <p:spPr>
          <a:xfrm>
            <a:off x="952500" y="343179"/>
            <a:ext cx="11099800" cy="139864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algn="l">
              <a:spcBef>
                <a:spcPts val="4200"/>
              </a:spcBef>
              <a:defRPr sz="5800"/>
            </a:lvl1pPr>
          </a:lstStyle>
          <a:p>
            <a:pPr/>
            <a:r>
              <a:t>Proportional action</a:t>
            </a:r>
          </a:p>
        </p:txBody>
      </p:sp>
      <p:pic>
        <p:nvPicPr>
          <p:cNvPr id="125" name="IMG_0430.jpg" descr="IMG_0430.jpg"/>
          <p:cNvPicPr>
            <a:picLocks noChangeAspect="1"/>
          </p:cNvPicPr>
          <p:nvPr/>
        </p:nvPicPr>
        <p:blipFill>
          <a:blip r:embed="rId3">
            <a:extLst/>
          </a:blip>
          <a:stretch>
            <a:fillRect/>
          </a:stretch>
        </p:blipFill>
        <p:spPr>
          <a:xfrm>
            <a:off x="4593285" y="2102482"/>
            <a:ext cx="3818230" cy="1163368"/>
          </a:xfrm>
          <a:prstGeom prst="rect">
            <a:avLst/>
          </a:prstGeom>
          <a:ln w="12700">
            <a:miter lim="400000"/>
          </a:ln>
        </p:spPr>
      </p:pic>
      <p:pic>
        <p:nvPicPr>
          <p:cNvPr id="126" name="IMG_0431.jpg" descr="IMG_0431.jpg"/>
          <p:cNvPicPr>
            <a:picLocks noChangeAspect="1"/>
          </p:cNvPicPr>
          <p:nvPr/>
        </p:nvPicPr>
        <p:blipFill>
          <a:blip r:embed="rId4">
            <a:extLst/>
          </a:blip>
          <a:stretch>
            <a:fillRect/>
          </a:stretch>
        </p:blipFill>
        <p:spPr>
          <a:xfrm>
            <a:off x="2757103" y="3352189"/>
            <a:ext cx="7490594" cy="6203148"/>
          </a:xfrm>
          <a:prstGeom prst="rect">
            <a:avLst/>
          </a:prstGeom>
          <a:ln w="12700">
            <a:miter lim="400000"/>
          </a:ln>
        </p:spPr>
      </p:pic>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0" name="Integral action"/>
          <p:cNvSpPr txBox="1"/>
          <p:nvPr/>
        </p:nvSpPr>
        <p:spPr>
          <a:xfrm>
            <a:off x="952500" y="343179"/>
            <a:ext cx="11099800" cy="139864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algn="l">
              <a:spcBef>
                <a:spcPts val="4200"/>
              </a:spcBef>
              <a:defRPr sz="5800"/>
            </a:lvl1pPr>
          </a:lstStyle>
          <a:p>
            <a:pPr/>
            <a:r>
              <a:t>Integral action</a:t>
            </a:r>
          </a:p>
        </p:txBody>
      </p:sp>
      <p:pic>
        <p:nvPicPr>
          <p:cNvPr id="131" name="IMG_0432.jpg" descr="IMG_0432.jpg"/>
          <p:cNvPicPr>
            <a:picLocks noChangeAspect="1"/>
          </p:cNvPicPr>
          <p:nvPr/>
        </p:nvPicPr>
        <p:blipFill>
          <a:blip r:embed="rId3">
            <a:extLst/>
          </a:blip>
          <a:stretch>
            <a:fillRect/>
          </a:stretch>
        </p:blipFill>
        <p:spPr>
          <a:xfrm>
            <a:off x="965038" y="2698595"/>
            <a:ext cx="3051185" cy="1282452"/>
          </a:xfrm>
          <a:prstGeom prst="rect">
            <a:avLst/>
          </a:prstGeom>
          <a:ln w="12700">
            <a:miter lim="400000"/>
          </a:ln>
        </p:spPr>
      </p:pic>
      <p:pic>
        <p:nvPicPr>
          <p:cNvPr id="132" name="IMG_0434.jpg" descr="IMG_0434.jpg"/>
          <p:cNvPicPr>
            <a:picLocks noChangeAspect="1"/>
          </p:cNvPicPr>
          <p:nvPr/>
        </p:nvPicPr>
        <p:blipFill>
          <a:blip r:embed="rId4">
            <a:extLst/>
          </a:blip>
          <a:stretch>
            <a:fillRect/>
          </a:stretch>
        </p:blipFill>
        <p:spPr>
          <a:xfrm>
            <a:off x="965038" y="4053567"/>
            <a:ext cx="3051185" cy="1268126"/>
          </a:xfrm>
          <a:prstGeom prst="rect">
            <a:avLst/>
          </a:prstGeom>
          <a:ln w="12700">
            <a:miter lim="400000"/>
          </a:ln>
        </p:spPr>
      </p:pic>
      <p:pic>
        <p:nvPicPr>
          <p:cNvPr id="133" name="IMG_0433.jpg" descr="IMG_0433.jpg"/>
          <p:cNvPicPr>
            <a:picLocks noChangeAspect="1"/>
          </p:cNvPicPr>
          <p:nvPr/>
        </p:nvPicPr>
        <p:blipFill>
          <a:blip r:embed="rId5">
            <a:extLst/>
          </a:blip>
          <a:stretch>
            <a:fillRect/>
          </a:stretch>
        </p:blipFill>
        <p:spPr>
          <a:xfrm>
            <a:off x="4100173" y="2698595"/>
            <a:ext cx="8219772" cy="6087768"/>
          </a:xfrm>
          <a:prstGeom prst="rect">
            <a:avLst/>
          </a:prstGeom>
          <a:ln w="12700">
            <a:miter lim="400000"/>
          </a:ln>
        </p:spPr>
      </p:pic>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7" name="Integral action"/>
          <p:cNvSpPr txBox="1"/>
          <p:nvPr/>
        </p:nvSpPr>
        <p:spPr>
          <a:xfrm>
            <a:off x="952500" y="423565"/>
            <a:ext cx="11099800" cy="139864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algn="l">
              <a:spcBef>
                <a:spcPts val="4200"/>
              </a:spcBef>
              <a:defRPr sz="5800"/>
            </a:lvl1pPr>
          </a:lstStyle>
          <a:p>
            <a:pPr/>
            <a:r>
              <a:t>Integral action</a:t>
            </a:r>
          </a:p>
        </p:txBody>
      </p:sp>
      <p:pic>
        <p:nvPicPr>
          <p:cNvPr id="138" name="IMG_0435.jpg" descr="IMG_0435.jpg"/>
          <p:cNvPicPr>
            <a:picLocks noChangeAspect="1"/>
          </p:cNvPicPr>
          <p:nvPr/>
        </p:nvPicPr>
        <p:blipFill>
          <a:blip r:embed="rId3">
            <a:extLst/>
          </a:blip>
          <a:stretch>
            <a:fillRect/>
          </a:stretch>
        </p:blipFill>
        <p:spPr>
          <a:xfrm>
            <a:off x="2068964" y="2114775"/>
            <a:ext cx="8866872" cy="7238969"/>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2" name="Derivative action"/>
          <p:cNvSpPr txBox="1"/>
          <p:nvPr/>
        </p:nvSpPr>
        <p:spPr>
          <a:xfrm>
            <a:off x="952500" y="423565"/>
            <a:ext cx="11099800" cy="139864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algn="l">
              <a:spcBef>
                <a:spcPts val="4200"/>
              </a:spcBef>
              <a:defRPr sz="5800"/>
            </a:lvl1pPr>
          </a:lstStyle>
          <a:p>
            <a:pPr/>
            <a:r>
              <a:t>Derivative action</a:t>
            </a:r>
          </a:p>
        </p:txBody>
      </p:sp>
      <p:pic>
        <p:nvPicPr>
          <p:cNvPr id="143" name="IMG_0473.jpeg" descr="IMG_0473.jpeg"/>
          <p:cNvPicPr>
            <a:picLocks noChangeAspect="1"/>
          </p:cNvPicPr>
          <p:nvPr/>
        </p:nvPicPr>
        <p:blipFill>
          <a:blip r:embed="rId3">
            <a:extLst/>
          </a:blip>
          <a:stretch>
            <a:fillRect/>
          </a:stretch>
        </p:blipFill>
        <p:spPr>
          <a:xfrm>
            <a:off x="2504250" y="2381970"/>
            <a:ext cx="7996300" cy="6222258"/>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