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It's the process of quantifying process dynamics. Two approaches - open loop and closed loop testing.</a:t>
            </a:r>
          </a:p>
          <a:p>
            <a:pPr/>
            <a:r>
              <a:t>Open loop tests are performed with no controller in place or with controller in manual mode. A disturbance is injected into the process by directly changing the manipulated variable (MV). </a:t>
            </a:r>
          </a:p>
          <a:p>
            <a:pPr/>
            <a:r>
              <a:t>Closed loop tests may be used if controller exists and already provides some level of stable control. MV is changed indirectly by manipulating desired variable (SP).</a:t>
            </a:r>
          </a:p>
          <a:p>
            <a:pPr/>
          </a:p>
          <a:p>
            <a:pPr/>
            <a:r>
              <a:t>Plant testing should be well organised. Process operator must agree to the test and its size and duration of steps - they should be as large as possible. Operator will prefer that no disturbances would be made. Process instrumentation should be fully operational.</a:t>
            </a:r>
          </a:p>
          <a:p>
            <a:pPr/>
            <a:r>
              <a:t>Tests should be planned for when there are no scheduled disturbances or maintenances.</a:t>
            </a:r>
          </a:p>
          <a:p>
            <a:pPr/>
            <a:r>
              <a:t>It is a good idea to avoid shift changeovers - partly to avoid having to persuade another crew to accept the process disturbances but also to avoid changes to process conditions.</a:t>
            </a:r>
          </a:p>
          <a:p>
            <a:pPr/>
          </a:p>
          <a:p>
            <a:pPr/>
            <a:r>
              <a:t>Sometimes there are compression algorithms used to reduce the storage requirement. When later used to recover the original data, some distortion will occur. Therefore the compression should be disabled prior to plant testing.</a:t>
            </a:r>
          </a:p>
          <a:p>
            <a:pPr/>
          </a:p>
          <a:p>
            <a:pPr/>
            <a:r>
              <a:t>Its advisable to collect not just process variables (PV) and manipulated variables (MV), but also desired values (setpoints - SP) should be recorded. </a:t>
            </a:r>
          </a:p>
          <a:p>
            <a:pPr/>
          </a:p>
          <a:p>
            <a:pPr/>
            <a:r>
              <a:t>Laboratory samples are often collected during plant tests. These are usually to support the development of inferential properties. Steady operation, under conditions away from normal operation can provide valuable data "scatter". Occasionally a series of samples are collected to obtain dynamic behaviour, for example if on-stream analyser is out of service or installation delayed. The most accurate way of determining the dynamic constants is by computer-based curve fitting technique which uses manipulated values and process values collected frequently throughout the test.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el identification"/>
          <p:cNvSpPr txBox="1"/>
          <p:nvPr>
            <p:ph type="ctrTitle"/>
          </p:nvPr>
        </p:nvSpPr>
        <p:spPr>
          <a:xfrm>
            <a:off x="1270000" y="4122787"/>
            <a:ext cx="10464800" cy="1287413"/>
          </a:xfrm>
          <a:prstGeom prst="rect">
            <a:avLst/>
          </a:prstGeom>
        </p:spPr>
        <p:txBody>
          <a:bodyPr/>
          <a:lstStyle>
            <a:lvl1pPr defTabSz="572516">
              <a:defRPr sz="7840"/>
            </a:lvl1pPr>
          </a:lstStyle>
          <a:p>
            <a:pPr/>
            <a:r>
              <a:t>Model identification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Model identification"/>
          <p:cNvSpPr txBox="1"/>
          <p:nvPr>
            <p:ph type="title"/>
          </p:nvPr>
        </p:nvSpPr>
        <p:spPr>
          <a:xfrm>
            <a:off x="952500" y="254000"/>
            <a:ext cx="11099800" cy="848718"/>
          </a:xfrm>
          <a:prstGeom prst="rect">
            <a:avLst/>
          </a:prstGeom>
        </p:spPr>
        <p:txBody>
          <a:bodyPr/>
          <a:lstStyle>
            <a:lvl1pPr defTabSz="362204">
              <a:defRPr sz="4960"/>
            </a:lvl1pPr>
          </a:lstStyle>
          <a:p>
            <a:pPr/>
            <a:r>
              <a:t>Model identification</a:t>
            </a:r>
          </a:p>
        </p:txBody>
      </p:sp>
      <p:sp>
        <p:nvSpPr>
          <p:cNvPr id="122" name="quantifying process dynamics…"/>
          <p:cNvSpPr txBox="1"/>
          <p:nvPr>
            <p:ph type="body" idx="1"/>
          </p:nvPr>
        </p:nvSpPr>
        <p:spPr>
          <a:xfrm>
            <a:off x="952500" y="1284882"/>
            <a:ext cx="11099800" cy="8211885"/>
          </a:xfrm>
          <a:prstGeom prst="rect">
            <a:avLst/>
          </a:prstGeom>
        </p:spPr>
        <p:txBody>
          <a:bodyPr anchor="t"/>
          <a:lstStyle/>
          <a:p>
            <a:pPr>
              <a:spcBef>
                <a:spcPts val="1100"/>
              </a:spcBef>
            </a:pPr>
            <a:r>
              <a:t>quantifying process dynamics</a:t>
            </a:r>
          </a:p>
          <a:p>
            <a:pPr>
              <a:spcBef>
                <a:spcPts val="1100"/>
              </a:spcBef>
            </a:pPr>
            <a:r>
              <a:t>testing approaches:</a:t>
            </a:r>
          </a:p>
          <a:p>
            <a:pPr lvl="3">
              <a:spcBef>
                <a:spcPts val="1100"/>
              </a:spcBef>
            </a:pPr>
            <a:r>
              <a:t>open loop (no controller in place or manual mode)</a:t>
            </a:r>
          </a:p>
          <a:p>
            <a:pPr lvl="3">
              <a:spcBef>
                <a:spcPts val="1100"/>
              </a:spcBef>
            </a:pPr>
            <a:r>
              <a:t>closed loop</a:t>
            </a:r>
          </a:p>
          <a:p>
            <a:pPr>
              <a:spcBef>
                <a:spcPts val="1100"/>
              </a:spcBef>
            </a:pPr>
            <a:r>
              <a:t>should be well organized</a:t>
            </a:r>
          </a:p>
          <a:p>
            <a:pPr lvl="2">
              <a:spcBef>
                <a:spcPts val="1100"/>
              </a:spcBef>
              <a:defRPr sz="2300"/>
            </a:pPr>
            <a:r>
              <a:t>size and duration of steps,</a:t>
            </a:r>
          </a:p>
          <a:p>
            <a:pPr lvl="2">
              <a:spcBef>
                <a:spcPts val="1100"/>
              </a:spcBef>
              <a:defRPr sz="2300"/>
            </a:pPr>
            <a:r>
              <a:t>prevent as many disturbances as possible,</a:t>
            </a:r>
          </a:p>
          <a:p>
            <a:pPr lvl="2">
              <a:spcBef>
                <a:spcPts val="1100"/>
              </a:spcBef>
              <a:defRPr sz="2300"/>
            </a:pPr>
            <a:r>
              <a:t>operational process instrumentation,</a:t>
            </a:r>
          </a:p>
          <a:p>
            <a:pPr lvl="2">
              <a:spcBef>
                <a:spcPts val="1100"/>
              </a:spcBef>
              <a:defRPr sz="2300"/>
            </a:pPr>
            <a:r>
              <a:t>avoid scheduled disturbances,</a:t>
            </a:r>
          </a:p>
          <a:p>
            <a:pPr lvl="2">
              <a:spcBef>
                <a:spcPts val="1100"/>
              </a:spcBef>
              <a:defRPr sz="2300"/>
            </a:pPr>
            <a:r>
              <a:t>avoid shift changeovers</a:t>
            </a:r>
          </a:p>
          <a:p>
            <a:pPr>
              <a:spcBef>
                <a:spcPts val="1100"/>
              </a:spcBef>
            </a:pPr>
            <a:r>
              <a:t>compression of the data should be disabled</a:t>
            </a:r>
          </a:p>
          <a:p>
            <a:pPr>
              <a:spcBef>
                <a:spcPts val="1100"/>
              </a:spcBef>
            </a:pPr>
            <a:r>
              <a:t>collect PV, MV and SP</a:t>
            </a:r>
          </a:p>
          <a:p>
            <a:pPr>
              <a:spcBef>
                <a:spcPts val="1100"/>
              </a:spcBef>
            </a:pPr>
            <a:r>
              <a:t>laboratory tests in parallel may help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