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jpeg" ContentType="image/jpeg"/>
  <Override PartName="/ppt/notesSlides/notesSlide3.xml" ContentType="application/vnd.openxmlformats-officedocument.presentationml.notesSlide+xml"/>
  <Override PartName="/ppt/media/image2.jpeg" ContentType="image/jpeg"/>
  <Override PartName="/ppt/notesSlides/notesSlide4.xml" ContentType="application/vnd.openxmlformats-officedocument.presentationml.notesSlide+xml"/>
  <Override PartName="/ppt/media/image3.jpeg" ContentType="image/jpeg"/>
  <Override PartName="/ppt/notesSlides/notesSlide5.xml" ContentType="application/vnd.openxmlformats-officedocument.presentationml.notesSlide+xml"/>
  <Override PartName="/ppt/media/image4.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Shape 123"/>
          <p:cNvSpPr/>
          <p:nvPr>
            <p:ph type="sldImg"/>
          </p:nvPr>
        </p:nvSpPr>
        <p:spPr>
          <a:prstGeom prst="rect">
            <a:avLst/>
          </a:prstGeom>
        </p:spPr>
        <p:txBody>
          <a:bodyPr/>
          <a:lstStyle/>
          <a:p>
            <a:pPr/>
          </a:p>
        </p:txBody>
      </p:sp>
      <p:sp>
        <p:nvSpPr>
          <p:cNvPr id="124" name="Shape 124"/>
          <p:cNvSpPr/>
          <p:nvPr>
            <p:ph type="body" sz="quarter" idx="1"/>
          </p:nvPr>
        </p:nvSpPr>
        <p:spPr>
          <a:prstGeom prst="rect">
            <a:avLst/>
          </a:prstGeom>
        </p:spPr>
        <p:txBody>
          <a:bodyPr/>
          <a:lstStyle/>
          <a:p>
            <a:pPr/>
            <a:r>
              <a:t>Signal conditioning is manipulation of the input measurement to (or output signal from) a controller. It may be required to compensate for nonlinear behaviour.</a:t>
            </a:r>
          </a:p>
          <a:p>
            <a:pPr/>
          </a:p>
          <a:p>
            <a:pPr/>
            <a:r>
              <a:t>A mathematical function is applied in order to improve controller performance.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Shape 130"/>
          <p:cNvSpPr/>
          <p:nvPr>
            <p:ph type="sldImg"/>
          </p:nvPr>
        </p:nvSpPr>
        <p:spPr>
          <a:prstGeom prst="rect">
            <a:avLst/>
          </a:prstGeom>
        </p:spPr>
        <p:txBody>
          <a:bodyPr/>
          <a:lstStyle/>
          <a:p>
            <a:pPr/>
          </a:p>
        </p:txBody>
      </p:sp>
      <p:sp>
        <p:nvSpPr>
          <p:cNvPr id="131" name="Shape 131"/>
          <p:cNvSpPr/>
          <p:nvPr>
            <p:ph type="body" sz="quarter" idx="1"/>
          </p:nvPr>
        </p:nvSpPr>
        <p:spPr>
          <a:prstGeom prst="rect">
            <a:avLst/>
          </a:prstGeom>
        </p:spPr>
        <p:txBody>
          <a:bodyPr/>
          <a:lstStyle/>
          <a:p>
            <a:pPr/>
            <a:r>
              <a:t>The most frequent application of signal conditioning is linearisation. Let’s look at the example of melted metal flow through the orifice.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Shape 136"/>
          <p:cNvSpPr/>
          <p:nvPr>
            <p:ph type="sldImg"/>
          </p:nvPr>
        </p:nvSpPr>
        <p:spPr>
          <a:prstGeom prst="rect">
            <a:avLst/>
          </a:prstGeom>
        </p:spPr>
        <p:txBody>
          <a:bodyPr/>
          <a:lstStyle/>
          <a:p>
            <a:pPr/>
          </a:p>
        </p:txBody>
      </p:sp>
      <p:sp>
        <p:nvSpPr>
          <p:cNvPr id="137" name="Shape 137"/>
          <p:cNvSpPr/>
          <p:nvPr>
            <p:ph type="body" sz="quarter" idx="1"/>
          </p:nvPr>
        </p:nvSpPr>
        <p:spPr>
          <a:prstGeom prst="rect">
            <a:avLst/>
          </a:prstGeom>
        </p:spPr>
        <p:txBody>
          <a:bodyPr/>
          <a:lstStyle/>
          <a:p>
            <a:pPr/>
            <a:r>
              <a:t>The flow can therefore be measured by measuring dp but, to ensure that there is a linear relationship between this and flow, the square root of dp is used. This is known as square root extraction and is usually an option within distributed control system, or it might be performed by the field transmitter. Its effect is illustrated by this graph</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Shape 143"/>
          <p:cNvSpPr/>
          <p:nvPr>
            <p:ph type="sldImg"/>
          </p:nvPr>
        </p:nvSpPr>
        <p:spPr>
          <a:prstGeom prst="rect">
            <a:avLst/>
          </a:prstGeom>
        </p:spPr>
        <p:txBody>
          <a:bodyPr/>
          <a:lstStyle/>
          <a:p>
            <a:pPr/>
          </a:p>
        </p:txBody>
      </p:sp>
      <p:sp>
        <p:nvSpPr>
          <p:cNvPr id="144" name="Shape 144"/>
          <p:cNvSpPr/>
          <p:nvPr>
            <p:ph type="body" sz="quarter" idx="1"/>
          </p:nvPr>
        </p:nvSpPr>
        <p:spPr>
          <a:prstGeom prst="rect">
            <a:avLst/>
          </a:prstGeom>
        </p:spPr>
        <p:txBody>
          <a:bodyPr/>
          <a:lstStyle/>
          <a:p>
            <a:pPr/>
            <a:r>
              <a:t>Signal conditioning can be also applied to compensate for nonlinear process behaviour.</a:t>
            </a:r>
          </a:p>
          <a:p>
            <a:pPr/>
          </a:p>
          <a:p>
            <a:pPr/>
            <a:r>
              <a:t>This graph shows curves of one strong base of pH 13, being titrated against a strong acid of pH 2, and against another of pH 1.5.</a:t>
            </a:r>
          </a:p>
          <a:p>
            <a:pPr/>
          </a:p>
          <a:p>
            <a:pPr/>
            <a:r>
              <a:t>First, for a constant acid pH, over the whole operating range the process gain varies from a value of about 0.00013 to around 200, i.e. a factor about 106 times larger than can be handled by a linear controller. Second, if the flow of base is correct for neutrality (pH of 7) a change in the pH of the acid would cause a large change in the process gain.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Shape 150"/>
          <p:cNvSpPr/>
          <p:nvPr>
            <p:ph type="sldImg"/>
          </p:nvPr>
        </p:nvSpPr>
        <p:spPr>
          <a:prstGeom prst="rect">
            <a:avLst/>
          </a:prstGeom>
        </p:spPr>
        <p:txBody>
          <a:bodyPr/>
          <a:lstStyle/>
          <a:p>
            <a:pPr/>
          </a:p>
        </p:txBody>
      </p:sp>
      <p:sp>
        <p:nvSpPr>
          <p:cNvPr id="151" name="Shape 151"/>
          <p:cNvSpPr/>
          <p:nvPr>
            <p:ph type="body" sz="quarter" idx="1"/>
          </p:nvPr>
        </p:nvSpPr>
        <p:spPr>
          <a:prstGeom prst="rect">
            <a:avLst/>
          </a:prstGeom>
        </p:spPr>
        <p:txBody>
          <a:bodyPr/>
          <a:lstStyle/>
          <a:p>
            <a:pPr/>
            <a:r>
              <a:t>Another common form of signal conditioning is filtering - used to reduce measurement noise. Noise may be genuine in that the instrument is faithfully reproducing rapid fluctuations in the measurements. Example includes measuring the level of a turbulent liquid or a flow of a mixed phase fluid. Noise may be introduced mechanically by vibration or electrically through interference. While filtering may reduce the problem, it is unlikely to remove it completely and it will distort the base signal.</a:t>
            </a:r>
          </a:p>
          <a:p>
            <a:pPr/>
          </a:p>
          <a:p>
            <a:pPr/>
            <a:r>
              <a:t>Whatever the cause, efforts should be made to eliminate the nose at source.</a:t>
            </a:r>
          </a:p>
          <a:p>
            <a:pPr/>
            <a:r>
              <a:t>Filtering will change the apparent process dynamics, usually in a way detrimental to controller performance. If a sinusoidal signal is injected into a conventional filter then the output will be reduced in amplitude and shifted in time (as shown on graph).</a:t>
            </a:r>
          </a:p>
          <a:p>
            <a:pPr/>
          </a:p>
          <a:p>
            <a:pPr/>
            <a:r>
              <a:t>Challenge is to remove the noise from the underlying base signal, without distorting it. There is a problem - it is not until well after the base signal has changed that the filter can recognise it. There will be a delay before the change is passed to the controller</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Signal conditioning"/>
          <p:cNvSpPr txBox="1"/>
          <p:nvPr>
            <p:ph type="ctrTitle"/>
          </p:nvPr>
        </p:nvSpPr>
        <p:spPr>
          <a:xfrm>
            <a:off x="1270000" y="1866900"/>
            <a:ext cx="10464800" cy="3302000"/>
          </a:xfrm>
          <a:prstGeom prst="rect">
            <a:avLst/>
          </a:prstGeom>
        </p:spPr>
        <p:txBody>
          <a:bodyPr/>
          <a:lstStyle/>
          <a:p>
            <a:pPr/>
            <a:r>
              <a:t>Signal conditioning</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Signal conditioning"/>
          <p:cNvSpPr txBox="1"/>
          <p:nvPr>
            <p:ph type="title"/>
          </p:nvPr>
        </p:nvSpPr>
        <p:spPr>
          <a:prstGeom prst="rect">
            <a:avLst/>
          </a:prstGeom>
        </p:spPr>
        <p:txBody>
          <a:bodyPr/>
          <a:lstStyle/>
          <a:p>
            <a:pPr/>
            <a:r>
              <a:t>Signal conditioning</a:t>
            </a:r>
          </a:p>
        </p:txBody>
      </p:sp>
      <p:sp>
        <p:nvSpPr>
          <p:cNvPr id="122" name="manipulation of the input measurement…"/>
          <p:cNvSpPr txBox="1"/>
          <p:nvPr>
            <p:ph type="body" idx="1"/>
          </p:nvPr>
        </p:nvSpPr>
        <p:spPr>
          <a:prstGeom prst="rect">
            <a:avLst/>
          </a:prstGeom>
        </p:spPr>
        <p:txBody>
          <a:bodyPr anchor="t"/>
          <a:lstStyle/>
          <a:p>
            <a:pPr marL="355600" indent="-355600" defTabSz="467359">
              <a:spcBef>
                <a:spcPts val="3300"/>
              </a:spcBef>
              <a:defRPr sz="2560"/>
            </a:pPr>
            <a:r>
              <a:t>manipulation of the input measurement</a:t>
            </a:r>
          </a:p>
          <a:p>
            <a:pPr marL="355600" indent="-355600" defTabSz="467359">
              <a:spcBef>
                <a:spcPts val="3300"/>
              </a:spcBef>
              <a:defRPr sz="2560"/>
            </a:pPr>
            <a:r>
              <a:t>improve controller performance</a:t>
            </a:r>
          </a:p>
          <a:p>
            <a:pPr marL="355600" indent="-355600" defTabSz="467359">
              <a:spcBef>
                <a:spcPts val="3300"/>
              </a:spcBef>
              <a:defRPr sz="2560"/>
            </a:pPr>
            <a:r>
              <a:t>Many types</a:t>
            </a:r>
          </a:p>
          <a:p>
            <a:pPr lvl="2" marL="1066800" indent="-355600" defTabSz="467359">
              <a:spcBef>
                <a:spcPts val="3300"/>
              </a:spcBef>
              <a:defRPr b="1" sz="2560"/>
            </a:pPr>
            <a:r>
              <a:t>Instrument linearisation</a:t>
            </a:r>
          </a:p>
          <a:p>
            <a:pPr lvl="2" marL="1066800" indent="-355600" defTabSz="467359">
              <a:spcBef>
                <a:spcPts val="3300"/>
              </a:spcBef>
              <a:defRPr b="1" sz="2560"/>
            </a:pPr>
            <a:r>
              <a:t>Process linearisation</a:t>
            </a:r>
          </a:p>
          <a:p>
            <a:pPr lvl="2" marL="1066800" indent="-355600" defTabSz="467359">
              <a:spcBef>
                <a:spcPts val="3300"/>
              </a:spcBef>
              <a:defRPr sz="2560"/>
            </a:pPr>
            <a:r>
              <a:t>Pressure compensation</a:t>
            </a:r>
          </a:p>
          <a:p>
            <a:pPr lvl="2" marL="1066800" indent="-355600" defTabSz="467359">
              <a:spcBef>
                <a:spcPts val="3300"/>
              </a:spcBef>
              <a:defRPr b="1" sz="2560"/>
            </a:pPr>
            <a:r>
              <a:t>Filtering</a:t>
            </a:r>
          </a:p>
          <a:p>
            <a:pPr lvl="2" marL="1066800" indent="-355600" defTabSz="467359">
              <a:spcBef>
                <a:spcPts val="3300"/>
              </a:spcBef>
              <a:defRPr sz="2560"/>
            </a:pPr>
            <a:r>
              <a: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Instrument linearisation"/>
          <p:cNvSpPr txBox="1"/>
          <p:nvPr>
            <p:ph type="title"/>
          </p:nvPr>
        </p:nvSpPr>
        <p:spPr>
          <a:xfrm>
            <a:off x="1650135" y="544827"/>
            <a:ext cx="9704530" cy="1159618"/>
          </a:xfrm>
          <a:prstGeom prst="rect">
            <a:avLst/>
          </a:prstGeom>
        </p:spPr>
        <p:txBody>
          <a:bodyPr/>
          <a:lstStyle>
            <a:lvl1pPr>
              <a:defRPr sz="5800"/>
            </a:lvl1pPr>
          </a:lstStyle>
          <a:p>
            <a:pPr/>
            <a:r>
              <a:t>Instrument linearisation</a:t>
            </a:r>
          </a:p>
        </p:txBody>
      </p:sp>
      <p:sp>
        <p:nvSpPr>
          <p:cNvPr id="127" name="most frequent application…"/>
          <p:cNvSpPr txBox="1"/>
          <p:nvPr>
            <p:ph type="body" sz="quarter" idx="4294967295"/>
          </p:nvPr>
        </p:nvSpPr>
        <p:spPr>
          <a:xfrm>
            <a:off x="952500" y="2277123"/>
            <a:ext cx="11099800" cy="1473294"/>
          </a:xfrm>
          <a:prstGeom prst="rect">
            <a:avLst/>
          </a:prstGeom>
        </p:spPr>
        <p:txBody>
          <a:bodyPr anchor="t"/>
          <a:lstStyle/>
          <a:p>
            <a:pPr>
              <a:spcBef>
                <a:spcPts val="1100"/>
              </a:spcBef>
            </a:pPr>
            <a:r>
              <a:t>most frequent application</a:t>
            </a:r>
          </a:p>
          <a:p>
            <a:pPr>
              <a:spcBef>
                <a:spcPts val="1100"/>
              </a:spcBef>
            </a:pPr>
            <a:r>
              <a:t>example - melted metal flow</a:t>
            </a:r>
          </a:p>
        </p:txBody>
      </p:sp>
      <p:pic>
        <p:nvPicPr>
          <p:cNvPr id="128" name="tf1fwipO3UNi8RZpqInCjIfD8s6hZJm59frAwQ6a3DUrHDIZzjq0zrudCumBIexfGsZFqep02tTaOK031n2sAMWGG9Wr_IkN8Psyvqt3sd8bIPjQu8NOhZJmdkE8pKty9kPzveDe.jpg" descr="tf1fwipO3UNi8RZpqInCjIfD8s6hZJm59frAwQ6a3DUrHDIZzjq0zrudCumBIexfGsZFqep02tTaOK031n2sAMWGG9Wr_IkN8Psyvqt3sd8bIPjQu8NOhZJmdkE8pKty9kPzveDe.jpg"/>
          <p:cNvPicPr>
            <a:picLocks noChangeAspect="1"/>
          </p:cNvPicPr>
          <p:nvPr/>
        </p:nvPicPr>
        <p:blipFill>
          <a:blip r:embed="rId3">
            <a:extLst/>
          </a:blip>
          <a:stretch>
            <a:fillRect/>
          </a:stretch>
        </p:blipFill>
        <p:spPr>
          <a:xfrm>
            <a:off x="977749" y="4140153"/>
            <a:ext cx="4037643" cy="1895743"/>
          </a:xfrm>
          <a:prstGeom prst="rect">
            <a:avLst/>
          </a:prstGeom>
          <a:ln w="12700">
            <a:miter lim="400000"/>
          </a:ln>
        </p:spPr>
      </p:pic>
      <p:sp>
        <p:nvSpPr>
          <p:cNvPr id="129" name="F - flow through orifice…"/>
          <p:cNvSpPr txBox="1"/>
          <p:nvPr/>
        </p:nvSpPr>
        <p:spPr>
          <a:xfrm>
            <a:off x="5197349" y="4173508"/>
            <a:ext cx="7239395" cy="31337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444500" indent="-444500" algn="l">
              <a:spcBef>
                <a:spcPts val="400"/>
              </a:spcBef>
              <a:buSzPct val="145000"/>
              <a:buChar char="•"/>
              <a:defRPr b="0" sz="3200"/>
            </a:pPr>
            <a:r>
              <a:t>F - flow through orifice</a:t>
            </a:r>
          </a:p>
          <a:p>
            <a:pPr marL="444500" indent="-444500" algn="l">
              <a:spcBef>
                <a:spcPts val="400"/>
              </a:spcBef>
              <a:buSzPct val="145000"/>
              <a:buChar char="•"/>
              <a:defRPr b="0" sz="3200"/>
            </a:pPr>
            <a:r>
              <a:t>c</a:t>
            </a:r>
            <a:r>
              <a:rPr baseline="-5999"/>
              <a:t>d</a:t>
            </a:r>
            <a:r>
              <a:t> - discharge coefficient</a:t>
            </a:r>
          </a:p>
          <a:p>
            <a:pPr marL="444500" indent="-444500" algn="l">
              <a:spcBef>
                <a:spcPts val="400"/>
              </a:spcBef>
              <a:buSzPct val="145000"/>
              <a:buChar char="•"/>
              <a:defRPr b="0" sz="3200"/>
            </a:pPr>
            <a:r>
              <a:t>d - orifice diameter</a:t>
            </a:r>
          </a:p>
          <a:p>
            <a:pPr marL="444500" indent="-444500" algn="l">
              <a:spcBef>
                <a:spcPts val="400"/>
              </a:spcBef>
              <a:buSzPct val="145000"/>
              <a:buChar char="•"/>
              <a:defRPr b="0" sz="3200"/>
            </a:pPr>
            <a:r>
              <a:t>dp - pressure drop across orifice</a:t>
            </a:r>
          </a:p>
          <a:p>
            <a:pPr marL="444500" indent="-444500" algn="l">
              <a:spcBef>
                <a:spcPts val="400"/>
              </a:spcBef>
              <a:buSzPct val="145000"/>
              <a:buChar char="•"/>
              <a:defRPr b="0" sz="3200"/>
            </a:pPr>
            <a:r>
              <a:t>ρ - fluid density</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Instrument linearisation"/>
          <p:cNvSpPr txBox="1"/>
          <p:nvPr>
            <p:ph type="title"/>
          </p:nvPr>
        </p:nvSpPr>
        <p:spPr>
          <a:xfrm>
            <a:off x="1650135" y="544827"/>
            <a:ext cx="9704530" cy="1159618"/>
          </a:xfrm>
          <a:prstGeom prst="rect">
            <a:avLst/>
          </a:prstGeom>
        </p:spPr>
        <p:txBody>
          <a:bodyPr/>
          <a:lstStyle>
            <a:lvl1pPr>
              <a:defRPr sz="5800"/>
            </a:lvl1pPr>
          </a:lstStyle>
          <a:p>
            <a:pPr/>
            <a:r>
              <a:t>Instrument linearisation</a:t>
            </a:r>
          </a:p>
        </p:txBody>
      </p:sp>
      <p:pic>
        <p:nvPicPr>
          <p:cNvPr id="134" name="3ywDOOqDf_1XsH-W4KnyQSw6OmlhDTHLaQnVHTxNZgYobnam5gXHPKcYOMmlS-1IDjo1CB28_vtWsGAX3uLI6BNBeCGKSuaZ_hvEXUUm4kF094gpwYYYeGlC4cs6Hi9r63ttz5Im.jpg" descr="3ywDOOqDf_1XsH-W4KnyQSw6OmlhDTHLaQnVHTxNZgYobnam5gXHPKcYOMmlS-1IDjo1CB28_vtWsGAX3uLI6BNBeCGKSuaZ_hvEXUUm4kF094gpwYYYeGlC4cs6Hi9r63ttz5Im.jpg"/>
          <p:cNvPicPr>
            <a:picLocks noChangeAspect="1"/>
          </p:cNvPicPr>
          <p:nvPr/>
        </p:nvPicPr>
        <p:blipFill>
          <a:blip r:embed="rId3">
            <a:extLst/>
          </a:blip>
          <a:stretch>
            <a:fillRect/>
          </a:stretch>
        </p:blipFill>
        <p:spPr>
          <a:xfrm>
            <a:off x="3223386" y="2913148"/>
            <a:ext cx="6558028" cy="6481175"/>
          </a:xfrm>
          <a:prstGeom prst="rect">
            <a:avLst/>
          </a:prstGeom>
          <a:ln w="12700">
            <a:miter lim="400000"/>
          </a:ln>
        </p:spPr>
      </p:pic>
      <p:sp>
        <p:nvSpPr>
          <p:cNvPr id="135" name="We want to ensure that there is a linear relationship…"/>
          <p:cNvSpPr txBox="1"/>
          <p:nvPr/>
        </p:nvSpPr>
        <p:spPr>
          <a:xfrm>
            <a:off x="2678074" y="2033435"/>
            <a:ext cx="7648652"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We want to ensure that there is a linear relationship</a:t>
            </a:r>
          </a:p>
          <a:p>
            <a:pPr/>
            <a:r>
              <a:t>between dp and flow</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Process linearisation"/>
          <p:cNvSpPr txBox="1"/>
          <p:nvPr>
            <p:ph type="title"/>
          </p:nvPr>
        </p:nvSpPr>
        <p:spPr>
          <a:xfrm>
            <a:off x="1650135" y="544827"/>
            <a:ext cx="9704530" cy="1159618"/>
          </a:xfrm>
          <a:prstGeom prst="rect">
            <a:avLst/>
          </a:prstGeom>
        </p:spPr>
        <p:txBody>
          <a:bodyPr/>
          <a:lstStyle>
            <a:lvl1pPr>
              <a:defRPr sz="5800"/>
            </a:lvl1pPr>
          </a:lstStyle>
          <a:p>
            <a:pPr/>
            <a:r>
              <a:t>Process linearisation</a:t>
            </a:r>
          </a:p>
        </p:txBody>
      </p:sp>
      <p:sp>
        <p:nvSpPr>
          <p:cNvPr id="140" name="compensating for nonlinear process behaviour…"/>
          <p:cNvSpPr txBox="1"/>
          <p:nvPr>
            <p:ph type="body" sz="quarter" idx="4294967295"/>
          </p:nvPr>
        </p:nvSpPr>
        <p:spPr>
          <a:xfrm>
            <a:off x="952500" y="1907963"/>
            <a:ext cx="11099800" cy="1473294"/>
          </a:xfrm>
          <a:prstGeom prst="rect">
            <a:avLst/>
          </a:prstGeom>
        </p:spPr>
        <p:txBody>
          <a:bodyPr anchor="t"/>
          <a:lstStyle/>
          <a:p>
            <a:pPr>
              <a:spcBef>
                <a:spcPts val="500"/>
              </a:spcBef>
            </a:pPr>
            <a:r>
              <a:t>compensating for nonlinear process behaviour</a:t>
            </a:r>
          </a:p>
          <a:p>
            <a:pPr>
              <a:spcBef>
                <a:spcPts val="500"/>
              </a:spcBef>
            </a:pPr>
            <a:r>
              <a:t>example control problem - pH</a:t>
            </a:r>
          </a:p>
        </p:txBody>
      </p:sp>
      <p:pic>
        <p:nvPicPr>
          <p:cNvPr id="141" name="k_HSwrduZObFfBJOt6i0FO0hhcqOS5XE2-GYJk4Gpx-MoRdFP_Hi5IztXmbuVGmWPVbY62ypCVmTg6RHrFhZJ8jvk1bwIzt-sh_QLVg6tnTS2y_fASqaQGFK9Gjl4s55n74gxDEX.jpg" descr="k_HSwrduZObFfBJOt6i0FO0hhcqOS5XE2-GYJk4Gpx-MoRdFP_Hi5IztXmbuVGmWPVbY62ypCVmTg6RHrFhZJ8jvk1bwIzt-sh_QLVg6tnTS2y_fASqaQGFK9Gjl4s55n74gxDEX.jpg"/>
          <p:cNvPicPr>
            <a:picLocks noChangeAspect="1"/>
          </p:cNvPicPr>
          <p:nvPr/>
        </p:nvPicPr>
        <p:blipFill>
          <a:blip r:embed="rId3">
            <a:extLst/>
          </a:blip>
          <a:stretch>
            <a:fillRect/>
          </a:stretch>
        </p:blipFill>
        <p:spPr>
          <a:xfrm>
            <a:off x="3545057" y="3218729"/>
            <a:ext cx="5914686" cy="4593124"/>
          </a:xfrm>
          <a:prstGeom prst="rect">
            <a:avLst/>
          </a:prstGeom>
          <a:ln w="12700">
            <a:miter lim="400000"/>
          </a:ln>
        </p:spPr>
      </p:pic>
      <p:sp>
        <p:nvSpPr>
          <p:cNvPr id="142" name="process gain varies from about 0.00013 to around 200…"/>
          <p:cNvSpPr txBox="1"/>
          <p:nvPr/>
        </p:nvSpPr>
        <p:spPr>
          <a:xfrm>
            <a:off x="2158048" y="7974334"/>
            <a:ext cx="8688704" cy="9161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process gain varies from about 0.00013 to around 200</a:t>
            </a:r>
          </a:p>
          <a:p>
            <a:pPr/>
            <a:r>
              <a:t>(10</a:t>
            </a:r>
            <a:r>
              <a:rPr baseline="31999" sz="2980"/>
              <a:t>6</a:t>
            </a:r>
            <a:r>
              <a:t> times larger than can be handled by a linear controller)</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Filtering"/>
          <p:cNvSpPr txBox="1"/>
          <p:nvPr>
            <p:ph type="title"/>
          </p:nvPr>
        </p:nvSpPr>
        <p:spPr>
          <a:xfrm>
            <a:off x="1650135" y="544827"/>
            <a:ext cx="9704530" cy="1159618"/>
          </a:xfrm>
          <a:prstGeom prst="rect">
            <a:avLst/>
          </a:prstGeom>
        </p:spPr>
        <p:txBody>
          <a:bodyPr/>
          <a:lstStyle>
            <a:lvl1pPr defTabSz="572516">
              <a:defRPr sz="5684"/>
            </a:lvl1pPr>
          </a:lstStyle>
          <a:p>
            <a:pPr/>
            <a:r>
              <a:t>Filtering</a:t>
            </a:r>
            <a:endParaRPr sz="1176">
              <a:latin typeface="Times"/>
              <a:ea typeface="Times"/>
              <a:cs typeface="Times"/>
              <a:sym typeface="Times"/>
            </a:endParaRPr>
          </a:p>
        </p:txBody>
      </p:sp>
      <p:sp>
        <p:nvSpPr>
          <p:cNvPr id="147" name="reducing measurement noise…"/>
          <p:cNvSpPr txBox="1"/>
          <p:nvPr>
            <p:ph type="body" sz="half" idx="4294967295"/>
          </p:nvPr>
        </p:nvSpPr>
        <p:spPr>
          <a:xfrm>
            <a:off x="952500" y="1752527"/>
            <a:ext cx="11099800" cy="2851298"/>
          </a:xfrm>
          <a:prstGeom prst="rect">
            <a:avLst/>
          </a:prstGeom>
        </p:spPr>
        <p:txBody>
          <a:bodyPr anchor="t"/>
          <a:lstStyle/>
          <a:p>
            <a:pPr>
              <a:spcBef>
                <a:spcPts val="1100"/>
              </a:spcBef>
            </a:pPr>
            <a:r>
              <a:t>reducing measurement </a:t>
            </a:r>
            <a:r>
              <a:rPr b="1"/>
              <a:t>noise</a:t>
            </a:r>
          </a:p>
          <a:p>
            <a:pPr>
              <a:spcBef>
                <a:spcPts val="1100"/>
              </a:spcBef>
            </a:pPr>
            <a:r>
              <a:t>cause of the noise:</a:t>
            </a:r>
          </a:p>
          <a:p>
            <a:pPr lvl="1">
              <a:spcBef>
                <a:spcPts val="1100"/>
              </a:spcBef>
            </a:pPr>
            <a:r>
              <a:t>mechanical</a:t>
            </a:r>
          </a:p>
          <a:p>
            <a:pPr lvl="1">
              <a:spcBef>
                <a:spcPts val="1100"/>
              </a:spcBef>
            </a:pPr>
            <a:r>
              <a:t>electrical</a:t>
            </a:r>
          </a:p>
        </p:txBody>
      </p:sp>
      <p:pic>
        <p:nvPicPr>
          <p:cNvPr id="148" name="HXYh8wA_zuYOaDsCl19-Z6HLjhpQrcdgYoEAB9Jj7CmmtDP24Ufg89llPqDfgZnGFFCoKGBeDVgwIZTpVs116GaFbU4Y_OWpuvOIY70ewOvrgYuCY8BANeZqfqAKClKQROf2NUVa.jpg" descr="HXYh8wA_zuYOaDsCl19-Z6HLjhpQrcdgYoEAB9Jj7CmmtDP24Ufg89llPqDfgZnGFFCoKGBeDVgwIZTpVs116GaFbU4Y_OWpuvOIY70ewOvrgYuCY8BANeZqfqAKClKQROf2NUVa.jpg"/>
          <p:cNvPicPr>
            <a:picLocks noChangeAspect="1"/>
          </p:cNvPicPr>
          <p:nvPr/>
        </p:nvPicPr>
        <p:blipFill>
          <a:blip r:embed="rId3">
            <a:extLst/>
          </a:blip>
          <a:stretch>
            <a:fillRect/>
          </a:stretch>
        </p:blipFill>
        <p:spPr>
          <a:xfrm>
            <a:off x="966973" y="4651907"/>
            <a:ext cx="5112480" cy="4357591"/>
          </a:xfrm>
          <a:prstGeom prst="rect">
            <a:avLst/>
          </a:prstGeom>
          <a:ln w="12700">
            <a:miter lim="400000"/>
          </a:ln>
        </p:spPr>
      </p:pic>
      <p:pic>
        <p:nvPicPr>
          <p:cNvPr id="149" name="kxGFqYSDeh4lQe_y07ft7vv6Qder3nR7jI9NYtMzRvftmTTeP1Ih3RlcallmeIKdgq4ugj6ridp484F_4pA4-u_FqJr3k1NW4PbsTj1cQZPG2iFNRTy_Z6cdHoFzDMxPD-9kyfix.jpg" descr="kxGFqYSDeh4lQe_y07ft7vv6Qder3nR7jI9NYtMzRvftmTTeP1Ih3RlcallmeIKdgq4ugj6ridp484F_4pA4-u_FqJr3k1NW4PbsTj1cQZPG2iFNRTy_Z6cdHoFzDMxPD-9kyfix.jpg"/>
          <p:cNvPicPr>
            <a:picLocks noChangeAspect="1"/>
          </p:cNvPicPr>
          <p:nvPr/>
        </p:nvPicPr>
        <p:blipFill>
          <a:blip r:embed="rId4">
            <a:extLst/>
          </a:blip>
          <a:stretch>
            <a:fillRect/>
          </a:stretch>
        </p:blipFill>
        <p:spPr>
          <a:xfrm>
            <a:off x="6203464" y="4651907"/>
            <a:ext cx="5908597" cy="435759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