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Internal Model Control (IMC) replaces PID controller completely. Its name derives from the fact that it can be shown that it is effectively the same approach as tuning PID controller using the IMC tuning method. However, this is only exactly true if there is no deadtime. With deadtime IMC will outperform IMC tuning in a PID controller.</a:t>
            </a:r>
          </a:p>
          <a:p>
            <a:pPr/>
          </a:p>
          <a:p>
            <a:pPr/>
            <a:r>
              <a:t>Figure shows a configuration of IMC. Any changes in desired condition are divided by the process gain (Kp) and pass via a lead-lag algorithm to the process. The lead term (T1) is set to the process lag. The lag term (T2) is configured to give the desired controller response. If set equal to the process lag then the change is sent to the process as a step. The process variable (PV) will then approach desired condition (SP) with a time constant equal to the open loop process lag (tau).</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Deadtime compensation:…"/>
          <p:cNvSpPr txBox="1"/>
          <p:nvPr>
            <p:ph type="ctrTitle"/>
          </p:nvPr>
        </p:nvSpPr>
        <p:spPr>
          <a:xfrm>
            <a:off x="1270000" y="2394250"/>
            <a:ext cx="10464800" cy="3302001"/>
          </a:xfrm>
          <a:prstGeom prst="rect">
            <a:avLst/>
          </a:prstGeom>
        </p:spPr>
        <p:txBody>
          <a:bodyPr/>
          <a:lstStyle/>
          <a:p>
            <a:pPr defTabSz="514095">
              <a:defRPr sz="7040"/>
            </a:pPr>
            <a:r>
              <a:t>Deadtime compensation:</a:t>
            </a:r>
          </a:p>
          <a:p>
            <a:pPr defTabSz="514095">
              <a:defRPr sz="7040"/>
            </a:pPr>
            <a:r>
              <a:t>Internal Model Control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Deadtime"/>
          <p:cNvSpPr txBox="1"/>
          <p:nvPr>
            <p:ph type="title"/>
          </p:nvPr>
        </p:nvSpPr>
        <p:spPr>
          <a:xfrm>
            <a:off x="952500" y="254000"/>
            <a:ext cx="11099800" cy="1065552"/>
          </a:xfrm>
          <a:prstGeom prst="rect">
            <a:avLst/>
          </a:prstGeom>
        </p:spPr>
        <p:txBody>
          <a:bodyPr/>
          <a:lstStyle>
            <a:lvl1pPr defTabSz="455675">
              <a:defRPr sz="6240"/>
            </a:lvl1pPr>
          </a:lstStyle>
          <a:p>
            <a:pPr/>
            <a:r>
              <a:t>Deadtime</a:t>
            </a:r>
          </a:p>
        </p:txBody>
      </p:sp>
      <p:sp>
        <p:nvSpPr>
          <p:cNvPr id="122" name="caused by transform delays (e.g. time it takes for the heated fluid to move from firebox to the temperature instrument)…"/>
          <p:cNvSpPr txBox="1"/>
          <p:nvPr>
            <p:ph type="body" idx="1"/>
          </p:nvPr>
        </p:nvSpPr>
        <p:spPr>
          <a:xfrm>
            <a:off x="952500" y="1432747"/>
            <a:ext cx="11099800" cy="5910470"/>
          </a:xfrm>
          <a:prstGeom prst="rect">
            <a:avLst/>
          </a:prstGeom>
        </p:spPr>
        <p:txBody>
          <a:bodyPr/>
          <a:lstStyle/>
          <a:p>
            <a:pPr>
              <a:spcBef>
                <a:spcPts val="1100"/>
              </a:spcBef>
              <a:defRPr sz="2700"/>
            </a:pPr>
            <a:r>
              <a:t>caused by transform delays (e.g. time it takes for the heated fluid to move from firebox to the temperature instrument)</a:t>
            </a:r>
          </a:p>
          <a:p>
            <a:pPr>
              <a:spcBef>
                <a:spcPts val="1100"/>
              </a:spcBef>
              <a:defRPr sz="2700"/>
            </a:pPr>
            <a:r>
              <a:t>possibility of lag (delay between detection of a an increase in process variable)</a:t>
            </a:r>
          </a:p>
          <a:p>
            <a:pPr>
              <a:spcBef>
                <a:spcPts val="1100"/>
              </a:spcBef>
              <a:defRPr sz="2700"/>
            </a:pPr>
            <a:r>
              <a:t>deadtime / lag ratio increases -&gt; reduce the controller gain to maintain stability</a:t>
            </a:r>
          </a:p>
          <a:p>
            <a:pPr>
              <a:spcBef>
                <a:spcPts val="1100"/>
              </a:spcBef>
              <a:defRPr sz="2700"/>
            </a:pPr>
            <a:r>
              <a:t>controller may respond slowly</a:t>
            </a:r>
          </a:p>
          <a:p>
            <a:pPr>
              <a:spcBef>
                <a:spcPts val="1100"/>
              </a:spcBef>
              <a:defRPr sz="2700"/>
            </a:pPr>
            <a:r>
              <a:t>deviations from desired condition</a:t>
            </a:r>
          </a:p>
          <a:p>
            <a:pPr>
              <a:spcBef>
                <a:spcPts val="1100"/>
              </a:spcBef>
              <a:defRPr sz="2700"/>
            </a:pPr>
            <a:r>
              <a:t>to overcome this problem, we</a:t>
            </a:r>
          </a:p>
          <a:p>
            <a:pPr marL="0" indent="0">
              <a:spcBef>
                <a:spcPts val="1100"/>
              </a:spcBef>
              <a:buSzTx/>
              <a:buNone/>
              <a:defRPr sz="2700"/>
            </a:pPr>
            <a:r>
              <a:t>     rely on estimates of the process</a:t>
            </a:r>
          </a:p>
          <a:p>
            <a:pPr marL="0" indent="0">
              <a:spcBef>
                <a:spcPts val="1100"/>
              </a:spcBef>
              <a:buSzTx/>
              <a:buNone/>
              <a:defRPr sz="2700"/>
            </a:pPr>
            <a:r>
              <a:t>     dynamics</a:t>
            </a:r>
          </a:p>
        </p:txBody>
      </p:sp>
      <p:pic>
        <p:nvPicPr>
          <p:cNvPr id="123" name="OwfT94JFGVe1t6r2IwPjM1WscZYAnFujtWS5L2lwgncdlSfDFZmIDRb9RWN_7D-5c4o9S2t8-MaYJ45Aa186w3Z6iFQGSMYIobdCoEv35C84LIA8h05mMZSLIsIu_dfVLzc2wXzZ.jpg" descr="OwfT94JFGVe1t6r2IwPjM1WscZYAnFujtWS5L2lwgncdlSfDFZmIDRb9RWN_7D-5c4o9S2t8-MaYJ45Aa186w3Z6iFQGSMYIobdCoEv35C84LIA8h05mMZSLIsIu_dfVLzc2wXzZ.jpg"/>
          <p:cNvPicPr>
            <a:picLocks noChangeAspect="1"/>
          </p:cNvPicPr>
          <p:nvPr/>
        </p:nvPicPr>
        <p:blipFill>
          <a:blip r:embed="rId2">
            <a:extLst/>
          </a:blip>
          <a:stretch>
            <a:fillRect/>
          </a:stretch>
        </p:blipFill>
        <p:spPr>
          <a:xfrm>
            <a:off x="6900889" y="4172094"/>
            <a:ext cx="5256769" cy="5256768"/>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Internal Model Control (IMC)"/>
          <p:cNvSpPr txBox="1"/>
          <p:nvPr>
            <p:ph type="title"/>
          </p:nvPr>
        </p:nvSpPr>
        <p:spPr>
          <a:xfrm>
            <a:off x="952500" y="254000"/>
            <a:ext cx="11099800" cy="1065552"/>
          </a:xfrm>
          <a:prstGeom prst="rect">
            <a:avLst/>
          </a:prstGeom>
        </p:spPr>
        <p:txBody>
          <a:bodyPr/>
          <a:lstStyle>
            <a:lvl1pPr defTabSz="455675">
              <a:defRPr sz="6240"/>
            </a:lvl1pPr>
          </a:lstStyle>
          <a:p>
            <a:pPr/>
            <a:r>
              <a:t>Internal Model Control (IMC)</a:t>
            </a:r>
          </a:p>
        </p:txBody>
      </p:sp>
      <p:sp>
        <p:nvSpPr>
          <p:cNvPr id="126" name="replaces PID controller completely…"/>
          <p:cNvSpPr txBox="1"/>
          <p:nvPr>
            <p:ph type="body" sz="half" idx="1"/>
          </p:nvPr>
        </p:nvSpPr>
        <p:spPr>
          <a:xfrm>
            <a:off x="952500" y="1432747"/>
            <a:ext cx="11099800" cy="4273251"/>
          </a:xfrm>
          <a:prstGeom prst="rect">
            <a:avLst/>
          </a:prstGeom>
        </p:spPr>
        <p:txBody>
          <a:bodyPr anchor="t"/>
          <a:lstStyle/>
          <a:p>
            <a:pPr>
              <a:spcBef>
                <a:spcPts val="1100"/>
              </a:spcBef>
              <a:defRPr sz="2700"/>
            </a:pPr>
            <a:r>
              <a:t>replaces PID controller completely</a:t>
            </a:r>
          </a:p>
          <a:p>
            <a:pPr>
              <a:spcBef>
                <a:spcPts val="1100"/>
              </a:spcBef>
              <a:defRPr sz="2700"/>
            </a:pPr>
            <a:r>
              <a:t>same approach as tuning PID controller using the IMC tuning method (if no deadtime)</a:t>
            </a:r>
          </a:p>
          <a:p>
            <a:pPr>
              <a:spcBef>
                <a:spcPts val="1100"/>
              </a:spcBef>
              <a:defRPr sz="2700"/>
            </a:pPr>
            <a:r>
              <a:t>with deadtime - IMC &gt;&gt;&gt; IMC tuning in a PID controller</a:t>
            </a:r>
          </a:p>
        </p:txBody>
      </p:sp>
      <p:pic>
        <p:nvPicPr>
          <p:cNvPr id="127" name="Mz9djSd7X2cpcfQCPnlSzmpZjwob_dVX3-3b5ibDpSFpaHXAPEmU0fxO2Ote_Y7yr7pHdL2fECgQAIb4PgTTSrLFq_pkR_flTLVaLIIhgaj_HDUzpAdkcs3XZcRBlQ_wqHbDC9Q2.jpg" descr="Mz9djSd7X2cpcfQCPnlSzmpZjwob_dVX3-3b5ibDpSFpaHXAPEmU0fxO2Ote_Y7yr7pHdL2fECgQAIb4PgTTSrLFq_pkR_flTLVaLIIhgaj_HDUzpAdkcs3XZcRBlQ_wqHbDC9Q2.jpg"/>
          <p:cNvPicPr>
            <a:picLocks noChangeAspect="1"/>
          </p:cNvPicPr>
          <p:nvPr/>
        </p:nvPicPr>
        <p:blipFill>
          <a:blip r:embed="rId3">
            <a:extLst/>
          </a:blip>
          <a:stretch>
            <a:fillRect/>
          </a:stretch>
        </p:blipFill>
        <p:spPr>
          <a:xfrm>
            <a:off x="2639629" y="4040527"/>
            <a:ext cx="7725542" cy="529320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