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Constraint controllers are designed to drive the process towards operating limits in a direction known to be profitable. Constraints are either hard or soft.</a:t>
            </a:r>
          </a:p>
          <a:p>
            <a:pPr/>
          </a:p>
          <a:p>
            <a:pPr/>
            <a:r>
              <a:t>Hard constraints are those which can only be approached from one side. This might be because it is mechanically impossible - for example, a control valve cannot open beyond 100%. Or it can be imposed for safety reasons - for example operating pressure can be theoretically increased above a relief valve setting but doing so would be extremely hazardous.</a:t>
            </a:r>
          </a:p>
          <a:p>
            <a:pPr/>
          </a:p>
          <a:p>
            <a:pPr/>
            <a:r>
              <a:t>Soft constraints can be approached from either side. Violation of a soft constraint does not give a major problem, provided corrective action is taken promptly. Example is liquid level - while low and/or high limits may be set, these may be violated briefly with no impact on the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Constraint controllers fall into three categories:</a:t>
            </a:r>
          </a:p>
          <a:p>
            <a:pPr/>
          </a:p>
          <a:p>
            <a:pPr/>
            <a:r>
              <a:t>- Single-input single-output (SISO) controllers - they can manipulate only one manipulated variable (MV) to approach only one constraint.</a:t>
            </a:r>
          </a:p>
          <a:p>
            <a:pPr/>
            <a:r>
              <a:t>- Multi-input single-output (MISO) controllers - they’re required when there is more than one constraint that is approached by adjusting just one manipulated variable (MV). Such controllers require some form of logic to select the most limiting constraint. Once selected the controller behaves just like SISO controller.</a:t>
            </a:r>
          </a:p>
          <a:p>
            <a:pPr/>
            <a:r>
              <a:t>- Multi-input multi-output (MIMO) controllers - they adjust multiple manipulated variables (MV) to satisfy multiple constraints. It permits some simple economics to be defined by the engineer to drive the controller to select the most profitable set of constraints to approach. This establishes the desired conditions (SPs).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ultivariable control: constraint controllers"/>
          <p:cNvSpPr txBox="1"/>
          <p:nvPr>
            <p:ph type="ctrTitle"/>
          </p:nvPr>
        </p:nvSpPr>
        <p:spPr>
          <a:xfrm>
            <a:off x="1270000" y="3668589"/>
            <a:ext cx="10464800" cy="2416422"/>
          </a:xfrm>
          <a:prstGeom prst="rect">
            <a:avLst/>
          </a:prstGeom>
        </p:spPr>
        <p:txBody>
          <a:bodyPr/>
          <a:lstStyle>
            <a:lvl1pPr defTabSz="554990">
              <a:defRPr sz="7600"/>
            </a:lvl1pPr>
          </a:lstStyle>
          <a:p>
            <a:pPr/>
            <a:r>
              <a:t>Multivariable control: constraint controllers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Constraint controllers"/>
          <p:cNvSpPr txBox="1"/>
          <p:nvPr>
            <p:ph type="title"/>
          </p:nvPr>
        </p:nvSpPr>
        <p:spPr>
          <a:xfrm>
            <a:off x="952500" y="254000"/>
            <a:ext cx="11099800" cy="987364"/>
          </a:xfrm>
          <a:prstGeom prst="rect">
            <a:avLst/>
          </a:prstGeom>
        </p:spPr>
        <p:txBody>
          <a:bodyPr/>
          <a:lstStyle>
            <a:lvl1pPr defTabSz="420624">
              <a:defRPr sz="5760"/>
            </a:lvl1pPr>
          </a:lstStyle>
          <a:p>
            <a:pPr/>
            <a:r>
              <a:t>Constraint controllers</a:t>
            </a:r>
          </a:p>
        </p:txBody>
      </p:sp>
      <p:sp>
        <p:nvSpPr>
          <p:cNvPr id="122" name="drive the process towards operating limits…"/>
          <p:cNvSpPr txBox="1"/>
          <p:nvPr>
            <p:ph type="body" idx="1"/>
          </p:nvPr>
        </p:nvSpPr>
        <p:spPr>
          <a:xfrm>
            <a:off x="952500" y="1692619"/>
            <a:ext cx="11099800" cy="7184681"/>
          </a:xfrm>
          <a:prstGeom prst="rect">
            <a:avLst/>
          </a:prstGeom>
        </p:spPr>
        <p:txBody>
          <a:bodyPr anchor="t"/>
          <a:lstStyle/>
          <a:p>
            <a:pPr>
              <a:spcBef>
                <a:spcPts val="1100"/>
              </a:spcBef>
            </a:pPr>
            <a:r>
              <a:t>drive the process towards operating limits</a:t>
            </a:r>
          </a:p>
          <a:p>
            <a:pPr>
              <a:spcBef>
                <a:spcPts val="1100"/>
              </a:spcBef>
            </a:pPr>
            <a:r>
              <a:t>we want to </a:t>
            </a:r>
            <a:r>
              <a:rPr u="sng"/>
              <a:t>profit as much as possible</a:t>
            </a:r>
            <a:r>
              <a:t>!</a:t>
            </a:r>
          </a:p>
          <a:p>
            <a:pPr>
              <a:spcBef>
                <a:spcPts val="1100"/>
              </a:spcBef>
            </a:pPr>
            <a:r>
              <a:t>hard constraints</a:t>
            </a:r>
          </a:p>
          <a:p>
            <a:pPr lvl="2">
              <a:spcBef>
                <a:spcPts val="1100"/>
              </a:spcBef>
            </a:pPr>
            <a:r>
              <a:t>approached from one side</a:t>
            </a:r>
          </a:p>
          <a:p>
            <a:pPr lvl="2">
              <a:spcBef>
                <a:spcPts val="1100"/>
              </a:spcBef>
            </a:pPr>
            <a:r>
              <a:t>something might be mechanically impossible</a:t>
            </a:r>
          </a:p>
          <a:p>
            <a:pPr lvl="2">
              <a:spcBef>
                <a:spcPts val="1100"/>
              </a:spcBef>
            </a:pPr>
            <a:r>
              <a:t>e.g. safety reasons, valve opening 0-100%</a:t>
            </a:r>
          </a:p>
          <a:p>
            <a:pPr>
              <a:spcBef>
                <a:spcPts val="1100"/>
              </a:spcBef>
            </a:pPr>
            <a:r>
              <a:t>soft constraints</a:t>
            </a:r>
          </a:p>
          <a:p>
            <a:pPr lvl="2">
              <a:spcBef>
                <a:spcPts val="1100"/>
              </a:spcBef>
            </a:pPr>
            <a:r>
              <a:t>approached from either side</a:t>
            </a:r>
          </a:p>
          <a:p>
            <a:pPr lvl="2">
              <a:spcBef>
                <a:spcPts val="1100"/>
              </a:spcBef>
            </a:pPr>
            <a:r>
              <a:t>violating should not be a major problem</a:t>
            </a:r>
          </a:p>
          <a:p>
            <a:pPr lvl="2">
              <a:spcBef>
                <a:spcPts val="1100"/>
              </a:spcBef>
            </a:pPr>
            <a:r>
              <a:t>e.g. non-hazardous liquid level (no overflow)</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Constraint controllers"/>
          <p:cNvSpPr txBox="1"/>
          <p:nvPr>
            <p:ph type="title"/>
          </p:nvPr>
        </p:nvSpPr>
        <p:spPr>
          <a:xfrm>
            <a:off x="952500" y="254000"/>
            <a:ext cx="11099800" cy="987364"/>
          </a:xfrm>
          <a:prstGeom prst="rect">
            <a:avLst/>
          </a:prstGeom>
        </p:spPr>
        <p:txBody>
          <a:bodyPr/>
          <a:lstStyle>
            <a:lvl1pPr defTabSz="420624">
              <a:defRPr sz="5760"/>
            </a:lvl1pPr>
          </a:lstStyle>
          <a:p>
            <a:pPr/>
            <a:r>
              <a:t>Constraint controllers</a:t>
            </a:r>
          </a:p>
        </p:txBody>
      </p:sp>
      <p:sp>
        <p:nvSpPr>
          <p:cNvPr id="127" name="Single-input single-output (SISO) controllers…"/>
          <p:cNvSpPr txBox="1"/>
          <p:nvPr>
            <p:ph type="body" idx="1"/>
          </p:nvPr>
        </p:nvSpPr>
        <p:spPr>
          <a:xfrm>
            <a:off x="952500" y="1692619"/>
            <a:ext cx="11099800" cy="7184681"/>
          </a:xfrm>
          <a:prstGeom prst="rect">
            <a:avLst/>
          </a:prstGeom>
        </p:spPr>
        <p:txBody>
          <a:bodyPr anchor="t"/>
          <a:lstStyle/>
          <a:p>
            <a:pPr marL="444499" indent="-444499">
              <a:spcBef>
                <a:spcPts val="1100"/>
              </a:spcBef>
              <a:defRPr sz="3900"/>
            </a:pPr>
            <a:r>
              <a:t>Single-input single-output (SISO) controllers</a:t>
            </a:r>
          </a:p>
          <a:p>
            <a:pPr lvl="2">
              <a:spcBef>
                <a:spcPts val="1100"/>
              </a:spcBef>
              <a:defRPr sz="3600"/>
            </a:pPr>
            <a:r>
              <a:t>one MV, one constraint</a:t>
            </a:r>
          </a:p>
          <a:p>
            <a:pPr marL="444499" indent="-444499">
              <a:spcBef>
                <a:spcPts val="1100"/>
              </a:spcBef>
              <a:defRPr sz="3900"/>
            </a:pPr>
            <a:r>
              <a:t>Multi-input single-output (MISO) controllers</a:t>
            </a:r>
          </a:p>
          <a:p>
            <a:pPr lvl="2">
              <a:spcBef>
                <a:spcPts val="1100"/>
              </a:spcBef>
              <a:defRPr sz="3600"/>
            </a:pPr>
            <a:r>
              <a:t>one MV, multiple constraints</a:t>
            </a:r>
          </a:p>
          <a:p>
            <a:pPr marL="444499" indent="-444499">
              <a:spcBef>
                <a:spcPts val="1100"/>
              </a:spcBef>
              <a:defRPr sz="3900"/>
            </a:pPr>
            <a:r>
              <a:t>Multi-input multi-output (MIMO) controllers</a:t>
            </a:r>
          </a:p>
          <a:p>
            <a:pPr lvl="2">
              <a:spcBef>
                <a:spcPts val="1100"/>
              </a:spcBef>
              <a:defRPr sz="3600"/>
            </a:pPr>
            <a:r>
              <a:t>multiple MVs, multiple constraints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