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Accurate property measurement is key to harvest most of the many benefits of process control. Money can be made by more closely approaching product quality specifications. Process conditions can be continuously optimised provided good product quality control is in place.</a:t>
            </a:r>
          </a:p>
          <a:p>
            <a:pPr/>
          </a:p>
          <a:p>
            <a:pPr/>
            <a:r>
              <a:t>Property measurement falls into two basic categories:</a:t>
            </a:r>
          </a:p>
          <a:p>
            <a:pPr/>
          </a:p>
          <a:p>
            <a:pPr/>
            <a:r>
              <a:t>- Mathematical techniques where basic process measurement of flow, temperature and pressure are used to infer a property. Often also called soft sensors or virtual analysers they are used mainly to predict product quality but may be used for any parameter that cannot be measured directly - such as column flooding, catalyst activity, rate of coking etc.</a:t>
            </a:r>
          </a:p>
          <a:p>
            <a:pPr/>
            <a:r>
              <a:t>- Use of on-stream analysers to directly measure product quality</a:t>
            </a:r>
          </a:p>
          <a:p>
            <a:pPr/>
          </a:p>
          <a:p>
            <a:pPr/>
            <a:r>
              <a:t>Even if reliable on-stream analyser exists it is usually still worthwhile to develop an inferential. Since the inferential is based primarily on basic measurements it will respond much more quickly than the analyser.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Example process on graph shows the benefit of this dynamic advantage. Both curves are from optimally tuned PID controller responding to the same process disturbance. Increasing the sample interval from 30 to 300 seconds resulted in a much larger deviation from desired value (setpoint - SP).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Graph shows the potential economic benefit. Point A represents a typical benchmark with deadtime / process lag ratio of 4. This might be a process lag of 5 minutes and deadtime of 20 minutes - both quite reasonable dynamics for process such as distillation column with a chromatograph on the distillate product rundown. In these circumstances the inferential could be expected to reduce the deadtime by at least 10 minutes (point B). Doing so would allow the controller to be tuned more quickly and would result in a reduction by about 33% in off-spec production.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Inferential properties"/>
          <p:cNvSpPr txBox="1"/>
          <p:nvPr>
            <p:ph type="ctrTitle"/>
          </p:nvPr>
        </p:nvSpPr>
        <p:spPr>
          <a:xfrm>
            <a:off x="1270000" y="4246289"/>
            <a:ext cx="10464800" cy="1261022"/>
          </a:xfrm>
          <a:prstGeom prst="rect">
            <a:avLst/>
          </a:prstGeom>
        </p:spPr>
        <p:txBody>
          <a:bodyPr/>
          <a:lstStyle>
            <a:lvl1pPr defTabSz="554990">
              <a:defRPr sz="7600"/>
            </a:lvl1pPr>
          </a:lstStyle>
          <a:p>
            <a:pPr/>
            <a:r>
              <a:t>Inferential properties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accurate property measurement is key…"/>
          <p:cNvSpPr txBox="1"/>
          <p:nvPr>
            <p:ph type="body" idx="1"/>
          </p:nvPr>
        </p:nvSpPr>
        <p:spPr>
          <a:xfrm>
            <a:off x="952500" y="1454695"/>
            <a:ext cx="11099800" cy="7705032"/>
          </a:xfrm>
          <a:prstGeom prst="rect">
            <a:avLst/>
          </a:prstGeom>
        </p:spPr>
        <p:txBody>
          <a:bodyPr anchor="t"/>
          <a:lstStyle/>
          <a:p>
            <a:pPr marL="444499" indent="-444499">
              <a:spcBef>
                <a:spcPts val="1200"/>
              </a:spcBef>
              <a:defRPr sz="4000"/>
            </a:pPr>
            <a:r>
              <a:t>accurate property measurement is key</a:t>
            </a:r>
          </a:p>
          <a:p>
            <a:pPr marL="444499" indent="-444499">
              <a:spcBef>
                <a:spcPts val="1200"/>
              </a:spcBef>
              <a:defRPr sz="4000"/>
            </a:pPr>
            <a:r>
              <a:t>property measurement</a:t>
            </a:r>
          </a:p>
          <a:p>
            <a:pPr lvl="3">
              <a:spcBef>
                <a:spcPts val="1200"/>
              </a:spcBef>
              <a:defRPr sz="4000"/>
            </a:pPr>
            <a:r>
              <a:t>mathematical techniques (to </a:t>
            </a:r>
            <a:r>
              <a:rPr b="1"/>
              <a:t>infer</a:t>
            </a:r>
            <a:r>
              <a:t> a property) - </a:t>
            </a:r>
            <a:r>
              <a:rPr i="1"/>
              <a:t>"soft sensors" </a:t>
            </a:r>
            <a:r>
              <a:t>or</a:t>
            </a:r>
            <a:r>
              <a:rPr i="1"/>
              <a:t> "virtual analysers"</a:t>
            </a:r>
            <a:endParaRPr i="1"/>
          </a:p>
          <a:p>
            <a:pPr lvl="3">
              <a:spcBef>
                <a:spcPts val="1200"/>
              </a:spcBef>
              <a:defRPr sz="4000"/>
            </a:pPr>
            <a:r>
              <a:t>on-stream analysers</a:t>
            </a:r>
          </a:p>
        </p:txBody>
      </p:sp>
      <p:sp>
        <p:nvSpPr>
          <p:cNvPr id="122" name="Inferential properties"/>
          <p:cNvSpPr txBox="1"/>
          <p:nvPr/>
        </p:nvSpPr>
        <p:spPr>
          <a:xfrm>
            <a:off x="1270000" y="245789"/>
            <a:ext cx="10464800" cy="867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473201">
              <a:defRPr b="0" sz="5022">
                <a:latin typeface="+mn-lt"/>
                <a:ea typeface="+mn-ea"/>
                <a:cs typeface="+mn-cs"/>
                <a:sym typeface="Helvetica Neue Medium"/>
              </a:defRPr>
            </a:lvl1pPr>
          </a:lstStyle>
          <a:p>
            <a:pPr/>
            <a:r>
              <a:t>Inferential properties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Inferential properties"/>
          <p:cNvSpPr txBox="1"/>
          <p:nvPr/>
        </p:nvSpPr>
        <p:spPr>
          <a:xfrm>
            <a:off x="1270000" y="245789"/>
            <a:ext cx="10464800" cy="867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473201">
              <a:defRPr b="0" sz="5022">
                <a:latin typeface="+mn-lt"/>
                <a:ea typeface="+mn-ea"/>
                <a:cs typeface="+mn-cs"/>
                <a:sym typeface="Helvetica Neue Medium"/>
              </a:defRPr>
            </a:lvl1pPr>
          </a:lstStyle>
          <a:p>
            <a:pPr/>
            <a:r>
              <a:t>Inferential properties</a:t>
            </a:r>
          </a:p>
        </p:txBody>
      </p:sp>
      <p:pic>
        <p:nvPicPr>
          <p:cNvPr id="127" name="VxhOUlz8S7GKSCz_4cxI0SkRL-YuAxA-sxy4RibWZBHTHRb8clRMWID0udiLN-fy9StlOT9nkWVknPzZiYwfROsn0w_3p7N5cJ2Ah-glaRwnZ9jLPiepJjZg37r6t_xA67H_Tn2I.jpg" descr="VxhOUlz8S7GKSCz_4cxI0SkRL-YuAxA-sxy4RibWZBHTHRb8clRMWID0udiLN-fy9StlOT9nkWVknPzZiYwfROsn0w_3p7N5cJ2Ah-glaRwnZ9jLPiepJjZg37r6t_xA67H_Tn2I.jpg"/>
          <p:cNvPicPr>
            <a:picLocks noChangeAspect="1"/>
          </p:cNvPicPr>
          <p:nvPr/>
        </p:nvPicPr>
        <p:blipFill>
          <a:blip r:embed="rId3">
            <a:extLst/>
          </a:blip>
          <a:stretch>
            <a:fillRect/>
          </a:stretch>
        </p:blipFill>
        <p:spPr>
          <a:xfrm>
            <a:off x="1195268" y="1535329"/>
            <a:ext cx="10614264" cy="716462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Inferential properties"/>
          <p:cNvSpPr txBox="1"/>
          <p:nvPr/>
        </p:nvSpPr>
        <p:spPr>
          <a:xfrm>
            <a:off x="1270000" y="245789"/>
            <a:ext cx="10464800" cy="867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473201">
              <a:defRPr b="0" sz="5022">
                <a:latin typeface="+mn-lt"/>
                <a:ea typeface="+mn-ea"/>
                <a:cs typeface="+mn-cs"/>
                <a:sym typeface="Helvetica Neue Medium"/>
              </a:defRPr>
            </a:lvl1pPr>
          </a:lstStyle>
          <a:p>
            <a:pPr/>
            <a:r>
              <a:t>Inferential properties</a:t>
            </a:r>
          </a:p>
        </p:txBody>
      </p:sp>
      <p:pic>
        <p:nvPicPr>
          <p:cNvPr id="132" name="ZBLtnGee3PHM-B1D7CXZfJP6TWX9SEFHjppDn-kkztvUze7jYJk7SA7P4M6UxR6dbnxD-xiGEW096y019PET9JZJtQ6ANgJWeWYFXwDG1N3qOu0Xn7VVm6iNeoYGY198QXjyja6Q.jpg" descr="ZBLtnGee3PHM-B1D7CXZfJP6TWX9SEFHjppDn-kkztvUze7jYJk7SA7P4M6UxR6dbnxD-xiGEW096y019PET9JZJtQ6ANgJWeWYFXwDG1N3qOu0Xn7VVm6iNeoYGY198QXjyja6Q.jpg"/>
          <p:cNvPicPr>
            <a:picLocks noChangeAspect="1"/>
          </p:cNvPicPr>
          <p:nvPr/>
        </p:nvPicPr>
        <p:blipFill>
          <a:blip r:embed="rId3">
            <a:extLst/>
          </a:blip>
          <a:stretch>
            <a:fillRect/>
          </a:stretch>
        </p:blipFill>
        <p:spPr>
          <a:xfrm>
            <a:off x="1270000" y="1486338"/>
            <a:ext cx="10464800" cy="757062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