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2"/>
  </p:handoutMasterIdLst>
  <p:sldIdLst>
    <p:sldId id="256" r:id="rId3"/>
    <p:sldId id="263" r:id="rId4"/>
    <p:sldId id="264" r:id="rId5"/>
    <p:sldId id="268" r:id="rId6"/>
    <p:sldId id="266" r:id="rId7"/>
    <p:sldId id="275" r:id="rId8"/>
    <p:sldId id="265" r:id="rId10"/>
    <p:sldId id="287" r:id="rId11"/>
    <p:sldId id="288" r:id="rId12"/>
    <p:sldId id="279" r:id="rId13"/>
    <p:sldId id="289" r:id="rId14"/>
    <p:sldId id="261" r:id="rId15"/>
    <p:sldId id="270" r:id="rId16"/>
    <p:sldId id="267" r:id="rId17"/>
    <p:sldId id="269" r:id="rId18"/>
    <p:sldId id="285" r:id="rId19"/>
    <p:sldId id="303" r:id="rId20"/>
    <p:sldId id="276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3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02000" y="1965325"/>
            <a:ext cx="5588000" cy="3773572"/>
            <a:chOff x="3457574" y="1641515"/>
            <a:chExt cx="5143501" cy="3472025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9954"/>
              <a:ext cx="3318288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Created by: Michal Uhrinek</a:t>
              </a:r>
              <a:endPara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06470" y="2592070"/>
            <a:ext cx="5170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ROAD ACCIDENTS SLOVAKIA</a:t>
            </a:r>
            <a:endParaRPr 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59055" y="-33020"/>
            <a:ext cx="12251055" cy="68910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Reason for accidents by %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1066800" y="2886075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Speeding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5" name="TextBox 13"/>
          <p:cNvSpPr txBox="1"/>
          <p:nvPr/>
        </p:nvSpPr>
        <p:spPr>
          <a:xfrm>
            <a:off x="817563" y="3167063"/>
            <a:ext cx="2201862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Breaking speed limits in city and outside otf the city.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666355" y="1995805"/>
            <a:ext cx="188976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Distracted driving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7" name="TextBox 13"/>
          <p:cNvSpPr txBox="1"/>
          <p:nvPr/>
        </p:nvSpPr>
        <p:spPr>
          <a:xfrm>
            <a:off x="7666038" y="2278063"/>
            <a:ext cx="238442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Using phone, eating, smoking, not focusing on road.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1817688" y="509746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Reckles driving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9" name="TextBox 13"/>
          <p:cNvSpPr txBox="1"/>
          <p:nvPr/>
        </p:nvSpPr>
        <p:spPr>
          <a:xfrm>
            <a:off x="1366838" y="5349875"/>
            <a:ext cx="2439987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Driving from  one side of the road to another side, drifting.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8599805" y="4241800"/>
            <a:ext cx="346202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Driving under influence of alcohol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1" name="TextBox 13"/>
          <p:cNvSpPr txBox="1"/>
          <p:nvPr/>
        </p:nvSpPr>
        <p:spPr>
          <a:xfrm>
            <a:off x="8593138" y="4557713"/>
            <a:ext cx="23495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en-US" altLang="zh-CN" sz="1200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Having beer, vine, hard liqueurs.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3983038" y="2116135"/>
            <a:ext cx="4422775" cy="3427413"/>
            <a:chOff x="3982894" y="2116757"/>
            <a:chExt cx="4422378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848003" y="3532608"/>
              <a:ext cx="2111185" cy="8298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CAUSE OF </a:t>
              </a:r>
              <a:endPara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ACCIDENTS</a:t>
              </a:r>
              <a:endPara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直接连接符 24"/>
            <p:cNvSpPr>
              <a:spLocks noChangeShapeType="1"/>
            </p:cNvSpPr>
            <p:nvPr/>
          </p:nvSpPr>
          <p:spPr bwMode="auto">
            <a:xfrm flipH="1">
              <a:off x="3982894" y="5343687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68350" y="2480945"/>
            <a:ext cx="1320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rgbClr val="FF0000"/>
                </a:solidFill>
              </a:rPr>
              <a:t>29.4%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89795" y="4815840"/>
            <a:ext cx="1320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rgbClr val="FF0000"/>
                </a:solidFill>
              </a:rPr>
              <a:t>23.2%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29980" y="2486660"/>
            <a:ext cx="1320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rgbClr val="FF0000"/>
                </a:solidFill>
              </a:rPr>
              <a:t>17.9%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7155" y="5609590"/>
            <a:ext cx="1320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rgbClr val="FF0000"/>
                </a:solidFill>
              </a:rPr>
              <a:t>14.8%</a:t>
            </a:r>
            <a:endParaRPr lang="en-US" sz="3600">
              <a:solidFill>
                <a:srgbClr val="FF0000"/>
              </a:solidFill>
            </a:endParaRPr>
          </a:p>
        </p:txBody>
      </p:sp>
      <p:pic>
        <p:nvPicPr>
          <p:cNvPr id="5" name="Picture 4" descr="vvvvvvvvvvvvvvv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112395"/>
            <a:ext cx="3956685" cy="3750310"/>
          </a:xfrm>
          <a:prstGeom prst="rect">
            <a:avLst/>
          </a:prstGeom>
        </p:spPr>
      </p:pic>
      <p:pic>
        <p:nvPicPr>
          <p:cNvPr id="14" name="Picture 13" descr="wwwwww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" y="3862705"/>
            <a:ext cx="1855470" cy="1855470"/>
          </a:xfrm>
          <a:prstGeom prst="rect">
            <a:avLst/>
          </a:prstGeom>
        </p:spPr>
      </p:pic>
      <p:pic>
        <p:nvPicPr>
          <p:cNvPr id="15" name="Picture 14" descr="rrrrrrrrrrrrrrr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-429260"/>
            <a:ext cx="3315335" cy="3314700"/>
          </a:xfrm>
          <a:prstGeom prst="rect">
            <a:avLst/>
          </a:prstGeom>
        </p:spPr>
      </p:pic>
      <p:pic>
        <p:nvPicPr>
          <p:cNvPr id="16" name="Picture 15" descr="ew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60" y="3980180"/>
            <a:ext cx="3340735" cy="334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300038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animal crash data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666355" y="1995805"/>
            <a:ext cx="188976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Distracted driving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3983038" y="2116135"/>
            <a:ext cx="4422775" cy="3427413"/>
            <a:chOff x="3982894" y="2116757"/>
            <a:chExt cx="4422378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848003" y="3532608"/>
              <a:ext cx="2111185" cy="8298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CAUSE OF </a:t>
              </a:r>
              <a:endPara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ACCIDENTS</a:t>
              </a:r>
              <a:endPara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直接连接符 24"/>
            <p:cNvSpPr>
              <a:spLocks noChangeShapeType="1"/>
            </p:cNvSpPr>
            <p:nvPr/>
          </p:nvSpPr>
          <p:spPr bwMode="auto">
            <a:xfrm flipH="1">
              <a:off x="3982894" y="5343687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5" name="Picture 4" descr="animal_crush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65" y="716280"/>
            <a:ext cx="7519035" cy="5855970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1104900" y="1666240"/>
            <a:ext cx="2520315" cy="47396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4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EVERY </a:t>
            </a: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6</a:t>
            </a: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HOURS</a:t>
            </a:r>
            <a:r>
              <a:rPr lang="en-US" altLang="zh-CN" sz="4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THERE WILL BE animal hit by a car.</a:t>
            </a:r>
            <a:endParaRPr lang="en-US" altLang="zh-CN" sz="44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1" descr="vc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95" y="254635"/>
            <a:ext cx="6842760" cy="684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0" name="组合 4"/>
          <p:cNvGrpSpPr/>
          <p:nvPr/>
        </p:nvGrpSpPr>
        <p:grpSpPr>
          <a:xfrm>
            <a:off x="3644900" y="1911350"/>
            <a:ext cx="4902200" cy="2486025"/>
            <a:chOff x="3457574" y="1980069"/>
            <a:chExt cx="5143501" cy="2116786"/>
          </a:xfrm>
        </p:grpSpPr>
        <p:grpSp>
          <p:nvGrpSpPr>
            <p:cNvPr id="27651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6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661" name="文本框 35"/>
          <p:cNvSpPr txBox="1"/>
          <p:nvPr/>
        </p:nvSpPr>
        <p:spPr>
          <a:xfrm>
            <a:off x="4224655" y="2769870"/>
            <a:ext cx="36595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/>
            <a:r>
              <a:rPr lang="en-US" altLang="zh-CN" sz="4400" i="1" dirty="0">
                <a:solidFill>
                  <a:srgbClr val="404040"/>
                </a:solidFill>
                <a:latin typeface="Impact" panose="020B0806030902050204" pitchFamily="34" charset="0"/>
                <a:ea typeface="SimSun" panose="02010600030101010101" pitchFamily="2" charset="-122"/>
              </a:rPr>
              <a:t>Alchol &amp; Roads</a:t>
            </a:r>
            <a:endParaRPr lang="en-US" altLang="zh-CN" sz="4400" i="1" dirty="0">
              <a:solidFill>
                <a:srgbClr val="404040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27662" name="文本框 36"/>
          <p:cNvSpPr txBox="1"/>
          <p:nvPr/>
        </p:nvSpPr>
        <p:spPr>
          <a:xfrm>
            <a:off x="4224338" y="3867150"/>
            <a:ext cx="3743325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04040"/>
                </a:solidFill>
                <a:ea typeface="Calibri" panose="020F0502020204030204" pitchFamily="34" charset="0"/>
              </a:rPr>
              <a:t>all the nesseserry data you need to know</a:t>
            </a:r>
            <a:endParaRPr lang="en-US" altLang="zh-CN" sz="1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7663" name="矩形 33"/>
          <p:cNvSpPr/>
          <p:nvPr/>
        </p:nvSpPr>
        <p:spPr>
          <a:xfrm>
            <a:off x="3446463" y="4675188"/>
            <a:ext cx="5297487" cy="215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All data has been provided by Slovak government</a:t>
            </a:r>
            <a:endParaRPr lang="en-US" altLang="zh-CN" sz="14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What happens if you drink?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70720">
            <a:off x="1318260" y="1589405"/>
            <a:ext cx="1882775" cy="1901190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2770720">
            <a:off x="5528945" y="1797050"/>
            <a:ext cx="1436370" cy="148653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072938" y="1030288"/>
            <a:ext cx="119063" cy="470217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712788" y="3876993"/>
            <a:ext cx="3017838" cy="11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</a:t>
            </a:r>
            <a:r>
              <a:rPr kumimoji="0" lang="en-US" altLang="zh-CN" sz="200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There is an accident involving drunk</a:t>
            </a:r>
            <a:endParaRPr kumimoji="0" lang="en-US" altLang="zh-CN" sz="200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driver. </a:t>
            </a:r>
            <a:endParaRPr kumimoji="0" lang="en-US" altLang="zh-CN" sz="200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圆角矩形 14"/>
          <p:cNvSpPr/>
          <p:nvPr/>
        </p:nvSpPr>
        <p:spPr>
          <a:xfrm rot="2770720">
            <a:off x="9197975" y="1886585"/>
            <a:ext cx="1536700" cy="14890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4737418" y="2142173"/>
            <a:ext cx="301783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1:10</a:t>
            </a:r>
            <a:r>
              <a:rPr kumimoji="0" lang="en-US" altLang="zh-CN" sz="40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4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8564563" y="2218373"/>
            <a:ext cx="301783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50%</a:t>
            </a:r>
            <a:r>
              <a:rPr kumimoji="0" lang="en-US" altLang="zh-CN" sz="40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40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4712018" y="3876993"/>
            <a:ext cx="301783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i="0" u="none" strike="noStrike" kern="1200" cap="none" spc="0" normalizeH="0" baseline="0" noProof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One out of 10 times the driver will die.</a:t>
            </a:r>
            <a:endParaRPr kumimoji="0" lang="en-US" sz="2000" i="0" u="none" strike="noStrike" kern="1200" cap="none" spc="0" normalizeH="0" baseline="0" noProof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8564563" y="3876993"/>
            <a:ext cx="301783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Chance that he will kill or hurt someone.</a:t>
            </a:r>
            <a:endParaRPr kumimoji="0" lang="en-US" sz="200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直接连接符 24"/>
          <p:cNvSpPr>
            <a:spLocks noChangeShapeType="1"/>
          </p:cNvSpPr>
          <p:nvPr/>
        </p:nvSpPr>
        <p:spPr bwMode="auto">
          <a:xfrm flipH="1" flipV="1">
            <a:off x="3525520" y="2511425"/>
            <a:ext cx="1746250" cy="127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直接连接符 24"/>
          <p:cNvSpPr>
            <a:spLocks noChangeShapeType="1"/>
          </p:cNvSpPr>
          <p:nvPr/>
        </p:nvSpPr>
        <p:spPr bwMode="auto">
          <a:xfrm flipH="1">
            <a:off x="7254875" y="2575560"/>
            <a:ext cx="1642110" cy="4445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3"/>
          <p:cNvSpPr>
            <a:spLocks noChangeArrowheads="1"/>
          </p:cNvSpPr>
          <p:nvPr/>
        </p:nvSpPr>
        <p:spPr bwMode="auto">
          <a:xfrm>
            <a:off x="1061085" y="1997710"/>
            <a:ext cx="239903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EVERY 6HOURS</a:t>
            </a:r>
            <a:endParaRPr kumimoji="0" lang="en-US" altLang="zh-CN" sz="3200" b="1" i="0" u="none" strike="noStrike" kern="1200" cap="none" spc="0" normalizeH="0" baseline="0" noProof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7" name="Picture 6" descr="v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" y="3989070"/>
            <a:ext cx="2947035" cy="5239385"/>
          </a:xfrm>
          <a:prstGeom prst="rect">
            <a:avLst/>
          </a:prstGeom>
        </p:spPr>
      </p:pic>
      <p:pic>
        <p:nvPicPr>
          <p:cNvPr id="11" name="Picture 10" descr="de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2696210"/>
            <a:ext cx="3857625" cy="5676900"/>
          </a:xfrm>
          <a:prstGeom prst="rect">
            <a:avLst/>
          </a:prstGeom>
        </p:spPr>
      </p:pic>
      <p:pic>
        <p:nvPicPr>
          <p:cNvPr id="13" name="Picture 12" descr="ri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15" y="-1577340"/>
            <a:ext cx="5683885" cy="1151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RECOMENDATIONS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1488" y="1911350"/>
            <a:ext cx="2533650" cy="224790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6163" y="1911350"/>
            <a:ext cx="2533650" cy="224790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70838" y="1911350"/>
            <a:ext cx="2533650" cy="224790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2002155" y="4348480"/>
            <a:ext cx="21050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CREATE SOCIAL CAMPAIN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1731963" y="5056188"/>
            <a:ext cx="2520950" cy="15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Using Facebook, Instagram, TikTok, Youtube to crete content to help drivers to be more focused on roads and don’t break speed limits, get drunk, distracted by phones and other divices.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文本框 12"/>
          <p:cNvSpPr txBox="1">
            <a:spLocks noChangeArrowheads="1"/>
          </p:cNvSpPr>
          <p:nvPr/>
        </p:nvSpPr>
        <p:spPr bwMode="auto">
          <a:xfrm>
            <a:off x="5031105" y="4348480"/>
            <a:ext cx="222440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AFTER MORE THAN 100mg/l taking the driving licence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8" name="矩形 13"/>
          <p:cNvSpPr>
            <a:spLocks noChangeArrowheads="1"/>
          </p:cNvSpPr>
          <p:nvPr/>
        </p:nvSpPr>
        <p:spPr bwMode="auto">
          <a:xfrm>
            <a:off x="4853940" y="5670233"/>
            <a:ext cx="2520950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Immediatelly taking a licence and let person to take it back after a period of 6months. If it happenes again take it permanently.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文本框 14"/>
          <p:cNvSpPr txBox="1">
            <a:spLocks noChangeArrowheads="1"/>
          </p:cNvSpPr>
          <p:nvPr/>
        </p:nvSpPr>
        <p:spPr bwMode="auto">
          <a:xfrm>
            <a:off x="8394700" y="4348163"/>
            <a:ext cx="16383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Push on law to increase punishment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1" name="矩形 15"/>
          <p:cNvSpPr>
            <a:spLocks noChangeArrowheads="1"/>
          </p:cNvSpPr>
          <p:nvPr/>
        </p:nvSpPr>
        <p:spPr bwMode="auto">
          <a:xfrm>
            <a:off x="8033068" y="5440998"/>
            <a:ext cx="2520950" cy="110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Increase the power of law and put panishment on drivers under influence of alcohol and speeding to get them to work 6 months without wage on cleaning roads and paying 2000 EUR bill.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xxx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80" y="1953260"/>
            <a:ext cx="2393950" cy="2393950"/>
          </a:xfrm>
          <a:prstGeom prst="rect">
            <a:avLst/>
          </a:prstGeom>
        </p:spPr>
      </p:pic>
      <p:pic>
        <p:nvPicPr>
          <p:cNvPr id="6" name="Picture 5" descr="d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5" y="792480"/>
            <a:ext cx="4570730" cy="4570730"/>
          </a:xfrm>
          <a:prstGeom prst="rect">
            <a:avLst/>
          </a:prstGeom>
        </p:spPr>
      </p:pic>
      <p:pic>
        <p:nvPicPr>
          <p:cNvPr id="7" name="Picture 6" descr="as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60" y="495300"/>
            <a:ext cx="5080000" cy="499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18"/>
          <p:cNvSpPr txBox="1">
            <a:spLocks noChangeArrowheads="1"/>
          </p:cNvSpPr>
          <p:nvPr/>
        </p:nvSpPr>
        <p:spPr bwMode="auto">
          <a:xfrm>
            <a:off x="5282565" y="715645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PURPOSE</a:t>
            </a:r>
            <a:endParaRPr kumimoji="0" lang="en-US" altLang="zh-CN" sz="28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2" name="Picture 1" descr="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" y="1283335"/>
            <a:ext cx="12192000" cy="42913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44340" y="1724978"/>
            <a:ext cx="4267200" cy="345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06635" y="2134998"/>
            <a:ext cx="841613" cy="841610"/>
            <a:chOff x="530226" y="4791075"/>
            <a:chExt cx="274638" cy="274637"/>
          </a:xfrm>
          <a:solidFill>
            <a:schemeClr val="bg1"/>
          </a:solidFill>
        </p:grpSpPr>
        <p:sp>
          <p:nvSpPr>
            <p:cNvPr id="15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398" name="矩形 16"/>
          <p:cNvSpPr/>
          <p:nvPr/>
        </p:nvSpPr>
        <p:spPr>
          <a:xfrm>
            <a:off x="4363085" y="3117850"/>
            <a:ext cx="4029710" cy="1769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Almost everyday we hear about drunk drivers or people speeding or reckles driving but if we cut the numbers down, we can have a safer roads and hundreds of people can be saved and thousands does not have to end up in the hospital.</a:t>
            </a:r>
            <a:endParaRPr lang="en-US" sz="1600" dirty="0">
              <a:solidFill>
                <a:schemeClr val="bg1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1849438"/>
            <a:ext cx="5588000" cy="2668587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048703" y="3012440"/>
            <a:ext cx="103644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sz="2000" noProof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We ca not make others not to drink or drive carefully, but we can help our drunk friend after party </a:t>
            </a:r>
            <a:endParaRPr lang="en-US" sz="2000" noProof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sz="2000" noProof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to get home safe. Do not use phone, stay focused on road. Remember it all starts with ourselves. </a:t>
            </a:r>
            <a:endParaRPr kumimoji="0" lang="en-US" sz="200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algn="ctr"/>
            <a:endParaRPr kumimoji="0" lang="en-US" sz="200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1849438"/>
            <a:ext cx="5588000" cy="2668587"/>
            <a:chOff x="3457574" y="1641515"/>
            <a:chExt cx="5143501" cy="24553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9710" name="文本框 9"/>
            <p:cNvSpPr txBox="1"/>
            <p:nvPr/>
          </p:nvSpPr>
          <p:spPr>
            <a:xfrm>
              <a:off x="4495261" y="1641515"/>
              <a:ext cx="3316567" cy="310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57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Apendix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55788" y="1685925"/>
            <a:ext cx="1928813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8" name="文本框 5"/>
          <p:cNvSpPr txBox="1"/>
          <p:nvPr/>
        </p:nvSpPr>
        <p:spPr>
          <a:xfrm>
            <a:off x="1962150" y="1739900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Resources: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55788" y="2661920"/>
            <a:ext cx="3017838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4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LInk to Github: </a:t>
            </a:r>
            <a:r>
              <a:rPr kumimoji="0" lang="en-US" sz="14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https://github.com/michaluhrinek/Data-Analyst---Portfolio-SQL-EXCEL-PYTHON-/tree/main/Google%20Data%20Analytics/Slovak%20Roads%20Accidents</a:t>
            </a:r>
            <a:endParaRPr kumimoji="0" lang="en-US" sz="1400" b="0" i="0" u="none" strike="noStrike" kern="1200" cap="none" spc="0" normalizeH="0" baseline="0" noProof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856105" y="4113530"/>
            <a:ext cx="415417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400" b="0" i="0" u="none" strike="noStrike" kern="1200" cap="none" spc="0" normalizeH="0" baseline="0" noProof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Data were provided by Slovak governmend, police partment: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https://www.minv.sk/?statistika-1&amp;rok=2012&amp;mesiac=12 </a:t>
            </a:r>
            <a:endParaRPr kumimoji="0" lang="en-US" sz="1400" b="0" i="0" u="none" strike="noStrike" kern="1200" cap="none" spc="0" normalizeH="0" baseline="0" noProof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09310" y="1685925"/>
            <a:ext cx="2453005" cy="514350"/>
          </a:xfrm>
          <a:prstGeom prst="roundRect">
            <a:avLst>
              <a:gd name="adj" fmla="val 2777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2" name="文本框 9"/>
          <p:cNvSpPr txBox="1"/>
          <p:nvPr/>
        </p:nvSpPr>
        <p:spPr>
          <a:xfrm>
            <a:off x="6010275" y="1785620"/>
            <a:ext cx="22491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rgbClr val="404040"/>
                </a:solidFill>
                <a:ea typeface="Calibri" panose="020F0502020204030204" pitchFamily="34" charset="0"/>
              </a:rPr>
              <a:t>Languages used/tools: </a:t>
            </a:r>
            <a:endParaRPr lang="en-US" altLang="zh-CN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8" name="矩形 13"/>
          <p:cNvSpPr>
            <a:spLocks noChangeArrowheads="1"/>
          </p:cNvSpPr>
          <p:nvPr/>
        </p:nvSpPr>
        <p:spPr bwMode="auto">
          <a:xfrm>
            <a:off x="5909310" y="2253615"/>
            <a:ext cx="6120130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600" b="0" i="0" u="none" strike="noStrike" kern="1200" cap="none" spc="0" normalizeH="0" baseline="0" noProof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SQL( Microsoft SQL Management Studio), R (RStudio), Adobe Photoshop</a:t>
            </a:r>
            <a:endParaRPr kumimoji="0" lang="en-US" sz="1600" b="0" i="0" u="none" strike="noStrike" kern="1200" cap="none" spc="0" normalizeH="0" baseline="0" noProof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4594" name="图片 42"/>
          <p:cNvPicPr>
            <a:picLocks noChangeAspect="1"/>
          </p:cNvPicPr>
          <p:nvPr/>
        </p:nvPicPr>
        <p:blipFill>
          <a:blip r:embed="rId2"/>
          <a:srcRect b="6207"/>
          <a:stretch>
            <a:fillRect/>
          </a:stretch>
        </p:blipFill>
        <p:spPr>
          <a:xfrm>
            <a:off x="5812155" y="2748280"/>
            <a:ext cx="6217920" cy="289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矩形 26"/>
          <p:cNvSpPr/>
          <p:nvPr/>
        </p:nvSpPr>
        <p:spPr>
          <a:xfrm>
            <a:off x="0" y="5905500"/>
            <a:ext cx="12192000" cy="495300"/>
          </a:xfrm>
          <a:prstGeom prst="rect">
            <a:avLst/>
          </a:prstGeom>
          <a:solidFill>
            <a:srgbClr val="40404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446338" y="5905500"/>
            <a:ext cx="729932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Data were collected and edited in SQL using SQL Management Studio. Sorted in RStudio using R language and using ggplot visualizations were created. Using Adobe Photoshop(picture editing).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AGENDA</a:t>
            </a:r>
            <a:r>
              <a:rPr lang="en-US" altLang="zh-CN" sz="2000" b="1" dirty="0">
                <a:solidFill>
                  <a:srgbClr val="404040"/>
                </a:solidFill>
                <a:ea typeface="Calibri" panose="020F0502020204030204" pitchFamily="34" charset="0"/>
              </a:rPr>
              <a:t>	</a:t>
            </a:r>
            <a:endParaRPr lang="en-US" altLang="zh-CN" sz="20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7263" y="1757363"/>
            <a:ext cx="50434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INTRODUCTION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4" name="矩形 7"/>
          <p:cNvSpPr/>
          <p:nvPr/>
        </p:nvSpPr>
        <p:spPr>
          <a:xfrm>
            <a:off x="914400" y="2281238"/>
            <a:ext cx="5718175" cy="2209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Accidents on Slovak road, cars, bykes, walkers</a:t>
            </a:r>
            <a:endParaRPr lang="en-US" sz="12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587875" y="3111500"/>
            <a:ext cx="6040438" cy="8845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Almost everyday we hear about accidents on roads. Drunk driver, distracted driving, killed 6people. Lets have a look at the real data and answer why is this happening and how many accidents there are?</a:t>
            </a:r>
            <a:endParaRPr lang="en-US" sz="16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 descr="aaaaa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00000">
            <a:off x="1461770" y="1005205"/>
            <a:ext cx="2879725" cy="51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2667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3" y="254000"/>
            <a:ext cx="37449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600" b="1" dirty="0">
                <a:solidFill>
                  <a:srgbClr val="404040"/>
                </a:solidFill>
                <a:ea typeface="Calibri" panose="020F0502020204030204" pitchFamily="34" charset="0"/>
              </a:rPr>
              <a:t>Goals</a:t>
            </a:r>
            <a:endParaRPr lang="en-US" altLang="zh-CN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2113" y="1736725"/>
            <a:ext cx="2994025" cy="376713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455738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矩形 13"/>
          <p:cNvSpPr>
            <a:spLocks noChangeArrowheads="1"/>
          </p:cNvSpPr>
          <p:nvPr/>
        </p:nvSpPr>
        <p:spPr bwMode="auto">
          <a:xfrm>
            <a:off x="6723063" y="2426970"/>
            <a:ext cx="4008438" cy="7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How many accidents are there on roads       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in last 10 years?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69" name="矩形 13"/>
          <p:cNvSpPr>
            <a:spLocks noChangeArrowheads="1"/>
          </p:cNvSpPr>
          <p:nvPr/>
        </p:nvSpPr>
        <p:spPr bwMode="auto">
          <a:xfrm>
            <a:off x="6723063" y="3790950"/>
            <a:ext cx="4008438" cy="33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What </a:t>
            </a:r>
            <a:r>
              <a:rPr kumimoji="0" lang="en-US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are the causes of these accidents?</a:t>
            </a:r>
            <a:endParaRPr kumimoji="0" lang="en-US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6724333" y="5062220"/>
            <a:ext cx="4006850" cy="7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Is alcohol such a big problem on roads or     </a:t>
            </a:r>
            <a:endParaRPr kumimoji="0" lang="en-US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its something else?</a:t>
            </a:r>
            <a:endParaRPr kumimoji="0" lang="en-US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" name="Picture 2" descr="dddddddddddd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169545"/>
            <a:ext cx="4443730" cy="7574915"/>
          </a:xfrm>
          <a:prstGeom prst="rect">
            <a:avLst/>
          </a:prstGeom>
        </p:spPr>
      </p:pic>
      <p:pic>
        <p:nvPicPr>
          <p:cNvPr id="5" name="Picture 4" descr="bbbbbbbbbbbbbbbbbbbbbbbb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5" y="0"/>
            <a:ext cx="3857625" cy="6858000"/>
          </a:xfrm>
          <a:prstGeom prst="rect">
            <a:avLst/>
          </a:prstGeom>
        </p:spPr>
      </p:pic>
      <p:pic>
        <p:nvPicPr>
          <p:cNvPr id="6" name="Picture 5" descr="bbbbbbbbbbbbbbbbbbbbbbbb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5" y="1270000"/>
            <a:ext cx="3857625" cy="6858000"/>
          </a:xfrm>
          <a:prstGeom prst="rect">
            <a:avLst/>
          </a:prstGeom>
        </p:spPr>
      </p:pic>
      <p:pic>
        <p:nvPicPr>
          <p:cNvPr id="7" name="Picture 6" descr="bbbbbbbbbbbbbbbbbbbbbbbb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55" y="2426970"/>
            <a:ext cx="385762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1540510" y="2042795"/>
            <a:ext cx="31286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>
              <a:buFont typeface="Arial" panose="020B0604020202020204" pitchFamily="34" charset="0"/>
            </a:pP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</a:rPr>
              <a:t>DATA ANALYSIS</a:t>
            </a:r>
            <a:endParaRPr lang="en-US" altLang="zh-CN" sz="4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684213" y="3729038"/>
            <a:ext cx="3984625" cy="147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Analyzing data to see hidden trends data on Slovak roads which includes: cars, trucks, motocycles, cycles, people crossing road, wild animals and  aplying R code demonstrate findings.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" name="Picture 2" descr="shutterstock_1219338715-800x600"/>
          <p:cNvPicPr>
            <a:picLocks noChangeAspect="1"/>
          </p:cNvPicPr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>
            <a:off x="4572000" y="0"/>
            <a:ext cx="7620000" cy="68580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9809163" y="0"/>
            <a:ext cx="193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75525" y="0"/>
            <a:ext cx="192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54000" y="254000"/>
            <a:ext cx="3781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FF0000"/>
                </a:solidFill>
                <a:ea typeface="Calibri" panose="020F0502020204030204" pitchFamily="34" charset="0"/>
              </a:rPr>
              <a:t>Data analysis Process</a:t>
            </a:r>
            <a:endParaRPr lang="en-US" altLang="zh-CN" sz="2400" b="1" dirty="0">
              <a:solidFill>
                <a:srgbClr val="FF0000"/>
              </a:solidFill>
              <a:ea typeface="Calibri" panose="020F0502020204030204" pitchFamily="34" charset="0"/>
            </a:endParaRPr>
          </a:p>
        </p:txBody>
      </p:sp>
      <p:sp>
        <p:nvSpPr>
          <p:cNvPr id="12" name="泪滴形 11"/>
          <p:cNvSpPr/>
          <p:nvPr/>
        </p:nvSpPr>
        <p:spPr>
          <a:xfrm rot="5400000">
            <a:off x="3700463" y="1514475"/>
            <a:ext cx="2486025" cy="2486025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泪滴形 12"/>
          <p:cNvSpPr/>
          <p:nvPr/>
        </p:nvSpPr>
        <p:spPr>
          <a:xfrm rot="10800000">
            <a:off x="6253163" y="2133600"/>
            <a:ext cx="1862138" cy="1862138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泪滴形 13"/>
          <p:cNvSpPr/>
          <p:nvPr/>
        </p:nvSpPr>
        <p:spPr>
          <a:xfrm rot="16200000">
            <a:off x="6267450" y="4060825"/>
            <a:ext cx="1619250" cy="16192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泪滴形 14"/>
          <p:cNvSpPr/>
          <p:nvPr/>
        </p:nvSpPr>
        <p:spPr>
          <a:xfrm>
            <a:off x="4732338" y="4060825"/>
            <a:ext cx="1454150" cy="14541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08413" y="1622425"/>
            <a:ext cx="2270125" cy="227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50000" y="2230438"/>
            <a:ext cx="1668463" cy="1668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5875" y="4159250"/>
            <a:ext cx="1422400" cy="14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03775" y="4132263"/>
            <a:ext cx="1311275" cy="1311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8085212">
            <a:off x="7789069" y="390921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14697598">
            <a:off x="7872413" y="5089525"/>
            <a:ext cx="347663" cy="150813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4929495">
            <a:off x="3404394" y="307736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168545">
            <a:off x="4737894" y="4091781"/>
            <a:ext cx="236538" cy="1968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文本框 16"/>
          <p:cNvSpPr txBox="1">
            <a:spLocks noChangeArrowheads="1"/>
          </p:cNvSpPr>
          <p:nvPr/>
        </p:nvSpPr>
        <p:spPr bwMode="auto">
          <a:xfrm>
            <a:off x="4400550" y="22304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01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3" name="文本框 17"/>
          <p:cNvSpPr txBox="1">
            <a:spLocks noChangeArrowheads="1"/>
          </p:cNvSpPr>
          <p:nvPr/>
        </p:nvSpPr>
        <p:spPr bwMode="auto">
          <a:xfrm>
            <a:off x="6584950" y="2587625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02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4" name="文本框 18"/>
          <p:cNvSpPr txBox="1">
            <a:spLocks noChangeArrowheads="1"/>
          </p:cNvSpPr>
          <p:nvPr/>
        </p:nvSpPr>
        <p:spPr bwMode="auto">
          <a:xfrm>
            <a:off x="4959350" y="4432300"/>
            <a:ext cx="2117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5" name="文本框 19"/>
          <p:cNvSpPr txBox="1">
            <a:spLocks noChangeArrowheads="1"/>
          </p:cNvSpPr>
          <p:nvPr/>
        </p:nvSpPr>
        <p:spPr bwMode="auto">
          <a:xfrm>
            <a:off x="6554788" y="4451350"/>
            <a:ext cx="1233488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04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6" name="文本框 20"/>
          <p:cNvSpPr txBox="1">
            <a:spLocks noChangeArrowheads="1"/>
          </p:cNvSpPr>
          <p:nvPr/>
        </p:nvSpPr>
        <p:spPr bwMode="auto">
          <a:xfrm>
            <a:off x="8355330" y="2479675"/>
            <a:ext cx="36855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cleaning, preprocessing data R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8483600" y="2916238"/>
            <a:ext cx="30178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Using RStudio (getting rid of duplicates, renaming columns, replacing missing values and NAN values with 0)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8355330" y="4381500"/>
            <a:ext cx="2954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 visualization using ggplot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9" name="矩形 13"/>
          <p:cNvSpPr>
            <a:spLocks noChangeArrowheads="1"/>
          </p:cNvSpPr>
          <p:nvPr/>
        </p:nvSpPr>
        <p:spPr bwMode="auto">
          <a:xfrm>
            <a:off x="8483600" y="4818063"/>
            <a:ext cx="3017838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Using ggplot to visualize data using: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1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pie chart, bar chart, line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文本框 24"/>
          <p:cNvSpPr txBox="1">
            <a:spLocks noChangeArrowheads="1"/>
          </p:cNvSpPr>
          <p:nvPr/>
        </p:nvSpPr>
        <p:spPr bwMode="auto">
          <a:xfrm>
            <a:off x="1675765" y="2479675"/>
            <a:ext cx="18326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Source of data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1" name="矩形 13"/>
          <p:cNvSpPr>
            <a:spLocks noChangeArrowheads="1"/>
          </p:cNvSpPr>
          <p:nvPr/>
        </p:nvSpPr>
        <p:spPr bwMode="auto">
          <a:xfrm>
            <a:off x="354013" y="2847975"/>
            <a:ext cx="3017838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Slovak govermnent website: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noProof="0"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https://www.minv.sk/?statistika-1&amp;rok=2012&amp;mesiac=12 </a:t>
            </a:r>
            <a:endParaRPr kumimoji="0" lang="en-US" sz="1400" b="0" i="0" u="none" strike="noStrike" kern="1200" cap="none" spc="0" normalizeH="0" baseline="0" noProof="0"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文本框 26"/>
          <p:cNvSpPr txBox="1">
            <a:spLocks noChangeArrowheads="1"/>
          </p:cNvSpPr>
          <p:nvPr/>
        </p:nvSpPr>
        <p:spPr bwMode="auto">
          <a:xfrm>
            <a:off x="1616075" y="4370705"/>
            <a:ext cx="294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loading data, analyzing in R</a:t>
            </a:r>
            <a:endParaRPr kumimoji="0" lang="en-US" altLang="zh-CN" sz="18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3" name="矩形 13"/>
          <p:cNvSpPr>
            <a:spLocks noChangeArrowheads="1"/>
          </p:cNvSpPr>
          <p:nvPr/>
        </p:nvSpPr>
        <p:spPr bwMode="auto">
          <a:xfrm>
            <a:off x="1408113" y="4738688"/>
            <a:ext cx="30178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Loading file into dataset,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Finding number of deaths, accidents, types of accidents, analyzing relationships between those values.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Accident data 2022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1550" y="3209925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6025" y="2038350"/>
            <a:ext cx="2286000" cy="3200400"/>
          </a:xfrm>
          <a:prstGeom prst="roundRect">
            <a:avLst/>
          </a:prstGeom>
          <a:noFill/>
          <a:ln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 flipV="1">
            <a:off x="4772025" y="1583690"/>
            <a:ext cx="1798320" cy="2054860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772025" y="3638550"/>
            <a:ext cx="1724025" cy="246380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772025" y="2701925"/>
            <a:ext cx="1714500" cy="936625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607810" y="732155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07810" y="2038350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600190" y="3311843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12"/>
          <p:cNvSpPr>
            <a:spLocks noChangeArrowheads="1"/>
          </p:cNvSpPr>
          <p:nvPr/>
        </p:nvSpPr>
        <p:spPr bwMode="auto">
          <a:xfrm>
            <a:off x="8183245" y="798195"/>
            <a:ext cx="180530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Car: </a:t>
            </a:r>
            <a:r>
              <a:rPr kumimoji="0" lang="en-US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6609</a:t>
            </a:r>
            <a:endParaRPr kumimoji="0" lang="en-US" b="1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8" name="矩形 13"/>
          <p:cNvSpPr>
            <a:spLocks noChangeArrowheads="1"/>
          </p:cNvSpPr>
          <p:nvPr/>
        </p:nvSpPr>
        <p:spPr bwMode="auto">
          <a:xfrm>
            <a:off x="8183245" y="2212340"/>
            <a:ext cx="219900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</a:t>
            </a: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yclist: </a:t>
            </a:r>
            <a:r>
              <a:rPr kumimoji="0" lang="en-US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457</a:t>
            </a:r>
            <a:endParaRPr kumimoji="0" lang="en-US" b="1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矩形 14"/>
          <p:cNvSpPr>
            <a:spLocks noChangeArrowheads="1"/>
          </p:cNvSpPr>
          <p:nvPr/>
        </p:nvSpPr>
        <p:spPr bwMode="auto">
          <a:xfrm>
            <a:off x="8330883" y="3338195"/>
            <a:ext cx="3017838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People crossing road:</a:t>
            </a:r>
            <a:r>
              <a:rPr kumimoji="0" lang="en-US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327</a:t>
            </a:r>
            <a:endParaRPr kumimoji="0" lang="en-US" b="1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74" name="文本框 15"/>
          <p:cNvSpPr txBox="1"/>
          <p:nvPr/>
        </p:nvSpPr>
        <p:spPr>
          <a:xfrm>
            <a:off x="6753225" y="899160"/>
            <a:ext cx="5943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 1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5" name="文本框 16"/>
          <p:cNvSpPr txBox="1"/>
          <p:nvPr/>
        </p:nvSpPr>
        <p:spPr>
          <a:xfrm>
            <a:off x="6684010" y="2204720"/>
            <a:ext cx="7604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  2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6" name="文本框 17"/>
          <p:cNvSpPr txBox="1"/>
          <p:nvPr/>
        </p:nvSpPr>
        <p:spPr>
          <a:xfrm>
            <a:off x="6743700" y="3492500"/>
            <a:ext cx="7604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 3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3577" name="文本框 18"/>
          <p:cNvSpPr txBox="1"/>
          <p:nvPr/>
        </p:nvSpPr>
        <p:spPr>
          <a:xfrm>
            <a:off x="1009333" y="3346133"/>
            <a:ext cx="8191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0000"/>
                </a:solidFill>
                <a:ea typeface="Calibri" panose="020F0502020204030204" pitchFamily="34" charset="0"/>
              </a:rPr>
              <a:t>244</a:t>
            </a:r>
            <a:endParaRPr lang="en-US" altLang="zh-CN" sz="3200" b="1" dirty="0">
              <a:solidFill>
                <a:srgbClr val="FF0000"/>
              </a:solidFill>
              <a:ea typeface="Calibri" panose="020F0502020204030204" pitchFamily="34" charset="0"/>
            </a:endParaRPr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2599055" y="2568893"/>
            <a:ext cx="2058988" cy="266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Total number of all accidents is: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8765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" name="直接连接符 14"/>
          <p:cNvCxnSpPr/>
          <p:nvPr/>
        </p:nvCxnSpPr>
        <p:spPr>
          <a:xfrm>
            <a:off x="4763135" y="3623945"/>
            <a:ext cx="1742440" cy="1211580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1"/>
          <p:cNvSpPr/>
          <p:nvPr/>
        </p:nvSpPr>
        <p:spPr>
          <a:xfrm>
            <a:off x="6603365" y="4585653"/>
            <a:ext cx="857250" cy="85725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6663690" y="4780280"/>
            <a:ext cx="7604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  4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8183245" y="4756150"/>
            <a:ext cx="249682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M</a:t>
            </a: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otocycle: </a:t>
            </a:r>
            <a:r>
              <a:rPr kumimoji="0" lang="en-US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266</a:t>
            </a:r>
            <a:endParaRPr kumimoji="0" lang="en-US" b="1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矩形 14"/>
          <p:cNvSpPr>
            <a:spLocks noChangeArrowheads="1"/>
          </p:cNvSpPr>
          <p:nvPr/>
        </p:nvSpPr>
        <p:spPr bwMode="auto">
          <a:xfrm>
            <a:off x="8183245" y="5919470"/>
            <a:ext cx="212852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Trucks:</a:t>
            </a:r>
            <a:r>
              <a:rPr kumimoji="0" lang="en-US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b="1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135</a:t>
            </a:r>
            <a:endParaRPr kumimoji="0" lang="en-US" b="1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椭圆 21"/>
          <p:cNvSpPr/>
          <p:nvPr/>
        </p:nvSpPr>
        <p:spPr>
          <a:xfrm>
            <a:off x="6607810" y="5784215"/>
            <a:ext cx="845820" cy="77025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17"/>
          <p:cNvSpPr txBox="1"/>
          <p:nvPr/>
        </p:nvSpPr>
        <p:spPr>
          <a:xfrm>
            <a:off x="6648450" y="5913120"/>
            <a:ext cx="7604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404040"/>
                </a:solidFill>
                <a:ea typeface="Calibri" panose="020F0502020204030204" pitchFamily="34" charset="0"/>
              </a:rPr>
              <a:t>  5</a:t>
            </a:r>
            <a:endParaRPr lang="zh-CN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cxnSp>
        <p:nvCxnSpPr>
          <p:cNvPr id="9" name="直接连接符 14"/>
          <p:cNvCxnSpPr/>
          <p:nvPr/>
        </p:nvCxnSpPr>
        <p:spPr>
          <a:xfrm>
            <a:off x="4763135" y="3587115"/>
            <a:ext cx="1835150" cy="2422525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>
            <a:off x="1864995" y="3596005"/>
            <a:ext cx="1742440" cy="19050"/>
          </a:xfrm>
          <a:prstGeom prst="line">
            <a:avLst/>
          </a:prstGeom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478155" y="2569210"/>
            <a:ext cx="184404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DEATHS</a:t>
            </a:r>
            <a:endParaRPr kumimoji="0" lang="en-US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3" name="Picture 32" descr="aaaaa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00000">
            <a:off x="10569575" y="-116840"/>
            <a:ext cx="1219200" cy="2167890"/>
          </a:xfrm>
          <a:prstGeom prst="rect">
            <a:avLst/>
          </a:prstGeom>
        </p:spPr>
      </p:pic>
      <p:pic>
        <p:nvPicPr>
          <p:cNvPr id="34" name="Picture 33" descr="tttttttttttttt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70" y="1314450"/>
            <a:ext cx="1518920" cy="2701925"/>
          </a:xfrm>
          <a:prstGeom prst="rect">
            <a:avLst/>
          </a:prstGeom>
        </p:spPr>
      </p:pic>
      <p:pic>
        <p:nvPicPr>
          <p:cNvPr id="36" name="Picture 35" descr="ggggggggg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0" y="2038350"/>
            <a:ext cx="3857625" cy="6858000"/>
          </a:xfrm>
          <a:prstGeom prst="rect">
            <a:avLst/>
          </a:prstGeom>
        </p:spPr>
      </p:pic>
      <p:pic>
        <p:nvPicPr>
          <p:cNvPr id="37" name="Picture 36" descr="pppppppp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0" y="257175"/>
            <a:ext cx="4939665" cy="8781415"/>
          </a:xfrm>
          <a:prstGeom prst="rect">
            <a:avLst/>
          </a:prstGeom>
        </p:spPr>
      </p:pic>
      <p:pic>
        <p:nvPicPr>
          <p:cNvPr id="38" name="Picture 37" descr="oooooooo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500" y="1927225"/>
            <a:ext cx="5467985" cy="972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6443345" y="2173605"/>
            <a:ext cx="5473065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44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Last 10 years the number of accidents on roads went down by: 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33%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238" y="1800225"/>
            <a:ext cx="4786313" cy="3354388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car_accidents_10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1373505"/>
            <a:ext cx="6029325" cy="4695825"/>
          </a:xfrm>
          <a:prstGeom prst="rect">
            <a:avLst/>
          </a:prstGeom>
        </p:spPr>
      </p:pic>
      <p:pic>
        <p:nvPicPr>
          <p:cNvPr id="4" name="Picture 3" descr="aaaaaa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0000">
            <a:off x="1357630" y="721360"/>
            <a:ext cx="3587115" cy="637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6443345" y="3771265"/>
            <a:ext cx="5473065" cy="140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Since 2018 we saw an increase of drunk drivers by: </a:t>
            </a:r>
            <a:r>
              <a:rPr kumimoji="0" lang="en-US" altLang="zh-CN" sz="4800" b="0" i="0" u="none" strike="noStrike" kern="1200" cap="none" spc="0" normalizeH="0" baseline="0" noProof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8%</a:t>
            </a:r>
            <a:endParaRPr kumimoji="0" lang="en-US" altLang="zh-CN" sz="4800" b="0" i="0" u="none" strike="noStrike" kern="1200" cap="none" spc="0" normalizeH="0" baseline="0" noProof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" name="Picture 2" descr="drunk_drivers_tot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1466850"/>
            <a:ext cx="6029325" cy="4695825"/>
          </a:xfrm>
          <a:prstGeom prst="rect">
            <a:avLst/>
          </a:prstGeom>
        </p:spPr>
      </p:pic>
      <p:pic>
        <p:nvPicPr>
          <p:cNvPr id="2" name="Picture 1" descr="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0" y="720725"/>
            <a:ext cx="4152900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7179310" y="2602865"/>
            <a:ext cx="4737100" cy="26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48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Biggest reason for accident is:</a:t>
            </a: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speeding!!!</a:t>
            </a:r>
            <a:endParaRPr kumimoji="0" lang="en-US" altLang="zh-CN" sz="4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" name="Picture 7" descr="accidents_number_rea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1105535"/>
            <a:ext cx="6687185" cy="5208905"/>
          </a:xfrm>
          <a:prstGeom prst="rect">
            <a:avLst/>
          </a:prstGeom>
          <a:ln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</a:ln>
        </p:spPr>
      </p:pic>
      <p:sp>
        <p:nvSpPr>
          <p:cNvPr id="28682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Reason for accidents data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2" name="Picture 1" descr="888888888888888888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70" y="-1464945"/>
            <a:ext cx="385762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3881</Words>
  <Application>WPS Presentation</Application>
  <PresentationFormat>宽屏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Impact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Michal Uhrínek</cp:lastModifiedBy>
  <cp:revision>30</cp:revision>
  <dcterms:created xsi:type="dcterms:W3CDTF">2016-01-13T03:02:00Z</dcterms:created>
  <dcterms:modified xsi:type="dcterms:W3CDTF">2023-06-30T11:57:19Z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0AB80C7DB1094B1283D4B6A55DF6E44C</vt:lpwstr>
  </property>
</Properties>
</file>