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9144000" cy="6858000"/>
  <p:defaultTextStyle>
    <a:defPPr>
      <a:defRPr lang="cs-CZ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 bwMode="auto"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DC8A139-A119-45C9-AEF0-F60B60B5FF3B}" type="datetimeFigureOut">
              <a:rPr lang="cs-CZ"/>
              <a:t>02.04.2025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 bwMode="auto"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cs-CZ"/>
              <a:t>Kliknutím lze upravit styly předlohy textu.</a:t>
            </a:r>
            <a:endParaRPr/>
          </a:p>
          <a:p>
            <a:pPr lvl="1">
              <a:defRPr/>
            </a:pPr>
            <a:r>
              <a:rPr lang="cs-CZ"/>
              <a:t>Druhá úroveň</a:t>
            </a:r>
            <a:endParaRPr/>
          </a:p>
          <a:p>
            <a:pPr lvl="2">
              <a:defRPr/>
            </a:pPr>
            <a:r>
              <a:rPr lang="cs-CZ"/>
              <a:t>Třetí úroveň</a:t>
            </a:r>
            <a:endParaRPr/>
          </a:p>
          <a:p>
            <a:pPr lvl="3">
              <a:defRPr/>
            </a:pPr>
            <a:r>
              <a:rPr lang="cs-CZ"/>
              <a:t>Čtvrtá úroveň</a:t>
            </a:r>
            <a:endParaRPr/>
          </a:p>
          <a:p>
            <a:pPr lvl="4">
              <a:defRPr/>
            </a:pPr>
            <a:r>
              <a:rPr lang="cs-CZ"/>
              <a:t>Pátá úroveň</a:t>
            </a:r>
            <a:endParaRPr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 bwMode="auto">
          <a:xfrm>
            <a:off x="0" y="6513909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 bwMode="auto">
          <a:xfrm>
            <a:off x="5179484" y="6513909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CADAE9-1241-4843-B891-EDF27151D0B0}" type="slidenum">
              <a:rPr lang="cs-CZ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DE9BF6-F0E0-B7A7-27C2-7FD6AF349E3B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6F0FDD-3FCA-4B4B-167E-1EE67508DC91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6862AE-66DD-AA04-9198-E9A86793DB9D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6C09D6-17AA-95BE-13C9-4773B2CC1CCA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edhouse.eu/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Úvodní snímek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 bwMode="auto">
          <a:xfrm>
            <a:off x="1909354" y="2538320"/>
            <a:ext cx="9144000" cy="952751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 bwMode="auto">
          <a:xfrm>
            <a:off x="1909354" y="3429705"/>
            <a:ext cx="9144000" cy="124526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00609" y="157538"/>
            <a:ext cx="2688757" cy="973305"/>
          </a:xfrm>
          <a:prstGeom prst="rect">
            <a:avLst/>
          </a:prstGeom>
        </p:spPr>
      </p:pic>
      <p:sp>
        <p:nvSpPr>
          <p:cNvPr id="7" name="Zástupný symbol pro text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612085" y="6228816"/>
            <a:ext cx="2449513" cy="463550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cs-CZ"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lvl="0" algn="r">
              <a:defRPr/>
            </a:pPr>
            <a:r>
              <a:rPr lang="cs-CZ"/>
              <a:t>Zlín, </a:t>
            </a:r>
            <a:fld id="{53A18A91-D641-449F-8289-1009D2D1EE6E}" type="datetime1">
              <a:rPr lang="cs-CZ"/>
              <a:t>29.06.2018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Rozdělovník sekcí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 bwMode="auto">
          <a:xfrm>
            <a:off x="901337" y="1769550"/>
            <a:ext cx="8490857" cy="1613730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3"/>
          <a:srcRect r="70840" b="19444"/>
          <a:stretch/>
        </p:blipFill>
        <p:spPr bwMode="auto">
          <a:xfrm>
            <a:off x="10773448" y="5378994"/>
            <a:ext cx="857683" cy="857683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Nadpis a obsa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 bwMode="auto">
          <a:xfrm>
            <a:off x="937260" y="351144"/>
            <a:ext cx="6935538" cy="662781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 bwMode="auto">
          <a:xfrm>
            <a:off x="937260" y="1280161"/>
            <a:ext cx="10416539" cy="5052060"/>
          </a:xfrm>
        </p:spPr>
        <p:txBody>
          <a:bodyPr/>
          <a:lstStyle>
            <a:lvl1pPr marL="457200" indent="-457200">
              <a:buClr>
                <a:srgbClr val="84C225"/>
              </a:buClr>
              <a:buFont typeface="Wingdings 3"/>
              <a:buChar char="u"/>
              <a:defRPr lang="cs-CZ" sz="3200" b="0" i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5350" indent="-438149">
              <a:buClr>
                <a:srgbClr val="009645"/>
              </a:buClr>
              <a:buFont typeface="Wingdings 3"/>
              <a:buChar char=""/>
              <a:defRPr sz="2600"/>
            </a:lvl2pPr>
            <a:lvl3pPr marL="1252538" indent="-338138">
              <a:buClr>
                <a:srgbClr val="84C225"/>
              </a:buClr>
              <a:buFont typeface="Wingdings 3"/>
              <a:buChar char=""/>
              <a:defRPr/>
            </a:lvl3pPr>
            <a:lvl4pPr marL="1700212" indent="-328613">
              <a:buClr>
                <a:srgbClr val="009645"/>
              </a:buClr>
              <a:buFont typeface="Wingdings 3"/>
              <a:buChar char=""/>
              <a:defRPr/>
            </a:lvl4pPr>
            <a:lvl5pPr marL="2066925" indent="-238125">
              <a:buFont typeface="Calibri"/>
              <a:buChar char="&gt;"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1353799" y="6332221"/>
            <a:ext cx="494939" cy="365125"/>
          </a:xfrm>
        </p:spPr>
        <p:txBody>
          <a:bodyPr/>
          <a:lstStyle/>
          <a:p>
            <a:pPr>
              <a:defRPr/>
            </a:pPr>
            <a:fld id="{DEC7A5AD-5AEC-42D0-A3BE-F46B40576360}" type="slidenum">
              <a:rPr lang="cs-CZ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 userDrawn="1">
  <p:cSld name="Dva obsah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 bwMode="auto">
          <a:xfrm>
            <a:off x="1158239" y="457823"/>
            <a:ext cx="10779762" cy="662781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 bwMode="auto">
          <a:xfrm>
            <a:off x="1158239" y="1266091"/>
            <a:ext cx="5196841" cy="488651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 bwMode="auto">
          <a:xfrm>
            <a:off x="6568440" y="1266093"/>
            <a:ext cx="5369560" cy="488651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 bwMode="auto">
          <a:xfrm>
            <a:off x="11443063" y="6307363"/>
            <a:ext cx="494937" cy="365125"/>
          </a:xfrm>
        </p:spPr>
        <p:txBody>
          <a:bodyPr/>
          <a:lstStyle/>
          <a:p>
            <a:pPr>
              <a:defRPr/>
            </a:pPr>
            <a:fld id="{DEC7A5AD-5AEC-42D0-A3BE-F46B40576360}" type="slidenum">
              <a:rPr lang="cs-CZ"/>
              <a:t>‹#›</a:t>
            </a:fld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flipV="1">
            <a:off x="0" y="5020056"/>
            <a:ext cx="2125980" cy="18379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Obsah s titulk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 bwMode="auto">
          <a:xfrm>
            <a:off x="944964" y="262254"/>
            <a:ext cx="6892833" cy="744583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 bwMode="auto">
          <a:xfrm>
            <a:off x="4312921" y="1260565"/>
            <a:ext cx="7724502" cy="54053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 bwMode="auto">
          <a:xfrm>
            <a:off x="944964" y="1260565"/>
            <a:ext cx="3198139" cy="37882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EC7A5AD-5AEC-42D0-A3BE-F46B40576360}" type="slidenum">
              <a:rPr lang="cs-CZ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Jenom nadpi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 bwMode="auto">
          <a:xfrm>
            <a:off x="960120" y="457823"/>
            <a:ext cx="8399418" cy="662781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EC7A5AD-5AEC-42D0-A3BE-F46B40576360}" type="slidenum">
              <a:rPr lang="cs-CZ"/>
              <a:t>‹#›</a:t>
            </a:fld>
            <a:endParaRPr lang="cs-CZ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Prázdn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EC7A5AD-5AEC-42D0-A3BE-F46B40576360}" type="slidenum">
              <a:rPr lang="cs-CZ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Nadpis a svislý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 bwMode="auto">
          <a:xfrm>
            <a:off x="982981" y="343524"/>
            <a:ext cx="6950779" cy="662781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 bwMode="auto">
          <a:xfrm>
            <a:off x="982981" y="1318259"/>
            <a:ext cx="10955020" cy="521970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Last slide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0" y="2380"/>
          <a:ext cx="12192000" cy="685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leObj" r:id="rId3" imgW="19062700" imgH="10683875" progId="Photoshop.Image.13">
                  <p:embed/>
                </p:oleObj>
              </mc:Choice>
              <mc:Fallback>
                <p:oleObj name="oleObj" r:id="rId3" imgW="19062700" imgH="10683875" progId="Photoshop.Image.13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0" y="2380"/>
                        <a:ext cx="12192000" cy="685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0236200" y="152402"/>
            <a:ext cx="1955800" cy="19558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 bwMode="auto">
          <a:xfrm>
            <a:off x="0" y="1718853"/>
            <a:ext cx="6324600" cy="342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13" name="Obdélník 12"/>
          <p:cNvSpPr/>
          <p:nvPr userDrawn="1"/>
        </p:nvSpPr>
        <p:spPr bwMode="auto">
          <a:xfrm>
            <a:off x="694815" y="2368232"/>
            <a:ext cx="2941818" cy="2043497"/>
          </a:xfrm>
          <a:prstGeom prst="rect">
            <a:avLst/>
          </a:prstGeom>
          <a:ln>
            <a:noFill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000" b="0" i="0" u="none" strike="noStrike" cap="none" spc="0">
                <a:ln>
                  <a:noFill/>
                </a:ln>
                <a:solidFill>
                  <a:srgbClr val="7F7F7F"/>
                </a:solidFill>
                <a:latin typeface="Calibri"/>
                <a:ea typeface="+mn-ea"/>
                <a:cs typeface="+mn-cs"/>
              </a:rPr>
              <a:t>Edhouse s.r.o.</a:t>
            </a:r>
            <a:br>
              <a:rPr lang="en-US" sz="2000" b="0" i="0" u="none" strike="noStrike" cap="none" spc="0">
                <a:ln>
                  <a:noFill/>
                </a:ln>
                <a:solidFill>
                  <a:srgbClr val="7F7F7F"/>
                </a:solidFill>
                <a:latin typeface="Calibri"/>
                <a:ea typeface="+mn-ea"/>
                <a:cs typeface="+mn-cs"/>
              </a:rPr>
            </a:br>
            <a:r>
              <a:rPr lang="cs-CZ" sz="2000" b="0" i="0" u="none" strike="noStrike" cap="none" spc="0">
                <a:ln>
                  <a:noFill/>
                </a:ln>
                <a:solidFill>
                  <a:srgbClr val="7F7F7F"/>
                </a:solidFill>
                <a:latin typeface="Calibri"/>
                <a:ea typeface="+mn-ea"/>
                <a:cs typeface="+mn-cs"/>
              </a:rPr>
              <a:t>Vavrečkova 7074</a:t>
            </a:r>
            <a:br>
              <a:rPr lang="cs-CZ" sz="2000" b="0" i="0" u="none" strike="noStrike" cap="none" spc="0">
                <a:ln>
                  <a:noFill/>
                </a:ln>
                <a:solidFill>
                  <a:srgbClr val="7F7F7F"/>
                </a:solidFill>
                <a:latin typeface="Calibri"/>
                <a:ea typeface="+mn-ea"/>
                <a:cs typeface="+mn-cs"/>
              </a:rPr>
            </a:br>
            <a:r>
              <a:rPr lang="cs-CZ" sz="2000" b="0" i="0" u="none" strike="noStrike" cap="none" spc="0">
                <a:ln>
                  <a:noFill/>
                </a:ln>
                <a:solidFill>
                  <a:srgbClr val="7F7F7F"/>
                </a:solidFill>
                <a:latin typeface="Calibri"/>
                <a:ea typeface="+mn-ea"/>
                <a:cs typeface="+mn-cs"/>
              </a:rPr>
              <a:t>760 01 Zlín</a:t>
            </a:r>
            <a:br>
              <a:rPr lang="en-US" sz="2000" b="0" i="0" u="none" strike="noStrike" cap="none" spc="0">
                <a:ln>
                  <a:noFill/>
                </a:ln>
                <a:solidFill>
                  <a:srgbClr val="7F7F7F"/>
                </a:solidFill>
                <a:latin typeface="Calibri"/>
                <a:ea typeface="+mn-ea"/>
                <a:cs typeface="+mn-cs"/>
              </a:rPr>
            </a:br>
            <a:r>
              <a:rPr lang="en-US" sz="2000" b="0" i="0" u="none" strike="noStrike" cap="none" spc="0">
                <a:ln>
                  <a:noFill/>
                </a:ln>
                <a:solidFill>
                  <a:srgbClr val="7F7F7F"/>
                </a:solidFill>
                <a:latin typeface="Calibri"/>
                <a:ea typeface="+mn-ea"/>
                <a:cs typeface="+mn-cs"/>
              </a:rPr>
              <a:t>Czech Republic</a:t>
            </a:r>
            <a:endParaRPr lang="cs-CZ" sz="2000" b="0" i="0" u="none" strike="noStrike" cap="none" spc="0">
              <a:ln>
                <a:noFill/>
              </a:ln>
              <a:solidFill>
                <a:srgbClr val="7F7F7F"/>
              </a:solidFill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cs-CZ" sz="2000" b="0" i="0" u="none" strike="noStrike" cap="none" spc="0">
                <a:ln>
                  <a:noFill/>
                </a:ln>
                <a:solidFill>
                  <a:srgbClr val="7F7F7F"/>
                </a:solidFill>
                <a:latin typeface="Calibri"/>
                <a:ea typeface="+mn-ea"/>
                <a:cs typeface="+mn-cs"/>
              </a:rPr>
              <a:t>+420 573 775 900</a:t>
            </a:r>
            <a:endParaRPr/>
          </a:p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000" b="0" i="0" u="sng" strike="noStrike" cap="none" spc="0">
                <a:ln>
                  <a:noFill/>
                </a:ln>
                <a:solidFill>
                  <a:schemeClr val="accent6"/>
                </a:solidFill>
                <a:latin typeface="Calibri"/>
                <a:ea typeface="+mn-ea"/>
                <a:cs typeface="+mn-cs"/>
                <a:hlinkClick r:id="rId6" tooltip="http://www.edhouse.eu/"/>
              </a:rPr>
              <a:t>www.edhouse.eu</a:t>
            </a:r>
            <a:endParaRPr lang="en-US" sz="2000" b="0" i="0" u="none" strike="noStrike" cap="none" spc="0">
              <a:ln>
                <a:noFill/>
              </a:ln>
              <a:solidFill>
                <a:schemeClr val="accent6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TextovéPole 13"/>
          <p:cNvSpPr txBox="1"/>
          <p:nvPr userDrawn="1"/>
        </p:nvSpPr>
        <p:spPr bwMode="auto">
          <a:xfrm>
            <a:off x="3596790" y="2363879"/>
            <a:ext cx="3422625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cs-CZ" sz="2000" b="1">
                <a:solidFill>
                  <a:schemeClr val="bg1">
                    <a:lumMod val="50000"/>
                  </a:schemeClr>
                </a:solidFill>
              </a:rPr>
              <a:t>Vytvořil: </a:t>
            </a:r>
            <a:endParaRPr/>
          </a:p>
          <a:p>
            <a:pPr>
              <a:defRPr/>
            </a:pPr>
            <a:endParaRPr lang="cs-CZ" sz="2000" b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endParaRPr lang="cs-CZ" sz="2000" b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endParaRPr lang="cs-CZ" sz="2000" b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fld id="{7E2E4BE5-E836-49CE-9833-DC50214FE714}" type="datetime4">
              <a:rPr lang="cs-CZ" sz="2000" b="0">
                <a:solidFill>
                  <a:schemeClr val="bg1">
                    <a:lumMod val="50000"/>
                  </a:schemeClr>
                </a:solidFill>
              </a:rPr>
              <a:t>2. dubna 2025</a:t>
            </a:fld>
            <a:endParaRPr lang="cs-CZ" sz="20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Obdélník 14"/>
          <p:cNvSpPr/>
          <p:nvPr userDrawn="1"/>
        </p:nvSpPr>
        <p:spPr bwMode="auto">
          <a:xfrm>
            <a:off x="0" y="1714500"/>
            <a:ext cx="6324600" cy="3429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 bwMode="auto">
          <a:xfrm>
            <a:off x="3596790" y="2777735"/>
            <a:ext cx="2906713" cy="65246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84C225"/>
                </a:solidFill>
              </a:defRPr>
            </a:lvl1pPr>
            <a:lvl2pPr marL="457200" indent="0">
              <a:buNone/>
              <a:defRPr sz="2000">
                <a:solidFill>
                  <a:srgbClr val="84C225"/>
                </a:solidFill>
              </a:defRPr>
            </a:lvl2pPr>
            <a:lvl3pPr marL="914400" indent="0">
              <a:buNone/>
              <a:defRPr sz="2000">
                <a:solidFill>
                  <a:srgbClr val="84C225"/>
                </a:solidFill>
              </a:defRPr>
            </a:lvl3pPr>
            <a:lvl4pPr marL="1254125" indent="0">
              <a:buNone/>
              <a:defRPr sz="2000">
                <a:solidFill>
                  <a:srgbClr val="84C225"/>
                </a:solidFill>
              </a:defRPr>
            </a:lvl4pPr>
            <a:lvl5pPr marL="1612900" indent="0">
              <a:buNone/>
              <a:defRPr sz="2000">
                <a:solidFill>
                  <a:srgbClr val="84C225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11"/>
          <a:srcRect l="1156"/>
          <a:stretch/>
        </p:blipFill>
        <p:spPr bwMode="auto">
          <a:xfrm>
            <a:off x="-22861" y="0"/>
            <a:ext cx="3909591" cy="6858000"/>
          </a:xfrm>
          <a:prstGeom prst="rect">
            <a:avLst/>
          </a:prstGeom>
        </p:spPr>
      </p:pic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937260" y="419722"/>
            <a:ext cx="7915338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cs-CZ"/>
              <a:t>Kliknutím lze upravit styl.</a:t>
            </a:r>
            <a:endParaRPr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937260" y="1344304"/>
            <a:ext cx="10408920" cy="497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cs-CZ"/>
              <a:t>Upravte styly předlohy textu.</a:t>
            </a:r>
            <a:endParaRPr/>
          </a:p>
          <a:p>
            <a:pPr lvl="1">
              <a:defRPr/>
            </a:pPr>
            <a:r>
              <a:rPr lang="cs-CZ"/>
              <a:t>Druhá úroveň</a:t>
            </a:r>
            <a:endParaRPr/>
          </a:p>
          <a:p>
            <a:pPr lvl="2">
              <a:defRPr/>
            </a:pPr>
            <a:r>
              <a:rPr lang="cs-CZ"/>
              <a:t>Třetí úroveň</a:t>
            </a:r>
            <a:endParaRPr/>
          </a:p>
          <a:p>
            <a:pPr lvl="3">
              <a:defRPr/>
            </a:pPr>
            <a:r>
              <a:rPr lang="cs-CZ"/>
              <a:t>Čtvrtá úroveň</a:t>
            </a:r>
            <a:endParaRPr/>
          </a:p>
          <a:p>
            <a:pPr lvl="4">
              <a:defRPr/>
            </a:pPr>
            <a:r>
              <a:rPr lang="cs-CZ"/>
              <a:t>Pátá úroveň</a:t>
            </a:r>
            <a:endParaRPr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 bwMode="auto">
          <a:xfrm>
            <a:off x="11346180" y="6326730"/>
            <a:ext cx="494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C7A5AD-5AEC-42D0-A3BE-F46B40576360}" type="slidenum">
              <a:rPr lang="cs-CZ"/>
              <a:t>‹#›</a:t>
            </a:fld>
            <a:endParaRPr lang="cs-CZ"/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2"/>
          <a:stretch/>
        </p:blipFill>
        <p:spPr bwMode="auto">
          <a:xfrm>
            <a:off x="8852598" y="-238209"/>
            <a:ext cx="4240404" cy="19786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eaLnBrk="1" hangingPunct="1">
        <a:lnSpc>
          <a:spcPct val="90000"/>
        </a:lnSpc>
        <a:spcBef>
          <a:spcPts val="0"/>
        </a:spcBef>
        <a:buNone/>
        <a:defRPr sz="4000" b="1">
          <a:solidFill>
            <a:srgbClr val="84C225"/>
          </a:solidFill>
          <a:latin typeface="+mn-lt"/>
          <a:ea typeface="+mj-ea"/>
          <a:cs typeface="+mj-cs"/>
        </a:defRPr>
      </a:lvl1pPr>
    </p:titleStyle>
    <p:bodyStyle>
      <a:lvl1pPr marL="457200" indent="-457200" algn="l" defTabSz="914400" eaLnBrk="1" hangingPunct="1">
        <a:lnSpc>
          <a:spcPct val="90000"/>
        </a:lnSpc>
        <a:spcBef>
          <a:spcPts val="1000"/>
        </a:spcBef>
        <a:buClr>
          <a:srgbClr val="92D050"/>
        </a:buClr>
        <a:buFont typeface="Wingdings 3"/>
        <a:buChar char="u"/>
        <a:defRPr sz="3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895350" indent="-438149" algn="l" defTabSz="914400" eaLnBrk="1" hangingPunct="1">
        <a:lnSpc>
          <a:spcPct val="90000"/>
        </a:lnSpc>
        <a:spcBef>
          <a:spcPts val="500"/>
        </a:spcBef>
        <a:buClr>
          <a:srgbClr val="00B050"/>
        </a:buClr>
        <a:buFont typeface="Wingdings 3"/>
        <a:buChar char="u"/>
        <a:defRPr sz="28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254125" indent="-339725" algn="l" defTabSz="914400" eaLnBrk="1" hangingPunct="1">
        <a:lnSpc>
          <a:spcPct val="90000"/>
        </a:lnSpc>
        <a:spcBef>
          <a:spcPts val="500"/>
        </a:spcBef>
        <a:buClr>
          <a:srgbClr val="92D050"/>
        </a:buClr>
        <a:buFont typeface="Wingdings 3"/>
        <a:buChar char="w"/>
        <a:defRPr sz="24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12900" indent="-358775" algn="l" defTabSz="914400" eaLnBrk="1" hangingPunct="1">
        <a:lnSpc>
          <a:spcPct val="90000"/>
        </a:lnSpc>
        <a:spcBef>
          <a:spcPts val="500"/>
        </a:spcBef>
        <a:buClr>
          <a:srgbClr val="00B050"/>
        </a:buClr>
        <a:buFont typeface="Wingdings 3"/>
        <a:buChar char="w"/>
        <a:defRPr sz="20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881188" indent="-268288" algn="l" defTabSz="914400" eaLnBrk="1" hangingPunct="1">
        <a:lnSpc>
          <a:spcPct val="90000"/>
        </a:lnSpc>
        <a:spcBef>
          <a:spcPts val="500"/>
        </a:spcBef>
        <a:buClr>
          <a:srgbClr val="92D050"/>
        </a:buClr>
        <a:buFont typeface="Calibri"/>
        <a:buChar char="&gt;"/>
        <a:defRPr sz="20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eaLnBrk="1" hangingPunct="1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eaLnBrk="1" hangingPunct="1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/span" TargetMode="External"/><Relationship Id="rId2" Type="http://schemas.openxmlformats.org/officeDocument/2006/relationships/hyperlink" Target="https://www.youtube.com/watch?v=OQu2pZILjD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t_xm-vzLOj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std::span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Michal </a:t>
            </a:r>
            <a:r>
              <a:rPr lang="cs-CZ" dirty="0"/>
              <a:t>Žamboch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Vsetín</a:t>
            </a:r>
            <a:r>
              <a:rPr lang="en-US" dirty="0"/>
              <a:t> 2.4.2025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6684686" name="Nadpis 1"/>
          <p:cNvSpPr>
            <a:spLocks noGrp="1"/>
          </p:cNvSpPr>
          <p:nvPr>
            <p:ph type="title"/>
          </p:nvPr>
        </p:nvSpPr>
        <p:spPr bwMode="auto">
          <a:xfrm>
            <a:off x="937260" y="351144"/>
            <a:ext cx="6935537" cy="662780"/>
          </a:xfrm>
        </p:spPr>
        <p:txBody>
          <a:bodyPr/>
          <a:lstStyle/>
          <a:p>
            <a:pPr>
              <a:defRPr/>
            </a:pPr>
            <a:r>
              <a:rPr lang="en-US"/>
              <a:t>Span</a:t>
            </a:r>
            <a:endParaRPr/>
          </a:p>
        </p:txBody>
      </p:sp>
      <p:sp>
        <p:nvSpPr>
          <p:cNvPr id="786624333" name="Zástupný symbol pro obsah 2"/>
          <p:cNvSpPr>
            <a:spLocks noGrp="1"/>
          </p:cNvSpPr>
          <p:nvPr>
            <p:ph idx="1"/>
          </p:nvPr>
        </p:nvSpPr>
        <p:spPr bwMode="auto">
          <a:xfrm>
            <a:off x="937260" y="1280160"/>
            <a:ext cx="10416538" cy="5052060"/>
          </a:xfrm>
        </p:spPr>
        <p:txBody>
          <a:bodyPr/>
          <a:lstStyle>
            <a:lvl1pPr marL="457200" indent="-457200">
              <a:buClr>
                <a:srgbClr val="84C225"/>
              </a:buClr>
              <a:buFont typeface="Wingdings 3"/>
              <a:buChar char="u"/>
              <a:defRPr lang="cs-CZ" sz="3200" b="0" i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5349" indent="-438148">
              <a:buClr>
                <a:srgbClr val="009645"/>
              </a:buClr>
              <a:buFont typeface="Wingdings 3"/>
              <a:buChar char=""/>
              <a:defRPr sz="2600"/>
            </a:lvl2pPr>
            <a:lvl3pPr marL="1252537" indent="-338137">
              <a:buClr>
                <a:srgbClr val="84C225"/>
              </a:buClr>
              <a:buFont typeface="Wingdings 3"/>
              <a:buChar char=""/>
              <a:defRPr/>
            </a:lvl3pPr>
            <a:lvl4pPr marL="1700211" indent="-328612">
              <a:buClr>
                <a:srgbClr val="009645"/>
              </a:buClr>
              <a:buFont typeface="Wingdings 3"/>
              <a:buChar char=""/>
              <a:defRPr/>
            </a:lvl4pPr>
            <a:lvl5pPr marL="2066924" indent="-238124">
              <a:buFont typeface="Calibri"/>
              <a:buChar char="&gt;"/>
              <a:defRPr/>
            </a:lvl5pPr>
          </a:lstStyle>
          <a:p>
            <a:pPr>
              <a:defRPr/>
            </a:pPr>
            <a:r>
              <a:rPr lang="en-US" dirty="0"/>
              <a:t>Not owning collection type</a:t>
            </a:r>
          </a:p>
          <a:p>
            <a:pPr>
              <a:defRPr/>
            </a:pPr>
            <a:r>
              <a:rPr lang="en-US" dirty="0"/>
              <a:t>“Interface” for collections</a:t>
            </a:r>
          </a:p>
          <a:p>
            <a:pPr>
              <a:defRPr/>
            </a:pPr>
            <a:r>
              <a:rPr lang="en-US" dirty="0"/>
              <a:t>Used for safe view of collections</a:t>
            </a:r>
          </a:p>
          <a:p>
            <a:pPr>
              <a:defRPr/>
            </a:pPr>
            <a:r>
              <a:rPr lang="en-US" dirty="0"/>
              <a:t>Similar to std::</a:t>
            </a:r>
            <a:r>
              <a:rPr lang="en-US" dirty="0" err="1"/>
              <a:t>string_view</a:t>
            </a:r>
            <a:r>
              <a:rPr lang="en-US" dirty="0"/>
              <a:t> (iterate over std::strings)</a:t>
            </a:r>
          </a:p>
          <a:p>
            <a:pPr>
              <a:defRPr/>
            </a:pPr>
            <a:r>
              <a:rPr lang="en-US" dirty="0"/>
              <a:t>C++20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39400391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1353798" y="6332220"/>
            <a:ext cx="494938" cy="365124"/>
          </a:xfrm>
        </p:spPr>
        <p:txBody>
          <a:bodyPr/>
          <a:lstStyle/>
          <a:p>
            <a:pPr>
              <a:defRPr/>
            </a:pPr>
            <a:fld id="{B15FEE17-A293-67F7-3AB1-5AF3B504DB88}" type="slidenum">
              <a:rPr lang="cs-CZ"/>
              <a:t>2</a:t>
            </a:fld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E86F-43BF-0979-CC7C-9B25284F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88BA0-41EE-9EE6-DE62-F692B11D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7A5AD-5AEC-42D0-A3BE-F46B40576360}" type="slidenum">
              <a:rPr lang="cs-CZ" smtClean="0"/>
              <a:t>3</a:t>
            </a:fld>
            <a:endParaRPr lang="cs-CZ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671C9-6ECC-14FD-DAF2-6DCC27D4D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952047" y="1523371"/>
            <a:ext cx="6287905" cy="46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9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5545502" name="Nadpis 1"/>
          <p:cNvSpPr>
            <a:spLocks noGrp="1"/>
          </p:cNvSpPr>
          <p:nvPr>
            <p:ph type="title"/>
          </p:nvPr>
        </p:nvSpPr>
        <p:spPr bwMode="auto">
          <a:xfrm>
            <a:off x="937260" y="351144"/>
            <a:ext cx="6935537" cy="662780"/>
          </a:xfrm>
        </p:spPr>
        <p:txBody>
          <a:bodyPr/>
          <a:lstStyle/>
          <a:p>
            <a:pPr>
              <a:defRPr/>
            </a:pPr>
            <a:r>
              <a:rPr lang="en-US"/>
              <a:t>How to use it?</a:t>
            </a:r>
            <a:endParaRPr/>
          </a:p>
        </p:txBody>
      </p:sp>
      <p:sp>
        <p:nvSpPr>
          <p:cNvPr id="2104310380" name="Zástupný symbol pro obsah 2"/>
          <p:cNvSpPr>
            <a:spLocks noGrp="1"/>
          </p:cNvSpPr>
          <p:nvPr>
            <p:ph idx="1"/>
          </p:nvPr>
        </p:nvSpPr>
        <p:spPr bwMode="auto">
          <a:xfrm>
            <a:off x="937260" y="1280160"/>
            <a:ext cx="10416538" cy="5052060"/>
          </a:xfrm>
        </p:spPr>
        <p:txBody>
          <a:bodyPr/>
          <a:lstStyle>
            <a:lvl1pPr marL="457200" indent="-457200">
              <a:buClr>
                <a:srgbClr val="84C225"/>
              </a:buClr>
              <a:buFont typeface="Wingdings 3"/>
              <a:buChar char="u"/>
              <a:defRPr lang="cs-CZ" sz="3200" b="0" i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5349" indent="-438148">
              <a:buClr>
                <a:srgbClr val="009645"/>
              </a:buClr>
              <a:buFont typeface="Wingdings 3"/>
              <a:buChar char=""/>
              <a:defRPr sz="2600"/>
            </a:lvl2pPr>
            <a:lvl3pPr marL="1252537" indent="-338137">
              <a:buClr>
                <a:srgbClr val="84C225"/>
              </a:buClr>
              <a:buFont typeface="Wingdings 3"/>
              <a:buChar char=""/>
              <a:defRPr/>
            </a:lvl3pPr>
            <a:lvl4pPr marL="1700211" indent="-328612">
              <a:buClr>
                <a:srgbClr val="009645"/>
              </a:buClr>
              <a:buFont typeface="Wingdings 3"/>
              <a:buChar char=""/>
              <a:defRPr/>
            </a:lvl4pPr>
            <a:lvl5pPr marL="2066924" indent="-238124">
              <a:buFont typeface="Calibri"/>
              <a:buChar char="&gt;"/>
              <a:defRPr/>
            </a:lvl5pPr>
          </a:lstStyle>
          <a:p>
            <a:pPr>
              <a:defRPr/>
            </a:pPr>
            <a:r>
              <a:rPr lang="en-US" dirty="0"/>
              <a:t>By passing collection types into span.</a:t>
            </a:r>
          </a:p>
          <a:p>
            <a:pPr>
              <a:defRPr/>
            </a:pPr>
            <a:r>
              <a:rPr lang="en-US" dirty="0"/>
              <a:t>Basic arrays, std::vector, std::array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63391899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1353798" y="6332220"/>
            <a:ext cx="494938" cy="365124"/>
          </a:xfrm>
        </p:spPr>
        <p:txBody>
          <a:bodyPr/>
          <a:lstStyle/>
          <a:p>
            <a:pPr>
              <a:defRPr/>
            </a:pPr>
            <a:fld id="{F51148AA-CE9A-B841-D149-1D1FF75E47B5}" type="slidenum">
              <a:rPr lang="cs-CZ"/>
              <a:t>4</a:t>
            </a:fld>
            <a:endParaRPr lang="cs-CZ"/>
          </a:p>
        </p:txBody>
      </p:sp>
      <p:pic>
        <p:nvPicPr>
          <p:cNvPr id="466913326" name="Picture 46691332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39574" y="2570094"/>
            <a:ext cx="5411911" cy="37621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2849792" name="Nadpis 1"/>
          <p:cNvSpPr>
            <a:spLocks noGrp="1"/>
          </p:cNvSpPr>
          <p:nvPr>
            <p:ph type="title"/>
          </p:nvPr>
        </p:nvSpPr>
        <p:spPr bwMode="auto">
          <a:xfrm>
            <a:off x="937260" y="351144"/>
            <a:ext cx="6935537" cy="662780"/>
          </a:xfrm>
        </p:spPr>
        <p:txBody>
          <a:bodyPr/>
          <a:lstStyle/>
          <a:p>
            <a:pPr>
              <a:defRPr/>
            </a:pPr>
            <a:r>
              <a:rPr lang="en-US" dirty="0"/>
              <a:t>Data access</a:t>
            </a:r>
            <a:endParaRPr dirty="0"/>
          </a:p>
        </p:txBody>
      </p:sp>
      <p:sp>
        <p:nvSpPr>
          <p:cNvPr id="2089779005" name="Zástupný symbol pro obsah 2"/>
          <p:cNvSpPr>
            <a:spLocks noGrp="1"/>
          </p:cNvSpPr>
          <p:nvPr>
            <p:ph idx="1"/>
          </p:nvPr>
        </p:nvSpPr>
        <p:spPr bwMode="auto">
          <a:xfrm>
            <a:off x="937260" y="1280160"/>
            <a:ext cx="10416538" cy="5052060"/>
          </a:xfrm>
        </p:spPr>
        <p:txBody>
          <a:bodyPr/>
          <a:lstStyle>
            <a:lvl1pPr marL="457200" indent="-457200">
              <a:buClr>
                <a:srgbClr val="84C225"/>
              </a:buClr>
              <a:buFont typeface="Wingdings 3"/>
              <a:buChar char="u"/>
              <a:defRPr lang="cs-CZ" sz="3200" b="0" i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5349" indent="-438148">
              <a:buClr>
                <a:srgbClr val="009645"/>
              </a:buClr>
              <a:buFont typeface="Wingdings 3"/>
              <a:buChar char=""/>
              <a:defRPr sz="2600"/>
            </a:lvl2pPr>
            <a:lvl3pPr marL="1252537" indent="-338137">
              <a:buClr>
                <a:srgbClr val="84C225"/>
              </a:buClr>
              <a:buFont typeface="Wingdings 3"/>
              <a:buChar char=""/>
              <a:defRPr/>
            </a:lvl3pPr>
            <a:lvl4pPr marL="1700211" indent="-328612">
              <a:buClr>
                <a:srgbClr val="009645"/>
              </a:buClr>
              <a:buFont typeface="Wingdings 3"/>
              <a:buChar char=""/>
              <a:defRPr/>
            </a:lvl4pPr>
            <a:lvl5pPr marL="2066924" indent="-238124">
              <a:buFont typeface="Calibri"/>
              <a:buChar char="&gt;"/>
              <a:defRPr/>
            </a:lvl5pPr>
          </a:lstStyle>
          <a:p>
            <a:pPr>
              <a:defRPr/>
            </a:pPr>
            <a:r>
              <a:rPr lang="en-US" dirty="0"/>
              <a:t>Index</a:t>
            </a:r>
          </a:p>
          <a:p>
            <a:pPr>
              <a:defRPr/>
            </a:pPr>
            <a:r>
              <a:rPr lang="en-US" dirty="0"/>
              <a:t>Front, back</a:t>
            </a:r>
          </a:p>
          <a:p>
            <a:pPr>
              <a:defRPr/>
            </a:pPr>
            <a:r>
              <a:rPr lang="en-US" dirty="0"/>
              <a:t>.data()</a:t>
            </a:r>
          </a:p>
          <a:p>
            <a:pPr>
              <a:defRPr/>
            </a:pPr>
            <a:r>
              <a:rPr lang="en-US" dirty="0"/>
              <a:t>Iteration, sub spans</a:t>
            </a:r>
            <a:endParaRPr dirty="0"/>
          </a:p>
        </p:txBody>
      </p:sp>
      <p:sp>
        <p:nvSpPr>
          <p:cNvPr id="154825794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1353798" y="6332220"/>
            <a:ext cx="494938" cy="365124"/>
          </a:xfrm>
        </p:spPr>
        <p:txBody>
          <a:bodyPr/>
          <a:lstStyle/>
          <a:p>
            <a:pPr>
              <a:defRPr/>
            </a:pPr>
            <a:fld id="{98D6B8DF-6439-6B71-DE4A-104FEA6828DB}" type="slidenum">
              <a:rPr lang="cs-CZ"/>
              <a:t>5</a:t>
            </a:fld>
            <a:endParaRPr lang="cs-CZ"/>
          </a:p>
        </p:txBody>
      </p:sp>
      <p:pic>
        <p:nvPicPr>
          <p:cNvPr id="1875980634" name="Picture 187598063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55289" y="3806190"/>
            <a:ext cx="6780480" cy="23198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E487-4EF8-9803-DB1E-D213ED21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595A-0A6E-0A06-3133-D2975F6A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– size known at </a:t>
            </a:r>
            <a:r>
              <a:rPr lang="en-US"/>
              <a:t>compile time</a:t>
            </a:r>
          </a:p>
          <a:p>
            <a:r>
              <a:rPr lang="en-US" dirty="0"/>
              <a:t>Dynamic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2E74A-0B82-0BCB-2CAB-AFB9B6DA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7A5AD-5AEC-42D0-A3BE-F46B4057636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38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600D-1926-FFDF-62DC-BB40621D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DED1-DC3F-9F86-7DDC-BDF5D029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https://www.youtube.com/watch?v=OQu2pZILjDo</a:t>
            </a:r>
            <a:endParaRPr lang="en-US" dirty="0"/>
          </a:p>
          <a:p>
            <a:r>
              <a:rPr lang="en-US" dirty="0">
                <a:hlinkClick r:id="rId3"/>
              </a:rPr>
              <a:t>https://en.cppreference.com/w/cpp/container/span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https://www.youtube.com/watch?v=t_xm-vzLOjM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FF8D-3E0E-D83A-6B91-6599E475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7A5AD-5AEC-42D0-A3BE-F46B4057636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381544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Edhouse">
      <a:dk1>
        <a:srgbClr val="3A3838"/>
      </a:dk1>
      <a:lt1>
        <a:sysClr val="window" lastClr="FFFFFF"/>
      </a:lt1>
      <a:dk2>
        <a:srgbClr val="3A3838"/>
      </a:dk2>
      <a:lt2>
        <a:srgbClr val="F2F2F2"/>
      </a:lt2>
      <a:accent1>
        <a:srgbClr val="92D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B050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prstGeom prst="rect">
          <a:avLst/>
        </a:prstGeom>
        <a:noFill/>
      </a:spPr>
      <a:bodyPr/>
      <a:lstStyle/>
    </a:txDef>
  </a:objectDefaults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Kancelář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span</Template>
  <TotalTime>120</TotalTime>
  <Words>140</Words>
  <Application>Microsoft Office PowerPoint</Application>
  <PresentationFormat>Widescreen</PresentationFormat>
  <Paragraphs>35</Paragraphs>
  <Slides>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 3</vt:lpstr>
      <vt:lpstr>Motiv Office</vt:lpstr>
      <vt:lpstr>oleObj</vt:lpstr>
      <vt:lpstr>std::span</vt:lpstr>
      <vt:lpstr>Span</vt:lpstr>
      <vt:lpstr>Pseudo implementation</vt:lpstr>
      <vt:lpstr>How to use it?</vt:lpstr>
      <vt:lpstr>Data access</vt:lpstr>
      <vt:lpstr>Extent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Michal Žamboch</dc:creator>
  <cp:keywords/>
  <cp:lastModifiedBy>Michal Žamboch</cp:lastModifiedBy>
  <cp:revision>11</cp:revision>
  <dcterms:created xsi:type="dcterms:W3CDTF">2025-04-02T05:46:40Z</dcterms:created>
  <dcterms:modified xsi:type="dcterms:W3CDTF">2025-04-02T07:50:02Z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