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62" r:id="rId3"/>
    <p:sldId id="265" r:id="rId4"/>
    <p:sldId id="266" r:id="rId5"/>
    <p:sldId id="257" r:id="rId6"/>
    <p:sldId id="258"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A76E9-79D8-4272-B663-5850F2EDC5EE}" v="2" dt="2024-10-12T03:49:03.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ntonio" userId="68e4d7066689cfe1" providerId="LiveId" clId="{254A76E9-79D8-4272-B663-5850F2EDC5EE}"/>
    <pc:docChg chg="undo redo custSel addSld modSld sldOrd">
      <pc:chgData name="Michael Antonio" userId="68e4d7066689cfe1" providerId="LiveId" clId="{254A76E9-79D8-4272-B663-5850F2EDC5EE}" dt="2024-10-14T16:57:38.058" v="2766" actId="20577"/>
      <pc:docMkLst>
        <pc:docMk/>
      </pc:docMkLst>
      <pc:sldChg chg="modSp mod">
        <pc:chgData name="Michael Antonio" userId="68e4d7066689cfe1" providerId="LiveId" clId="{254A76E9-79D8-4272-B663-5850F2EDC5EE}" dt="2024-10-14T16:55:42.412" v="2764" actId="20577"/>
        <pc:sldMkLst>
          <pc:docMk/>
          <pc:sldMk cId="1821780801" sldId="256"/>
        </pc:sldMkLst>
        <pc:spChg chg="mod">
          <ac:chgData name="Michael Antonio" userId="68e4d7066689cfe1" providerId="LiveId" clId="{254A76E9-79D8-4272-B663-5850F2EDC5EE}" dt="2024-10-14T16:55:42.412" v="2764" actId="20577"/>
          <ac:spMkLst>
            <pc:docMk/>
            <pc:sldMk cId="1821780801" sldId="256"/>
            <ac:spMk id="3" creationId="{EDEEBB9D-7E2C-88F1-8977-8217A9D2B0FA}"/>
          </ac:spMkLst>
        </pc:spChg>
      </pc:sldChg>
      <pc:sldChg chg="modSp mod">
        <pc:chgData name="Michael Antonio" userId="68e4d7066689cfe1" providerId="LiveId" clId="{254A76E9-79D8-4272-B663-5850F2EDC5EE}" dt="2024-10-09T22:02:29.849" v="233" actId="20577"/>
        <pc:sldMkLst>
          <pc:docMk/>
          <pc:sldMk cId="1765154679" sldId="257"/>
        </pc:sldMkLst>
        <pc:spChg chg="mod">
          <ac:chgData name="Michael Antonio" userId="68e4d7066689cfe1" providerId="LiveId" clId="{254A76E9-79D8-4272-B663-5850F2EDC5EE}" dt="2024-10-09T22:02:29.849" v="233" actId="20577"/>
          <ac:spMkLst>
            <pc:docMk/>
            <pc:sldMk cId="1765154679" sldId="257"/>
            <ac:spMk id="3" creationId="{34A80038-97D5-1199-788D-D5A84E133F4B}"/>
          </ac:spMkLst>
        </pc:spChg>
      </pc:sldChg>
      <pc:sldChg chg="modSp mod">
        <pc:chgData name="Michael Antonio" userId="68e4d7066689cfe1" providerId="LiveId" clId="{254A76E9-79D8-4272-B663-5850F2EDC5EE}" dt="2024-10-09T22:03:33.440" v="248" actId="33524"/>
        <pc:sldMkLst>
          <pc:docMk/>
          <pc:sldMk cId="1662354999" sldId="258"/>
        </pc:sldMkLst>
        <pc:spChg chg="mod">
          <ac:chgData name="Michael Antonio" userId="68e4d7066689cfe1" providerId="LiveId" clId="{254A76E9-79D8-4272-B663-5850F2EDC5EE}" dt="2024-10-09T22:03:33.440" v="248" actId="33524"/>
          <ac:spMkLst>
            <pc:docMk/>
            <pc:sldMk cId="1662354999" sldId="258"/>
            <ac:spMk id="3" creationId="{D1D2D4C4-8E6E-2766-CC1A-DBA98C168E57}"/>
          </ac:spMkLst>
        </pc:spChg>
      </pc:sldChg>
      <pc:sldChg chg="modSp mod">
        <pc:chgData name="Michael Antonio" userId="68e4d7066689cfe1" providerId="LiveId" clId="{254A76E9-79D8-4272-B663-5850F2EDC5EE}" dt="2024-10-14T16:57:38.058" v="2766" actId="20577"/>
        <pc:sldMkLst>
          <pc:docMk/>
          <pc:sldMk cId="2632656367" sldId="262"/>
        </pc:sldMkLst>
        <pc:spChg chg="mod">
          <ac:chgData name="Michael Antonio" userId="68e4d7066689cfe1" providerId="LiveId" clId="{254A76E9-79D8-4272-B663-5850F2EDC5EE}" dt="2024-10-14T16:57:38.058" v="2766" actId="20577"/>
          <ac:spMkLst>
            <pc:docMk/>
            <pc:sldMk cId="2632656367" sldId="262"/>
            <ac:spMk id="3" creationId="{7AC71664-D8DD-B2CF-D690-5D08EA02988D}"/>
          </ac:spMkLst>
        </pc:spChg>
      </pc:sldChg>
      <pc:sldChg chg="modSp mod">
        <pc:chgData name="Michael Antonio" userId="68e4d7066689cfe1" providerId="LiveId" clId="{254A76E9-79D8-4272-B663-5850F2EDC5EE}" dt="2024-10-11T18:52:14.342" v="2713" actId="2711"/>
        <pc:sldMkLst>
          <pc:docMk/>
          <pc:sldMk cId="494344333" sldId="263"/>
        </pc:sldMkLst>
        <pc:spChg chg="mod">
          <ac:chgData name="Michael Antonio" userId="68e4d7066689cfe1" providerId="LiveId" clId="{254A76E9-79D8-4272-B663-5850F2EDC5EE}" dt="2024-10-11T18:52:14.342" v="2713" actId="2711"/>
          <ac:spMkLst>
            <pc:docMk/>
            <pc:sldMk cId="494344333" sldId="263"/>
            <ac:spMk id="3" creationId="{48294EA9-9AF6-6E05-6337-471E0F59C65C}"/>
          </ac:spMkLst>
        </pc:spChg>
      </pc:sldChg>
      <pc:sldChg chg="addSp delSp modSp mod modNotesTx">
        <pc:chgData name="Michael Antonio" userId="68e4d7066689cfe1" providerId="LiveId" clId="{254A76E9-79D8-4272-B663-5850F2EDC5EE}" dt="2024-10-12T03:49:38.604" v="2748" actId="1076"/>
        <pc:sldMkLst>
          <pc:docMk/>
          <pc:sldMk cId="3679705623" sldId="265"/>
        </pc:sldMkLst>
        <pc:spChg chg="mod">
          <ac:chgData name="Michael Antonio" userId="68e4d7066689cfe1" providerId="LiveId" clId="{254A76E9-79D8-4272-B663-5850F2EDC5EE}" dt="2024-10-12T03:48:17.315" v="2718" actId="1076"/>
          <ac:spMkLst>
            <pc:docMk/>
            <pc:sldMk cId="3679705623" sldId="265"/>
            <ac:spMk id="4" creationId="{786741CD-1A58-947A-33CA-F6FECC615A58}"/>
          </ac:spMkLst>
        </pc:spChg>
        <pc:spChg chg="mod">
          <ac:chgData name="Michael Antonio" userId="68e4d7066689cfe1" providerId="LiveId" clId="{254A76E9-79D8-4272-B663-5850F2EDC5EE}" dt="2024-10-12T03:48:27.899" v="2720" actId="1076"/>
          <ac:spMkLst>
            <pc:docMk/>
            <pc:sldMk cId="3679705623" sldId="265"/>
            <ac:spMk id="5" creationId="{AE6CC694-643B-DAB3-3B6B-775DC570BEA7}"/>
          </ac:spMkLst>
        </pc:spChg>
        <pc:spChg chg="mod">
          <ac:chgData name="Michael Antonio" userId="68e4d7066689cfe1" providerId="LiveId" clId="{254A76E9-79D8-4272-B663-5850F2EDC5EE}" dt="2024-10-12T03:48:37.646" v="2723" actId="1076"/>
          <ac:spMkLst>
            <pc:docMk/>
            <pc:sldMk cId="3679705623" sldId="265"/>
            <ac:spMk id="6" creationId="{59A70D60-2FAE-EEC7-3569-9155EA3F83EA}"/>
          </ac:spMkLst>
        </pc:spChg>
        <pc:spChg chg="mod">
          <ac:chgData name="Michael Antonio" userId="68e4d7066689cfe1" providerId="LiveId" clId="{254A76E9-79D8-4272-B663-5850F2EDC5EE}" dt="2024-10-12T03:48:40.650" v="2724" actId="1076"/>
          <ac:spMkLst>
            <pc:docMk/>
            <pc:sldMk cId="3679705623" sldId="265"/>
            <ac:spMk id="7" creationId="{2F84E269-9DB1-A714-DA6E-3C34F9D92C10}"/>
          </ac:spMkLst>
        </pc:spChg>
        <pc:spChg chg="add mod">
          <ac:chgData name="Michael Antonio" userId="68e4d7066689cfe1" providerId="LiveId" clId="{254A76E9-79D8-4272-B663-5850F2EDC5EE}" dt="2024-10-12T03:49:35.403" v="2747" actId="1076"/>
          <ac:spMkLst>
            <pc:docMk/>
            <pc:sldMk cId="3679705623" sldId="265"/>
            <ac:spMk id="8" creationId="{96C8E28D-8FF9-86D0-FD18-0CD52A1501C4}"/>
          </ac:spMkLst>
        </pc:spChg>
        <pc:spChg chg="mod">
          <ac:chgData name="Michael Antonio" userId="68e4d7066689cfe1" providerId="LiveId" clId="{254A76E9-79D8-4272-B663-5850F2EDC5EE}" dt="2024-10-12T03:49:30.128" v="2745" actId="1076"/>
          <ac:spMkLst>
            <pc:docMk/>
            <pc:sldMk cId="3679705623" sldId="265"/>
            <ac:spMk id="14" creationId="{27AF60BB-9DD0-0CCB-776A-D33349A95601}"/>
          </ac:spMkLst>
        </pc:spChg>
        <pc:spChg chg="mod">
          <ac:chgData name="Michael Antonio" userId="68e4d7066689cfe1" providerId="LiveId" clId="{254A76E9-79D8-4272-B663-5850F2EDC5EE}" dt="2024-10-12T03:49:25.451" v="2744" actId="1076"/>
          <ac:spMkLst>
            <pc:docMk/>
            <pc:sldMk cId="3679705623" sldId="265"/>
            <ac:spMk id="15" creationId="{AE830F82-41A8-CA8F-9131-C859D0E000B8}"/>
          </ac:spMkLst>
        </pc:spChg>
        <pc:spChg chg="mod">
          <ac:chgData name="Michael Antonio" userId="68e4d7066689cfe1" providerId="LiveId" clId="{254A76E9-79D8-4272-B663-5850F2EDC5EE}" dt="2024-10-12T03:49:32.324" v="2746" actId="1076"/>
          <ac:spMkLst>
            <pc:docMk/>
            <pc:sldMk cId="3679705623" sldId="265"/>
            <ac:spMk id="16" creationId="{0C6A1E16-BB6C-61DC-3DAE-F26BC03B323C}"/>
          </ac:spMkLst>
        </pc:spChg>
        <pc:spChg chg="mod">
          <ac:chgData name="Michael Antonio" userId="68e4d7066689cfe1" providerId="LiveId" clId="{254A76E9-79D8-4272-B663-5850F2EDC5EE}" dt="2024-10-12T03:48:22.650" v="2719" actId="1076"/>
          <ac:spMkLst>
            <pc:docMk/>
            <pc:sldMk cId="3679705623" sldId="265"/>
            <ac:spMk id="17" creationId="{FED998AA-FAD7-00B5-3D36-23F076F85ADD}"/>
          </ac:spMkLst>
        </pc:spChg>
        <pc:cxnChg chg="add del mod">
          <ac:chgData name="Michael Antonio" userId="68e4d7066689cfe1" providerId="LiveId" clId="{254A76E9-79D8-4272-B663-5850F2EDC5EE}" dt="2024-10-12T03:49:01.420" v="2730" actId="21"/>
          <ac:cxnSpMkLst>
            <pc:docMk/>
            <pc:sldMk cId="3679705623" sldId="265"/>
            <ac:cxnSpMk id="9" creationId="{ACEAF4C3-35DF-DBE3-00C0-57293EF57C05}"/>
          </ac:cxnSpMkLst>
        </pc:cxnChg>
        <pc:cxnChg chg="mod">
          <ac:chgData name="Michael Antonio" userId="68e4d7066689cfe1" providerId="LiveId" clId="{254A76E9-79D8-4272-B663-5850F2EDC5EE}" dt="2024-10-12T03:48:37.646" v="2723" actId="1076"/>
          <ac:cxnSpMkLst>
            <pc:docMk/>
            <pc:sldMk cId="3679705623" sldId="265"/>
            <ac:cxnSpMk id="11" creationId="{62EBE1B4-CF31-88F4-3FE6-F5E488C4DB58}"/>
          </ac:cxnSpMkLst>
        </pc:cxnChg>
        <pc:cxnChg chg="mod">
          <ac:chgData name="Michael Antonio" userId="68e4d7066689cfe1" providerId="LiveId" clId="{254A76E9-79D8-4272-B663-5850F2EDC5EE}" dt="2024-10-12T03:48:40.650" v="2724" actId="1076"/>
          <ac:cxnSpMkLst>
            <pc:docMk/>
            <pc:sldMk cId="3679705623" sldId="265"/>
            <ac:cxnSpMk id="13" creationId="{CA8FD12E-B90B-C4B4-81D4-2FE9A427931E}"/>
          </ac:cxnSpMkLst>
        </pc:cxnChg>
        <pc:cxnChg chg="mod">
          <ac:chgData name="Michael Antonio" userId="68e4d7066689cfe1" providerId="LiveId" clId="{254A76E9-79D8-4272-B663-5850F2EDC5EE}" dt="2024-10-12T03:49:30.128" v="2745" actId="1076"/>
          <ac:cxnSpMkLst>
            <pc:docMk/>
            <pc:sldMk cId="3679705623" sldId="265"/>
            <ac:cxnSpMk id="18" creationId="{87020C80-4491-736C-59C5-B2D2B5449A47}"/>
          </ac:cxnSpMkLst>
        </pc:cxnChg>
        <pc:cxnChg chg="mod">
          <ac:chgData name="Michael Antonio" userId="68e4d7066689cfe1" providerId="LiveId" clId="{254A76E9-79D8-4272-B663-5850F2EDC5EE}" dt="2024-10-12T03:48:17.315" v="2718" actId="1076"/>
          <ac:cxnSpMkLst>
            <pc:docMk/>
            <pc:sldMk cId="3679705623" sldId="265"/>
            <ac:cxnSpMk id="19" creationId="{F647ECB2-E4A3-F14A-93B8-BC7C170EE816}"/>
          </ac:cxnSpMkLst>
        </pc:cxnChg>
        <pc:cxnChg chg="mod">
          <ac:chgData name="Michael Antonio" userId="68e4d7066689cfe1" providerId="LiveId" clId="{254A76E9-79D8-4272-B663-5850F2EDC5EE}" dt="2024-10-12T03:49:30.128" v="2745" actId="1076"/>
          <ac:cxnSpMkLst>
            <pc:docMk/>
            <pc:sldMk cId="3679705623" sldId="265"/>
            <ac:cxnSpMk id="22" creationId="{6340611C-35EE-9E0C-DBF5-E828964B69A6}"/>
          </ac:cxnSpMkLst>
        </pc:cxnChg>
        <pc:cxnChg chg="mod">
          <ac:chgData name="Michael Antonio" userId="68e4d7066689cfe1" providerId="LiveId" clId="{254A76E9-79D8-4272-B663-5850F2EDC5EE}" dt="2024-10-12T03:49:32.324" v="2746" actId="1076"/>
          <ac:cxnSpMkLst>
            <pc:docMk/>
            <pc:sldMk cId="3679705623" sldId="265"/>
            <ac:cxnSpMk id="25" creationId="{3C25DC33-2AEE-59A0-0AEE-D941D101E702}"/>
          </ac:cxnSpMkLst>
        </pc:cxnChg>
        <pc:cxnChg chg="add mod">
          <ac:chgData name="Michael Antonio" userId="68e4d7066689cfe1" providerId="LiveId" clId="{254A76E9-79D8-4272-B663-5850F2EDC5EE}" dt="2024-10-12T03:49:38.604" v="2748" actId="1076"/>
          <ac:cxnSpMkLst>
            <pc:docMk/>
            <pc:sldMk cId="3679705623" sldId="265"/>
            <ac:cxnSpMk id="36" creationId="{ACEAF4C3-35DF-DBE3-00C0-57293EF57C05}"/>
          </ac:cxnSpMkLst>
        </pc:cxnChg>
      </pc:sldChg>
      <pc:sldChg chg="modSp new mod ord">
        <pc:chgData name="Michael Antonio" userId="68e4d7066689cfe1" providerId="LiveId" clId="{254A76E9-79D8-4272-B663-5850F2EDC5EE}" dt="2024-10-11T01:15:28.001" v="2677" actId="20577"/>
        <pc:sldMkLst>
          <pc:docMk/>
          <pc:sldMk cId="1841439090" sldId="266"/>
        </pc:sldMkLst>
        <pc:spChg chg="mod">
          <ac:chgData name="Michael Antonio" userId="68e4d7066689cfe1" providerId="LiveId" clId="{254A76E9-79D8-4272-B663-5850F2EDC5EE}" dt="2024-10-11T01:08:12.100" v="2425" actId="20577"/>
          <ac:spMkLst>
            <pc:docMk/>
            <pc:sldMk cId="1841439090" sldId="266"/>
            <ac:spMk id="2" creationId="{0B9FEDB8-8DE6-FEDF-9BBA-B6C9D15DBC9F}"/>
          </ac:spMkLst>
        </pc:spChg>
        <pc:spChg chg="mod">
          <ac:chgData name="Michael Antonio" userId="68e4d7066689cfe1" providerId="LiveId" clId="{254A76E9-79D8-4272-B663-5850F2EDC5EE}" dt="2024-10-11T01:15:28.001" v="2677" actId="20577"/>
          <ac:spMkLst>
            <pc:docMk/>
            <pc:sldMk cId="1841439090" sldId="266"/>
            <ac:spMk id="3" creationId="{E11B7D9A-A21D-5F45-A72E-E91EB17010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75127-EC03-4F2C-ADC3-E991385CAD69}"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BBBF9-AED9-4AE9-8D72-834A1C9D6DA0}" type="slidenum">
              <a:rPr lang="en-US" smtClean="0"/>
              <a:t>‹#›</a:t>
            </a:fld>
            <a:endParaRPr lang="en-US"/>
          </a:p>
        </p:txBody>
      </p:sp>
    </p:spTree>
    <p:extLst>
      <p:ext uri="{BB962C8B-B14F-4D97-AF65-F5344CB8AC3E}">
        <p14:creationId xmlns:p14="http://schemas.microsoft.com/office/powerpoint/2010/main" val="73434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a:solidFill>
                  <a:srgbClr val="0D0D0D"/>
                </a:solidFill>
                <a:effectLst/>
                <a:latin typeface="Roboto" panose="02000000000000000000" pitchFamily="2" charset="0"/>
              </a:rPr>
              <a:t>A few notes:  I’ll be using my CDK orchestration library, and the code for this lesson is checked into </a:t>
            </a:r>
            <a:r>
              <a:rPr lang="en-US" sz="1800" b="0" i="0" u="none" strike="noStrike" err="1">
                <a:solidFill>
                  <a:srgbClr val="0D0D0D"/>
                </a:solidFill>
                <a:effectLst/>
                <a:latin typeface="Roboto" panose="02000000000000000000" pitchFamily="2" charset="0"/>
              </a:rPr>
              <a:t>cdk</a:t>
            </a:r>
            <a:r>
              <a:rPr lang="en-US" sz="1800" b="0" i="0" u="none" strike="noStrike">
                <a:solidFill>
                  <a:srgbClr val="0D0D0D"/>
                </a:solidFill>
                <a:effectLst/>
                <a:latin typeface="Roboto" panose="02000000000000000000" pitchFamily="2" charset="0"/>
              </a:rPr>
              <a:t> orchestration examples in GitHub.  I’ll put a link to those in the description, and a link to the Tokens documentation in case you want to dive deeper into Tokens.</a:t>
            </a:r>
            <a:endParaRPr lang="en-US" b="0">
              <a:effectLst/>
            </a:endParaRPr>
          </a:p>
          <a:p>
            <a:br>
              <a:rPr lang="en-US" b="0">
                <a:effectLst/>
              </a:rPr>
            </a:br>
            <a:endParaRPr lang="en-US"/>
          </a:p>
        </p:txBody>
      </p:sp>
      <p:sp>
        <p:nvSpPr>
          <p:cNvPr id="4" name="Slide Number Placeholder 3"/>
          <p:cNvSpPr>
            <a:spLocks noGrp="1"/>
          </p:cNvSpPr>
          <p:nvPr>
            <p:ph type="sldNum" sz="quarter" idx="5"/>
          </p:nvPr>
        </p:nvSpPr>
        <p:spPr/>
        <p:txBody>
          <a:bodyPr/>
          <a:lstStyle/>
          <a:p>
            <a:fld id="{4E82CFD0-6D90-4917-B7AA-87C008BE8722}" type="slidenum">
              <a:rPr lang="en-US" smtClean="0"/>
              <a:t>2</a:t>
            </a:fld>
            <a:endParaRPr lang="en-US"/>
          </a:p>
        </p:txBody>
      </p:sp>
    </p:spTree>
    <p:extLst>
      <p:ext uri="{BB962C8B-B14F-4D97-AF65-F5344CB8AC3E}">
        <p14:creationId xmlns:p14="http://schemas.microsoft.com/office/powerpoint/2010/main" val="350703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sample construct tree has L1 and L2 constructs.  When it’s this simple, it’s not difficult to find constructs to modify them.  But if you are using more complex L3 constructs or constructs that create multiple L1 constructs (like the Lambda Function), it can be more challenging.</a:t>
            </a:r>
          </a:p>
        </p:txBody>
      </p:sp>
      <p:sp>
        <p:nvSpPr>
          <p:cNvPr id="4" name="Slide Number Placeholder 3"/>
          <p:cNvSpPr>
            <a:spLocks noGrp="1"/>
          </p:cNvSpPr>
          <p:nvPr>
            <p:ph type="sldNum" sz="quarter" idx="5"/>
          </p:nvPr>
        </p:nvSpPr>
        <p:spPr/>
        <p:txBody>
          <a:bodyPr/>
          <a:lstStyle/>
          <a:p>
            <a:fld id="{3CCBBBF9-AED9-4AE9-8D72-834A1C9D6DA0}" type="slidenum">
              <a:rPr lang="en-US" smtClean="0"/>
              <a:t>3</a:t>
            </a:fld>
            <a:endParaRPr lang="en-US"/>
          </a:p>
        </p:txBody>
      </p:sp>
    </p:spTree>
    <p:extLst>
      <p:ext uri="{BB962C8B-B14F-4D97-AF65-F5344CB8AC3E}">
        <p14:creationId xmlns:p14="http://schemas.microsoft.com/office/powerpoint/2010/main" val="2629058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C6886DE-12E8-4287-83B4-E17580174510}" type="datetimeFigureOut">
              <a:rPr lang="en-US" smtClean="0"/>
              <a:t>10/14/2024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13743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6886DE-12E8-4287-83B4-E17580174510}"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358967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6886DE-12E8-4287-83B4-E17580174510}"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2957514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6886DE-12E8-4287-83B4-E17580174510}"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4257191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886DE-12E8-4287-83B4-E17580174510}"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1343318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C6886DE-12E8-4287-83B4-E17580174510}"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4217912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C6886DE-12E8-4287-83B4-E17580174510}" type="datetimeFigureOut">
              <a:rPr lang="en-US" smtClean="0"/>
              <a:t>10/14/2024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3983648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9C6886DE-12E8-4287-83B4-E17580174510}"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326009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9C6886DE-12E8-4287-83B4-E17580174510}"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116559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6886DE-12E8-4287-83B4-E17580174510}"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422973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886DE-12E8-4287-83B4-E17580174510}"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191035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6886DE-12E8-4287-83B4-E17580174510}"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235435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6886DE-12E8-4287-83B4-E17580174510}"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108628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9C6886DE-12E8-4287-83B4-E17580174510}"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116351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886DE-12E8-4287-83B4-E17580174510}" type="datetimeFigureOut">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221272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6886DE-12E8-4287-83B4-E17580174510}"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4172654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6886DE-12E8-4287-83B4-E17580174510}"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7B438E-89D3-4A1E-A534-89E164317BF2}" type="slidenum">
              <a:rPr lang="en-US" smtClean="0"/>
              <a:t>‹#›</a:t>
            </a:fld>
            <a:endParaRPr lang="en-US"/>
          </a:p>
        </p:txBody>
      </p:sp>
    </p:spTree>
    <p:extLst>
      <p:ext uri="{BB962C8B-B14F-4D97-AF65-F5344CB8AC3E}">
        <p14:creationId xmlns:p14="http://schemas.microsoft.com/office/powerpoint/2010/main" val="388471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C6886DE-12E8-4287-83B4-E17580174510}" type="datetimeFigureOut">
              <a:rPr lang="en-US" smtClean="0"/>
              <a:t>10/14/2024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A7B438E-89D3-4A1E-A534-89E164317BF2}" type="slidenum">
              <a:rPr lang="en-US" smtClean="0"/>
              <a:t>‹#›</a:t>
            </a:fld>
            <a:endParaRPr lang="en-US"/>
          </a:p>
        </p:txBody>
      </p:sp>
    </p:spTree>
    <p:extLst>
      <p:ext uri="{BB962C8B-B14F-4D97-AF65-F5344CB8AC3E}">
        <p14:creationId xmlns:p14="http://schemas.microsoft.com/office/powerpoint/2010/main" val="743048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AEAB-23A0-CFB8-7406-DF96C2ED1669}"/>
              </a:ext>
            </a:extLst>
          </p:cNvPr>
          <p:cNvSpPr>
            <a:spLocks noGrp="1"/>
          </p:cNvSpPr>
          <p:nvPr>
            <p:ph type="ctrTitle"/>
          </p:nvPr>
        </p:nvSpPr>
        <p:spPr/>
        <p:txBody>
          <a:bodyPr/>
          <a:lstStyle/>
          <a:p>
            <a:r>
              <a:rPr lang="en-US"/>
              <a:t>Finding Constructs – Advanced AWS CDK Techniques</a:t>
            </a:r>
          </a:p>
        </p:txBody>
      </p:sp>
      <p:sp>
        <p:nvSpPr>
          <p:cNvPr id="3" name="Subtitle 2">
            <a:extLst>
              <a:ext uri="{FF2B5EF4-FFF2-40B4-BE49-F238E27FC236}">
                <a16:creationId xmlns:a16="http://schemas.microsoft.com/office/drawing/2014/main" id="{EDEEBB9D-7E2C-88F1-8977-8217A9D2B0FA}"/>
              </a:ext>
            </a:extLst>
          </p:cNvPr>
          <p:cNvSpPr>
            <a:spLocks noGrp="1"/>
          </p:cNvSpPr>
          <p:nvPr>
            <p:ph type="subTitle" idx="1"/>
          </p:nvPr>
        </p:nvSpPr>
        <p:spPr/>
        <p:txBody>
          <a:bodyPr/>
          <a:lstStyle/>
          <a:p>
            <a:r>
              <a:rPr lang="en-US" dirty="0"/>
              <a:t>Michael Antonio</a:t>
            </a:r>
          </a:p>
        </p:txBody>
      </p:sp>
    </p:spTree>
    <p:extLst>
      <p:ext uri="{BB962C8B-B14F-4D97-AF65-F5344CB8AC3E}">
        <p14:creationId xmlns:p14="http://schemas.microsoft.com/office/powerpoint/2010/main" val="182178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3648-DF95-AFD1-7D47-99421ADB6DC6}"/>
              </a:ext>
            </a:extLst>
          </p:cNvPr>
          <p:cNvSpPr>
            <a:spLocks noGrp="1"/>
          </p:cNvSpPr>
          <p:nvPr>
            <p:ph type="title"/>
          </p:nvPr>
        </p:nvSpPr>
        <p:spPr/>
        <p:txBody>
          <a:bodyPr/>
          <a:lstStyle/>
          <a:p>
            <a:r>
              <a:rPr lang="en-US"/>
              <a:t>Notes</a:t>
            </a:r>
          </a:p>
        </p:txBody>
      </p:sp>
      <p:sp>
        <p:nvSpPr>
          <p:cNvPr id="3" name="Content Placeholder 2">
            <a:extLst>
              <a:ext uri="{FF2B5EF4-FFF2-40B4-BE49-F238E27FC236}">
                <a16:creationId xmlns:a16="http://schemas.microsoft.com/office/drawing/2014/main" id="{7AC71664-D8DD-B2CF-D690-5D08EA02988D}"/>
              </a:ext>
            </a:extLst>
          </p:cNvPr>
          <p:cNvSpPr>
            <a:spLocks noGrp="1"/>
          </p:cNvSpPr>
          <p:nvPr>
            <p:ph idx="1"/>
          </p:nvPr>
        </p:nvSpPr>
        <p:spPr/>
        <p:txBody>
          <a:bodyPr/>
          <a:lstStyle/>
          <a:p>
            <a:r>
              <a:rPr lang="en-US" dirty="0"/>
              <a:t>@michanto/cdk-orchestration 0.1.18</a:t>
            </a:r>
          </a:p>
          <a:p>
            <a:r>
              <a:rPr lang="en-US" dirty="0"/>
              <a:t>Code and slides for this lesson are checked in to @michanto/cdk-orchestration-examples in GitHub.</a:t>
            </a:r>
          </a:p>
        </p:txBody>
      </p:sp>
    </p:spTree>
    <p:extLst>
      <p:ext uri="{BB962C8B-B14F-4D97-AF65-F5344CB8AC3E}">
        <p14:creationId xmlns:p14="http://schemas.microsoft.com/office/powerpoint/2010/main" val="263265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2CA7-49B7-730B-C25E-ABED34F83DFC}"/>
              </a:ext>
            </a:extLst>
          </p:cNvPr>
          <p:cNvSpPr>
            <a:spLocks noGrp="1"/>
          </p:cNvSpPr>
          <p:nvPr>
            <p:ph type="title"/>
          </p:nvPr>
        </p:nvSpPr>
        <p:spPr/>
        <p:txBody>
          <a:bodyPr/>
          <a:lstStyle/>
          <a:p>
            <a:r>
              <a:rPr lang="en-US"/>
              <a:t>Construct Tree</a:t>
            </a:r>
          </a:p>
        </p:txBody>
      </p:sp>
      <p:sp>
        <p:nvSpPr>
          <p:cNvPr id="3" name="Content Placeholder 2">
            <a:extLst>
              <a:ext uri="{FF2B5EF4-FFF2-40B4-BE49-F238E27FC236}">
                <a16:creationId xmlns:a16="http://schemas.microsoft.com/office/drawing/2014/main" id="{BB0D8B61-81A3-9AA3-5C83-685ED2034748}"/>
              </a:ext>
            </a:extLst>
          </p:cNvPr>
          <p:cNvSpPr>
            <a:spLocks noGrp="1"/>
          </p:cNvSpPr>
          <p:nvPr>
            <p:ph idx="1"/>
          </p:nvPr>
        </p:nvSpPr>
        <p:spPr/>
        <p:txBody>
          <a:bodyPr/>
          <a:lstStyle/>
          <a:p>
            <a:endParaRPr lang="en-US" dirty="0"/>
          </a:p>
        </p:txBody>
      </p:sp>
      <p:sp>
        <p:nvSpPr>
          <p:cNvPr id="4" name="Rounded Rectangle 3">
            <a:extLst>
              <a:ext uri="{FF2B5EF4-FFF2-40B4-BE49-F238E27FC236}">
                <a16:creationId xmlns:a16="http://schemas.microsoft.com/office/drawing/2014/main" id="{786741CD-1A58-947A-33CA-F6FECC615A58}"/>
              </a:ext>
            </a:extLst>
          </p:cNvPr>
          <p:cNvSpPr/>
          <p:nvPr/>
        </p:nvSpPr>
        <p:spPr>
          <a:xfrm>
            <a:off x="5064210" y="1222123"/>
            <a:ext cx="206357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5" name="Rounded Rectangle 4">
            <a:extLst>
              <a:ext uri="{FF2B5EF4-FFF2-40B4-BE49-F238E27FC236}">
                <a16:creationId xmlns:a16="http://schemas.microsoft.com/office/drawing/2014/main" id="{AE6CC694-643B-DAB3-3B6B-775DC570BEA7}"/>
              </a:ext>
            </a:extLst>
          </p:cNvPr>
          <p:cNvSpPr/>
          <p:nvPr/>
        </p:nvSpPr>
        <p:spPr>
          <a:xfrm>
            <a:off x="3540104" y="2602191"/>
            <a:ext cx="206357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err="1"/>
              <a:t>StackA</a:t>
            </a:r>
            <a:endParaRPr lang="en-US"/>
          </a:p>
        </p:txBody>
      </p:sp>
      <p:sp>
        <p:nvSpPr>
          <p:cNvPr id="6" name="Rounded Rectangle 5">
            <a:extLst>
              <a:ext uri="{FF2B5EF4-FFF2-40B4-BE49-F238E27FC236}">
                <a16:creationId xmlns:a16="http://schemas.microsoft.com/office/drawing/2014/main" id="{59A70D60-2FAE-EEC7-3569-9155EA3F83EA}"/>
              </a:ext>
            </a:extLst>
          </p:cNvPr>
          <p:cNvSpPr/>
          <p:nvPr/>
        </p:nvSpPr>
        <p:spPr>
          <a:xfrm>
            <a:off x="1377108" y="3693656"/>
            <a:ext cx="206357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Bucket (L2)</a:t>
            </a:r>
          </a:p>
        </p:txBody>
      </p:sp>
      <p:sp>
        <p:nvSpPr>
          <p:cNvPr id="7" name="Rounded Rectangle 6">
            <a:extLst>
              <a:ext uri="{FF2B5EF4-FFF2-40B4-BE49-F238E27FC236}">
                <a16:creationId xmlns:a16="http://schemas.microsoft.com/office/drawing/2014/main" id="{2F84E269-9DB1-A714-DA6E-3C34F9D92C10}"/>
              </a:ext>
            </a:extLst>
          </p:cNvPr>
          <p:cNvSpPr/>
          <p:nvPr/>
        </p:nvSpPr>
        <p:spPr>
          <a:xfrm>
            <a:off x="1294323" y="4774420"/>
            <a:ext cx="206357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err="1"/>
              <a:t>CfnBucket</a:t>
            </a:r>
            <a:r>
              <a:rPr lang="en-US"/>
              <a:t> (L1)</a:t>
            </a:r>
          </a:p>
        </p:txBody>
      </p:sp>
      <p:cxnSp>
        <p:nvCxnSpPr>
          <p:cNvPr id="9" name="Straight Arrow Connector 8">
            <a:extLst>
              <a:ext uri="{FF2B5EF4-FFF2-40B4-BE49-F238E27FC236}">
                <a16:creationId xmlns:a16="http://schemas.microsoft.com/office/drawing/2014/main" id="{ACEAF4C3-35DF-DBE3-00C0-57293EF57C05}"/>
              </a:ext>
            </a:extLst>
          </p:cNvPr>
          <p:cNvCxnSpPr>
            <a:cxnSpLocks/>
            <a:stCxn id="4" idx="2"/>
            <a:endCxn id="5" idx="0"/>
          </p:cNvCxnSpPr>
          <p:nvPr/>
        </p:nvCxnSpPr>
        <p:spPr>
          <a:xfrm flipH="1">
            <a:off x="4571894" y="2136523"/>
            <a:ext cx="1524106" cy="465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EBE1B4-CF31-88F4-3FE6-F5E488C4DB58}"/>
              </a:ext>
            </a:extLst>
          </p:cNvPr>
          <p:cNvCxnSpPr>
            <a:stCxn id="5" idx="2"/>
            <a:endCxn id="6" idx="0"/>
          </p:cNvCxnSpPr>
          <p:nvPr/>
        </p:nvCxnSpPr>
        <p:spPr>
          <a:xfrm flipH="1">
            <a:off x="2408898" y="3516591"/>
            <a:ext cx="2162996" cy="17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A8FD12E-B90B-C4B4-81D4-2FE9A427931E}"/>
              </a:ext>
            </a:extLst>
          </p:cNvPr>
          <p:cNvCxnSpPr>
            <a:stCxn id="6" idx="2"/>
            <a:endCxn id="7" idx="0"/>
          </p:cNvCxnSpPr>
          <p:nvPr/>
        </p:nvCxnSpPr>
        <p:spPr>
          <a:xfrm flipH="1">
            <a:off x="2326113" y="4608056"/>
            <a:ext cx="82785" cy="166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FED998AA-FAD7-00B5-3D36-23F076F85ADD}"/>
              </a:ext>
            </a:extLst>
          </p:cNvPr>
          <p:cNvSpPr/>
          <p:nvPr/>
        </p:nvSpPr>
        <p:spPr>
          <a:xfrm>
            <a:off x="7127789" y="2602191"/>
            <a:ext cx="206357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StackB</a:t>
            </a:r>
            <a:endParaRPr lang="en-US" dirty="0"/>
          </a:p>
        </p:txBody>
      </p:sp>
      <p:cxnSp>
        <p:nvCxnSpPr>
          <p:cNvPr id="19" name="Straight Arrow Connector 18">
            <a:extLst>
              <a:ext uri="{FF2B5EF4-FFF2-40B4-BE49-F238E27FC236}">
                <a16:creationId xmlns:a16="http://schemas.microsoft.com/office/drawing/2014/main" id="{F647ECB2-E4A3-F14A-93B8-BC7C170EE816}"/>
              </a:ext>
            </a:extLst>
          </p:cNvPr>
          <p:cNvCxnSpPr>
            <a:stCxn id="4" idx="2"/>
          </p:cNvCxnSpPr>
          <p:nvPr/>
        </p:nvCxnSpPr>
        <p:spPr>
          <a:xfrm>
            <a:off x="6096000" y="2136523"/>
            <a:ext cx="2328741" cy="439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5">
            <a:extLst>
              <a:ext uri="{FF2B5EF4-FFF2-40B4-BE49-F238E27FC236}">
                <a16:creationId xmlns:a16="http://schemas.microsoft.com/office/drawing/2014/main" id="{27AF60BB-9DD0-0CCB-776A-D33349A95601}"/>
              </a:ext>
            </a:extLst>
          </p:cNvPr>
          <p:cNvSpPr/>
          <p:nvPr/>
        </p:nvSpPr>
        <p:spPr>
          <a:xfrm>
            <a:off x="5213652" y="3660256"/>
            <a:ext cx="206357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Function (L2)</a:t>
            </a:r>
          </a:p>
        </p:txBody>
      </p:sp>
      <p:sp>
        <p:nvSpPr>
          <p:cNvPr id="15" name="Rounded Rectangle 6">
            <a:extLst>
              <a:ext uri="{FF2B5EF4-FFF2-40B4-BE49-F238E27FC236}">
                <a16:creationId xmlns:a16="http://schemas.microsoft.com/office/drawing/2014/main" id="{AE830F82-41A8-CA8F-9131-C859D0E000B8}"/>
              </a:ext>
            </a:extLst>
          </p:cNvPr>
          <p:cNvSpPr/>
          <p:nvPr/>
        </p:nvSpPr>
        <p:spPr>
          <a:xfrm>
            <a:off x="3816961" y="4683533"/>
            <a:ext cx="206357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Role (L2)</a:t>
            </a:r>
          </a:p>
        </p:txBody>
      </p:sp>
      <p:sp>
        <p:nvSpPr>
          <p:cNvPr id="16" name="Rounded Rectangle 6">
            <a:extLst>
              <a:ext uri="{FF2B5EF4-FFF2-40B4-BE49-F238E27FC236}">
                <a16:creationId xmlns:a16="http://schemas.microsoft.com/office/drawing/2014/main" id="{0C6A1E16-BB6C-61DC-3DAE-F26BC03B323C}"/>
              </a:ext>
            </a:extLst>
          </p:cNvPr>
          <p:cNvSpPr/>
          <p:nvPr/>
        </p:nvSpPr>
        <p:spPr>
          <a:xfrm>
            <a:off x="6716336" y="4691238"/>
            <a:ext cx="206357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err="1"/>
              <a:t>CfnFunction</a:t>
            </a:r>
            <a:r>
              <a:rPr lang="en-US"/>
              <a:t> (L1)</a:t>
            </a:r>
          </a:p>
        </p:txBody>
      </p:sp>
      <p:cxnSp>
        <p:nvCxnSpPr>
          <p:cNvPr id="18" name="Straight Arrow Connector 17">
            <a:extLst>
              <a:ext uri="{FF2B5EF4-FFF2-40B4-BE49-F238E27FC236}">
                <a16:creationId xmlns:a16="http://schemas.microsoft.com/office/drawing/2014/main" id="{87020C80-4491-736C-59C5-B2D2B5449A47}"/>
              </a:ext>
            </a:extLst>
          </p:cNvPr>
          <p:cNvCxnSpPr>
            <a:cxnSpLocks/>
            <a:stCxn id="5" idx="2"/>
            <a:endCxn id="14" idx="0"/>
          </p:cNvCxnSpPr>
          <p:nvPr/>
        </p:nvCxnSpPr>
        <p:spPr>
          <a:xfrm>
            <a:off x="4571894" y="3516591"/>
            <a:ext cx="1673548" cy="143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340611C-35EE-9E0C-DBF5-E828964B69A6}"/>
              </a:ext>
            </a:extLst>
          </p:cNvPr>
          <p:cNvCxnSpPr>
            <a:cxnSpLocks/>
            <a:stCxn id="14" idx="2"/>
            <a:endCxn id="15" idx="0"/>
          </p:cNvCxnSpPr>
          <p:nvPr/>
        </p:nvCxnSpPr>
        <p:spPr>
          <a:xfrm flipH="1">
            <a:off x="4848751" y="4574656"/>
            <a:ext cx="1396691" cy="10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C25DC33-2AEE-59A0-0AEE-D941D101E702}"/>
              </a:ext>
            </a:extLst>
          </p:cNvPr>
          <p:cNvCxnSpPr>
            <a:cxnSpLocks/>
            <a:stCxn id="14" idx="2"/>
            <a:endCxn id="16" idx="0"/>
          </p:cNvCxnSpPr>
          <p:nvPr/>
        </p:nvCxnSpPr>
        <p:spPr>
          <a:xfrm>
            <a:off x="6245442" y="4574656"/>
            <a:ext cx="1502684" cy="116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6">
            <a:extLst>
              <a:ext uri="{FF2B5EF4-FFF2-40B4-BE49-F238E27FC236}">
                <a16:creationId xmlns:a16="http://schemas.microsoft.com/office/drawing/2014/main" id="{96C8E28D-8FF9-86D0-FD18-0CD52A1501C4}"/>
              </a:ext>
            </a:extLst>
          </p:cNvPr>
          <p:cNvSpPr/>
          <p:nvPr/>
        </p:nvSpPr>
        <p:spPr>
          <a:xfrm>
            <a:off x="3793595" y="5773107"/>
            <a:ext cx="206357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CfnRole</a:t>
            </a:r>
            <a:r>
              <a:rPr lang="en-US" dirty="0"/>
              <a:t> (L1)</a:t>
            </a:r>
          </a:p>
        </p:txBody>
      </p:sp>
      <p:cxnSp>
        <p:nvCxnSpPr>
          <p:cNvPr id="36" name="Straight Arrow Connector 35">
            <a:extLst>
              <a:ext uri="{FF2B5EF4-FFF2-40B4-BE49-F238E27FC236}">
                <a16:creationId xmlns:a16="http://schemas.microsoft.com/office/drawing/2014/main" id="{ACEAF4C3-35DF-DBE3-00C0-57293EF57C05}"/>
              </a:ext>
            </a:extLst>
          </p:cNvPr>
          <p:cNvCxnSpPr>
            <a:cxnSpLocks/>
          </p:cNvCxnSpPr>
          <p:nvPr/>
        </p:nvCxnSpPr>
        <p:spPr>
          <a:xfrm>
            <a:off x="4667678" y="5534405"/>
            <a:ext cx="315412" cy="274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70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EDB8-8DE6-FEDF-9BBA-B6C9D15DBC9F}"/>
              </a:ext>
            </a:extLst>
          </p:cNvPr>
          <p:cNvSpPr>
            <a:spLocks noGrp="1"/>
          </p:cNvSpPr>
          <p:nvPr>
            <p:ph type="title"/>
          </p:nvPr>
        </p:nvSpPr>
        <p:spPr/>
        <p:txBody>
          <a:bodyPr/>
          <a:lstStyle/>
          <a:p>
            <a:r>
              <a:rPr lang="en-US"/>
              <a:t>Visualizing the Construct Tree</a:t>
            </a:r>
          </a:p>
        </p:txBody>
      </p:sp>
      <p:sp>
        <p:nvSpPr>
          <p:cNvPr id="3" name="Content Placeholder 2">
            <a:extLst>
              <a:ext uri="{FF2B5EF4-FFF2-40B4-BE49-F238E27FC236}">
                <a16:creationId xmlns:a16="http://schemas.microsoft.com/office/drawing/2014/main" id="{E11B7D9A-A21D-5F45-A72E-E91EB1701072}"/>
              </a:ext>
            </a:extLst>
          </p:cNvPr>
          <p:cNvSpPr>
            <a:spLocks noGrp="1"/>
          </p:cNvSpPr>
          <p:nvPr>
            <p:ph idx="1"/>
          </p:nvPr>
        </p:nvSpPr>
        <p:spPr/>
        <p:txBody>
          <a:bodyPr>
            <a:normAutofit/>
          </a:bodyPr>
          <a:lstStyle/>
          <a:p>
            <a:r>
              <a:rPr lang="en-US"/>
              <a:t>Amazon provides three tools for visualizing your CDK Application Construct Tree</a:t>
            </a:r>
          </a:p>
          <a:p>
            <a:pPr lvl="1"/>
            <a:r>
              <a:rPr lang="en-US"/>
              <a:t>AWS Toolkit </a:t>
            </a:r>
            <a:r>
              <a:rPr lang="en-US" err="1"/>
              <a:t>VSCode</a:t>
            </a:r>
            <a:r>
              <a:rPr lang="en-US"/>
              <a:t> Extension</a:t>
            </a:r>
          </a:p>
          <a:p>
            <a:pPr lvl="1"/>
            <a:r>
              <a:rPr lang="en-US" err="1"/>
              <a:t>tree.json</a:t>
            </a:r>
            <a:r>
              <a:rPr lang="en-US"/>
              <a:t> file.</a:t>
            </a:r>
          </a:p>
          <a:p>
            <a:pPr lvl="1"/>
            <a:r>
              <a:rPr lang="en-US"/>
              <a:t>The generated CloudFormation templates, which map resources back to their L1 CDK construct.</a:t>
            </a:r>
          </a:p>
        </p:txBody>
      </p:sp>
    </p:spTree>
    <p:extLst>
      <p:ext uri="{BB962C8B-B14F-4D97-AF65-F5344CB8AC3E}">
        <p14:creationId xmlns:p14="http://schemas.microsoft.com/office/powerpoint/2010/main" val="184143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F5F2-79AE-A129-8940-374ABDC6A80C}"/>
              </a:ext>
            </a:extLst>
          </p:cNvPr>
          <p:cNvSpPr>
            <a:spLocks noGrp="1"/>
          </p:cNvSpPr>
          <p:nvPr>
            <p:ph type="title"/>
          </p:nvPr>
        </p:nvSpPr>
        <p:spPr/>
        <p:txBody>
          <a:bodyPr/>
          <a:lstStyle/>
          <a:p>
            <a:r>
              <a:rPr lang="en-US"/>
              <a:t>Editing CDK Bucket CloudFormation</a:t>
            </a:r>
          </a:p>
        </p:txBody>
      </p:sp>
      <p:sp>
        <p:nvSpPr>
          <p:cNvPr id="3" name="Content Placeholder 2">
            <a:extLst>
              <a:ext uri="{FF2B5EF4-FFF2-40B4-BE49-F238E27FC236}">
                <a16:creationId xmlns:a16="http://schemas.microsoft.com/office/drawing/2014/main" id="{34A80038-97D5-1199-788D-D5A84E133F4B}"/>
              </a:ext>
            </a:extLst>
          </p:cNvPr>
          <p:cNvSpPr>
            <a:spLocks noGrp="1"/>
          </p:cNvSpPr>
          <p:nvPr>
            <p:ph idx="1"/>
          </p:nvPr>
        </p:nvSpPr>
        <p:spPr/>
        <p:txBody>
          <a:bodyPr/>
          <a:lstStyle/>
          <a:p>
            <a:r>
              <a:rPr lang="en-US"/>
              <a:t>Create a new bucket in the CDK:</a:t>
            </a:r>
          </a:p>
          <a:p>
            <a:pPr marL="457200" lvl="1" indent="0">
              <a:buNone/>
            </a:pPr>
            <a:r>
              <a:rPr lang="en-US">
                <a:latin typeface="Courier New" panose="02070309020205020404" pitchFamily="49" charset="0"/>
                <a:cs typeface="Courier New" panose="02070309020205020404" pitchFamily="49" charset="0"/>
              </a:rPr>
              <a:t>let bucket = new Bucket(this, "</a:t>
            </a:r>
            <a:r>
              <a:rPr lang="en-US" err="1">
                <a:latin typeface="Courier New" panose="02070309020205020404" pitchFamily="49" charset="0"/>
                <a:cs typeface="Courier New" panose="02070309020205020404" pitchFamily="49" charset="0"/>
              </a:rPr>
              <a:t>MyBucket</a:t>
            </a:r>
            <a:r>
              <a:rPr lang="en-US">
                <a:latin typeface="Courier New" panose="02070309020205020404" pitchFamily="49" charset="0"/>
                <a:cs typeface="Courier New" panose="02070309020205020404" pitchFamily="49" charset="0"/>
              </a:rPr>
              <a:t>")</a:t>
            </a:r>
          </a:p>
          <a:p>
            <a:r>
              <a:rPr lang="en-US"/>
              <a:t>This will create CloudFormation for the bucket in the stack.</a:t>
            </a:r>
          </a:p>
          <a:p>
            <a:r>
              <a:rPr lang="en-US"/>
              <a:t>Let’s add CloudFormation metadata to the bucket.</a:t>
            </a:r>
          </a:p>
          <a:p>
            <a:r>
              <a:rPr lang="en-US"/>
              <a:t>Metadata is a low-use feature of CloudFormation, thus there is no way to add metadata to an L2 bucket construct.  We need the L1 </a:t>
            </a:r>
            <a:r>
              <a:rPr lang="en-US" err="1"/>
              <a:t>CfnBucket</a:t>
            </a:r>
            <a:r>
              <a:rPr lang="en-US"/>
              <a:t> to add metadata, but how do we find the </a:t>
            </a:r>
            <a:r>
              <a:rPr lang="en-US" err="1"/>
              <a:t>CfnBucket</a:t>
            </a:r>
            <a:r>
              <a:rPr lang="en-US"/>
              <a:t>?</a:t>
            </a:r>
          </a:p>
        </p:txBody>
      </p:sp>
    </p:spTree>
    <p:extLst>
      <p:ext uri="{BB962C8B-B14F-4D97-AF65-F5344CB8AC3E}">
        <p14:creationId xmlns:p14="http://schemas.microsoft.com/office/powerpoint/2010/main" val="176515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9AC4-174A-B0A4-229A-9318B843B8D1}"/>
              </a:ext>
            </a:extLst>
          </p:cNvPr>
          <p:cNvSpPr>
            <a:spLocks noGrp="1"/>
          </p:cNvSpPr>
          <p:nvPr>
            <p:ph type="title"/>
          </p:nvPr>
        </p:nvSpPr>
        <p:spPr/>
        <p:txBody>
          <a:bodyPr/>
          <a:lstStyle/>
          <a:p>
            <a:r>
              <a:rPr lang="en-US"/>
              <a:t>Navigate or Search</a:t>
            </a:r>
          </a:p>
        </p:txBody>
      </p:sp>
      <p:sp>
        <p:nvSpPr>
          <p:cNvPr id="3" name="Content Placeholder 2">
            <a:extLst>
              <a:ext uri="{FF2B5EF4-FFF2-40B4-BE49-F238E27FC236}">
                <a16:creationId xmlns:a16="http://schemas.microsoft.com/office/drawing/2014/main" id="{D1D2D4C4-8E6E-2766-CC1A-DBA98C168E57}"/>
              </a:ext>
            </a:extLst>
          </p:cNvPr>
          <p:cNvSpPr>
            <a:spLocks noGrp="1"/>
          </p:cNvSpPr>
          <p:nvPr>
            <p:ph idx="1"/>
          </p:nvPr>
        </p:nvSpPr>
        <p:spPr/>
        <p:txBody>
          <a:bodyPr/>
          <a:lstStyle/>
          <a:p>
            <a:r>
              <a:rPr lang="en-US"/>
              <a:t>We can navigate the construct tree to get the </a:t>
            </a:r>
            <a:r>
              <a:rPr lang="en-US" err="1"/>
              <a:t>CfnBucket</a:t>
            </a:r>
            <a:r>
              <a:rPr lang="en-US"/>
              <a:t>. There are a few ways to do this:</a:t>
            </a:r>
            <a:br>
              <a:rPr lang="en-US"/>
            </a:br>
            <a:r>
              <a:rPr lang="en-US" sz="1800">
                <a:latin typeface="Cascadia Code" panose="020B0609020000020004" pitchFamily="49" charset="0"/>
                <a:ea typeface="Cascadia Code" panose="020B0609020000020004" pitchFamily="49" charset="0"/>
                <a:cs typeface="Cascadia Code" panose="020B0609020000020004" pitchFamily="49" charset="0"/>
              </a:rPr>
              <a:t>(</a:t>
            </a:r>
            <a:r>
              <a:rPr lang="en-US" sz="1800" err="1">
                <a:latin typeface="Cascadia Code" panose="020B0609020000020004" pitchFamily="49" charset="0"/>
                <a:ea typeface="Cascadia Code" panose="020B0609020000020004" pitchFamily="49" charset="0"/>
                <a:cs typeface="Cascadia Code" panose="020B0609020000020004" pitchFamily="49" charset="0"/>
              </a:rPr>
              <a:t>bucket.node.defaultChild</a:t>
            </a:r>
            <a:r>
              <a:rPr lang="en-US" sz="1800">
                <a:latin typeface="Cascadia Code" panose="020B0609020000020004" pitchFamily="49" charset="0"/>
                <a:ea typeface="Cascadia Code" panose="020B0609020000020004" pitchFamily="49" charset="0"/>
                <a:cs typeface="Cascadia Code" panose="020B0609020000020004" pitchFamily="49" charset="0"/>
              </a:rPr>
              <a:t> as </a:t>
            </a:r>
            <a:r>
              <a:rPr lang="en-US" sz="1800" err="1">
                <a:latin typeface="Cascadia Code" panose="020B0609020000020004" pitchFamily="49" charset="0"/>
                <a:ea typeface="Cascadia Code" panose="020B0609020000020004" pitchFamily="49" charset="0"/>
                <a:cs typeface="Cascadia Code" panose="020B0609020000020004" pitchFamily="49" charset="0"/>
              </a:rPr>
              <a:t>CfnBucket</a:t>
            </a:r>
            <a:r>
              <a:rPr lang="en-US" sz="1800">
                <a:latin typeface="Cascadia Code" panose="020B0609020000020004" pitchFamily="49" charset="0"/>
                <a:ea typeface="Cascadia Code" panose="020B0609020000020004" pitchFamily="49" charset="0"/>
                <a:cs typeface="Cascadia Code" panose="020B0609020000020004" pitchFamily="49" charset="0"/>
              </a:rPr>
              <a:t>).</a:t>
            </a:r>
            <a:r>
              <a:rPr lang="en-US" sz="1800" err="1">
                <a:latin typeface="Cascadia Code" panose="020B0609020000020004" pitchFamily="49" charset="0"/>
                <a:ea typeface="Cascadia Code" panose="020B0609020000020004" pitchFamily="49" charset="0"/>
                <a:cs typeface="Cascadia Code" panose="020B0609020000020004" pitchFamily="49" charset="0"/>
              </a:rPr>
              <a:t>addMetadata</a:t>
            </a:r>
            <a:r>
              <a:rPr lang="en-US" sz="1800">
                <a:latin typeface="Cascadia Code" panose="020B0609020000020004" pitchFamily="49" charset="0"/>
                <a:ea typeface="Cascadia Code" panose="020B0609020000020004" pitchFamily="49" charset="0"/>
                <a:cs typeface="Cascadia Code" panose="020B0609020000020004" pitchFamily="49" charset="0"/>
              </a:rPr>
              <a:t>(k, v)</a:t>
            </a:r>
            <a:br>
              <a:rPr lang="en-US" sz="1800">
                <a:latin typeface="Cascadia Code" panose="020B0609020000020004" pitchFamily="49" charset="0"/>
                <a:ea typeface="Cascadia Code" panose="020B0609020000020004" pitchFamily="49" charset="0"/>
                <a:cs typeface="Cascadia Code" panose="020B0609020000020004" pitchFamily="49" charset="0"/>
              </a:rPr>
            </a:br>
            <a:r>
              <a:rPr lang="en-US" sz="1800">
                <a:latin typeface="Cascadia Code" panose="020B0609020000020004" pitchFamily="49" charset="0"/>
                <a:ea typeface="Cascadia Code" panose="020B0609020000020004" pitchFamily="49" charset="0"/>
                <a:cs typeface="Cascadia Code" panose="020B0609020000020004" pitchFamily="49" charset="0"/>
              </a:rPr>
              <a:t>(</a:t>
            </a:r>
            <a:r>
              <a:rPr lang="en-US" sz="1800" err="1">
                <a:latin typeface="Cascadia Code" panose="020B0609020000020004" pitchFamily="49" charset="0"/>
                <a:ea typeface="Cascadia Code" panose="020B0609020000020004" pitchFamily="49" charset="0"/>
                <a:cs typeface="Cascadia Code" panose="020B0609020000020004" pitchFamily="49" charset="0"/>
              </a:rPr>
              <a:t>bucket.node.tryFindChild</a:t>
            </a:r>
            <a:r>
              <a:rPr lang="en-US" sz="1800">
                <a:latin typeface="Cascadia Code" panose="020B0609020000020004" pitchFamily="49" charset="0"/>
                <a:ea typeface="Cascadia Code" panose="020B0609020000020004" pitchFamily="49" charset="0"/>
                <a:cs typeface="Cascadia Code" panose="020B0609020000020004" pitchFamily="49" charset="0"/>
              </a:rPr>
              <a:t>("Resource") as  </a:t>
            </a:r>
            <a:br>
              <a:rPr lang="en-US" sz="1800">
                <a:latin typeface="Cascadia Code" panose="020B0609020000020004" pitchFamily="49" charset="0"/>
                <a:ea typeface="Cascadia Code" panose="020B0609020000020004" pitchFamily="49" charset="0"/>
                <a:cs typeface="Cascadia Code" panose="020B0609020000020004" pitchFamily="49" charset="0"/>
              </a:rPr>
            </a:br>
            <a:r>
              <a:rPr lang="en-US" sz="1800">
                <a:latin typeface="Cascadia Code" panose="020B0609020000020004" pitchFamily="49" charset="0"/>
                <a:ea typeface="Cascadia Code" panose="020B0609020000020004" pitchFamily="49" charset="0"/>
                <a:cs typeface="Cascadia Code" panose="020B0609020000020004" pitchFamily="49" charset="0"/>
              </a:rPr>
              <a:t>  </a:t>
            </a:r>
            <a:r>
              <a:rPr lang="en-US" sz="1800" err="1">
                <a:latin typeface="Cascadia Code" panose="020B0609020000020004" pitchFamily="49" charset="0"/>
                <a:ea typeface="Cascadia Code" panose="020B0609020000020004" pitchFamily="49" charset="0"/>
                <a:cs typeface="Cascadia Code" panose="020B0609020000020004" pitchFamily="49" charset="0"/>
              </a:rPr>
              <a:t>CfnBucket</a:t>
            </a:r>
            <a:r>
              <a:rPr lang="en-US" sz="1800">
                <a:latin typeface="Cascadia Code" panose="020B0609020000020004" pitchFamily="49" charset="0"/>
                <a:ea typeface="Cascadia Code" panose="020B0609020000020004" pitchFamily="49" charset="0"/>
                <a:cs typeface="Cascadia Code" panose="020B0609020000020004" pitchFamily="49" charset="0"/>
              </a:rPr>
              <a:t>).</a:t>
            </a:r>
            <a:r>
              <a:rPr lang="en-US" sz="1800" err="1">
                <a:latin typeface="Cascadia Code" panose="020B0609020000020004" pitchFamily="49" charset="0"/>
                <a:ea typeface="Cascadia Code" panose="020B0609020000020004" pitchFamily="49" charset="0"/>
                <a:cs typeface="Cascadia Code" panose="020B0609020000020004" pitchFamily="49" charset="0"/>
              </a:rPr>
              <a:t>addMetadata</a:t>
            </a:r>
            <a:r>
              <a:rPr lang="en-US" sz="1800">
                <a:latin typeface="Cascadia Code" panose="020B0609020000020004" pitchFamily="49" charset="0"/>
                <a:ea typeface="Cascadia Code" panose="020B0609020000020004" pitchFamily="49" charset="0"/>
                <a:cs typeface="Cascadia Code" panose="020B0609020000020004" pitchFamily="49" charset="0"/>
              </a:rPr>
              <a:t>(k, v)</a:t>
            </a:r>
            <a:br>
              <a:rPr lang="en-US" sz="1800">
                <a:latin typeface="Cascadia Code" panose="020B0609020000020004" pitchFamily="49" charset="0"/>
                <a:ea typeface="Cascadia Code" panose="020B0609020000020004" pitchFamily="49" charset="0"/>
                <a:cs typeface="Cascadia Code" panose="020B0609020000020004" pitchFamily="49" charset="0"/>
              </a:rPr>
            </a:br>
            <a:r>
              <a:rPr lang="en-US" sz="1800">
                <a:latin typeface="Cascadia Code" panose="020B0609020000020004" pitchFamily="49" charset="0"/>
                <a:ea typeface="Cascadia Code" panose="020B0609020000020004" pitchFamily="49" charset="0"/>
                <a:cs typeface="Cascadia Code" panose="020B0609020000020004" pitchFamily="49" charset="0"/>
              </a:rPr>
              <a:t>((bucket as any)._resource as </a:t>
            </a:r>
            <a:r>
              <a:rPr lang="en-US" sz="1800" err="1">
                <a:latin typeface="Cascadia Code" panose="020B0609020000020004" pitchFamily="49" charset="0"/>
                <a:ea typeface="Cascadia Code" panose="020B0609020000020004" pitchFamily="49" charset="0"/>
                <a:cs typeface="Cascadia Code" panose="020B0609020000020004" pitchFamily="49" charset="0"/>
              </a:rPr>
              <a:t>CfnBucket</a:t>
            </a:r>
            <a:r>
              <a:rPr lang="en-US" sz="1800">
                <a:latin typeface="Cascadia Code" panose="020B0609020000020004" pitchFamily="49" charset="0"/>
                <a:ea typeface="Cascadia Code" panose="020B0609020000020004" pitchFamily="49" charset="0"/>
                <a:cs typeface="Cascadia Code" panose="020B0609020000020004" pitchFamily="49" charset="0"/>
              </a:rPr>
              <a:t>).</a:t>
            </a:r>
            <a:r>
              <a:rPr lang="en-US" sz="1800" err="1">
                <a:latin typeface="Cascadia Code" panose="020B0609020000020004" pitchFamily="49" charset="0"/>
                <a:ea typeface="Cascadia Code" panose="020B0609020000020004" pitchFamily="49" charset="0"/>
                <a:cs typeface="Cascadia Code" panose="020B0609020000020004" pitchFamily="49" charset="0"/>
              </a:rPr>
              <a:t>addMetadata</a:t>
            </a:r>
            <a:r>
              <a:rPr lang="en-US" sz="1800">
                <a:latin typeface="Cascadia Code" panose="020B0609020000020004" pitchFamily="49" charset="0"/>
                <a:ea typeface="Cascadia Code" panose="020B0609020000020004" pitchFamily="49" charset="0"/>
                <a:cs typeface="Cascadia Code" panose="020B0609020000020004" pitchFamily="49" charset="0"/>
              </a:rPr>
              <a:t>(k, v)</a:t>
            </a:r>
          </a:p>
          <a:p>
            <a:r>
              <a:rPr lang="en-US"/>
              <a:t>Or we could search:</a:t>
            </a:r>
            <a:br>
              <a:rPr lang="en-US"/>
            </a:br>
            <a:r>
              <a:rPr lang="en-US" sz="1800">
                <a:latin typeface="Cascadia Code" panose="020B0609020000020004" pitchFamily="49" charset="0"/>
                <a:ea typeface="Cascadia Code" panose="020B0609020000020004" pitchFamily="49" charset="0"/>
                <a:cs typeface="Cascadia Code" panose="020B0609020000020004" pitchFamily="49" charset="0"/>
              </a:rPr>
              <a:t>((</a:t>
            </a:r>
            <a:r>
              <a:rPr lang="en-US" sz="1800" err="1">
                <a:latin typeface="Cascadia Code" panose="020B0609020000020004" pitchFamily="49" charset="0"/>
                <a:ea typeface="Cascadia Code" panose="020B0609020000020004" pitchFamily="49" charset="0"/>
                <a:cs typeface="Cascadia Code" panose="020B0609020000020004" pitchFamily="49" charset="0"/>
              </a:rPr>
              <a:t>ConstructTreeSearch</a:t>
            </a:r>
            <a:br>
              <a:rPr lang="en-US">
                <a:latin typeface="Cascadia Code" panose="020B0609020000020004" pitchFamily="49" charset="0"/>
                <a:ea typeface="Cascadia Code" panose="020B0609020000020004" pitchFamily="49" charset="0"/>
                <a:cs typeface="Cascadia Code" panose="020B0609020000020004" pitchFamily="49" charset="0"/>
              </a:rPr>
            </a:br>
            <a:r>
              <a:rPr lang="en-US">
                <a:latin typeface="Cascadia Code" panose="020B0609020000020004" pitchFamily="49" charset="0"/>
                <a:ea typeface="Cascadia Code" panose="020B0609020000020004" pitchFamily="49" charset="0"/>
                <a:cs typeface="Cascadia Code" panose="020B0609020000020004" pitchFamily="49" charset="0"/>
              </a:rPr>
              <a:t>  </a:t>
            </a:r>
            <a:r>
              <a:rPr lang="en-US" sz="1800">
                <a:latin typeface="Cascadia Code" panose="020B0609020000020004" pitchFamily="49" charset="0"/>
                <a:ea typeface="Cascadia Code" panose="020B0609020000020004" pitchFamily="49" charset="0"/>
                <a:cs typeface="Cascadia Code" panose="020B0609020000020004" pitchFamily="49" charset="0"/>
              </a:rPr>
              <a:t>.for(</a:t>
            </a:r>
            <a:r>
              <a:rPr lang="en-US" sz="1800" err="1">
                <a:latin typeface="Cascadia Code" panose="020B0609020000020004" pitchFamily="49" charset="0"/>
                <a:ea typeface="Cascadia Code" panose="020B0609020000020004" pitchFamily="49" charset="0"/>
                <a:cs typeface="Cascadia Code" panose="020B0609020000020004" pitchFamily="49" charset="0"/>
              </a:rPr>
              <a:t>isCfnBucket</a:t>
            </a:r>
            <a:r>
              <a:rPr lang="en-US" sz="1800">
                <a:latin typeface="Cascadia Code" panose="020B0609020000020004" pitchFamily="49" charset="0"/>
                <a:ea typeface="Cascadia Code" panose="020B0609020000020004" pitchFamily="49" charset="0"/>
                <a:cs typeface="Cascadia Code" panose="020B0609020000020004" pitchFamily="49" charset="0"/>
              </a:rPr>
              <a:t>)</a:t>
            </a:r>
            <a:br>
              <a:rPr lang="en-US" sz="1800">
                <a:latin typeface="Cascadia Code" panose="020B0609020000020004" pitchFamily="49" charset="0"/>
                <a:ea typeface="Cascadia Code" panose="020B0609020000020004" pitchFamily="49" charset="0"/>
                <a:cs typeface="Cascadia Code" panose="020B0609020000020004" pitchFamily="49" charset="0"/>
              </a:rPr>
            </a:br>
            <a:r>
              <a:rPr lang="en-US" sz="1800">
                <a:latin typeface="Cascadia Code" panose="020B0609020000020004" pitchFamily="49" charset="0"/>
                <a:ea typeface="Cascadia Code" panose="020B0609020000020004" pitchFamily="49" charset="0"/>
                <a:cs typeface="Cascadia Code" panose="020B0609020000020004" pitchFamily="49" charset="0"/>
              </a:rPr>
              <a:t>  .</a:t>
            </a:r>
            <a:r>
              <a:rPr lang="en-US" sz="1800" err="1">
                <a:latin typeface="Cascadia Code" panose="020B0609020000020004" pitchFamily="49" charset="0"/>
                <a:ea typeface="Cascadia Code" panose="020B0609020000020004" pitchFamily="49" charset="0"/>
                <a:cs typeface="Cascadia Code" panose="020B0609020000020004" pitchFamily="49" charset="0"/>
              </a:rPr>
              <a:t>searchDown</a:t>
            </a:r>
            <a:r>
              <a:rPr lang="en-US" sz="1800">
                <a:latin typeface="Cascadia Code" panose="020B0609020000020004" pitchFamily="49" charset="0"/>
                <a:ea typeface="Cascadia Code" panose="020B0609020000020004" pitchFamily="49" charset="0"/>
                <a:cs typeface="Cascadia Code" panose="020B0609020000020004" pitchFamily="49" charset="0"/>
              </a:rPr>
              <a:t>(bucket)</a:t>
            </a:r>
            <a:br>
              <a:rPr lang="en-US" sz="1800">
                <a:latin typeface="Cascadia Code" panose="020B0609020000020004" pitchFamily="49" charset="0"/>
                <a:ea typeface="Cascadia Code" panose="020B0609020000020004" pitchFamily="49" charset="0"/>
                <a:cs typeface="Cascadia Code" panose="020B0609020000020004" pitchFamily="49" charset="0"/>
              </a:rPr>
            </a:br>
            <a:r>
              <a:rPr lang="en-US" sz="1800">
                <a:latin typeface="Cascadia Code" panose="020B0609020000020004" pitchFamily="49" charset="0"/>
                <a:ea typeface="Cascadia Code" panose="020B0609020000020004" pitchFamily="49" charset="0"/>
                <a:cs typeface="Cascadia Code" panose="020B0609020000020004" pitchFamily="49" charset="0"/>
              </a:rPr>
              <a:t>  .pop()!) </a:t>
            </a:r>
            <a:r>
              <a:rPr lang="en-US">
                <a:latin typeface="Cascadia Code" panose="020B0609020000020004" pitchFamily="49" charset="0"/>
                <a:ea typeface="Cascadia Code" panose="020B0609020000020004" pitchFamily="49" charset="0"/>
                <a:cs typeface="Cascadia Code" panose="020B0609020000020004" pitchFamily="49" charset="0"/>
              </a:rPr>
              <a:t>a</a:t>
            </a:r>
            <a:r>
              <a:rPr lang="en-US" sz="1800">
                <a:latin typeface="Cascadia Code" panose="020B0609020000020004" pitchFamily="49" charset="0"/>
                <a:ea typeface="Cascadia Code" panose="020B0609020000020004" pitchFamily="49" charset="0"/>
                <a:cs typeface="Cascadia Code" panose="020B0609020000020004" pitchFamily="49" charset="0"/>
              </a:rPr>
              <a:t>s </a:t>
            </a:r>
            <a:r>
              <a:rPr lang="en-US" sz="1800" err="1">
                <a:latin typeface="Cascadia Code" panose="020B0609020000020004" pitchFamily="49" charset="0"/>
                <a:ea typeface="Cascadia Code" panose="020B0609020000020004" pitchFamily="49" charset="0"/>
                <a:cs typeface="Cascadia Code" panose="020B0609020000020004" pitchFamily="49" charset="0"/>
              </a:rPr>
              <a:t>CfnBucket</a:t>
            </a:r>
            <a:r>
              <a:rPr lang="en-US" sz="1800">
                <a:latin typeface="Cascadia Code" panose="020B0609020000020004" pitchFamily="49" charset="0"/>
                <a:ea typeface="Cascadia Code" panose="020B0609020000020004" pitchFamily="49" charset="0"/>
                <a:cs typeface="Cascadia Code" panose="020B0609020000020004" pitchFamily="49" charset="0"/>
              </a:rPr>
              <a:t>).</a:t>
            </a:r>
            <a:r>
              <a:rPr lang="en-US" sz="1800" err="1">
                <a:latin typeface="Cascadia Code" panose="020B0609020000020004" pitchFamily="49" charset="0"/>
                <a:ea typeface="Cascadia Code" panose="020B0609020000020004" pitchFamily="49" charset="0"/>
                <a:cs typeface="Cascadia Code" panose="020B0609020000020004" pitchFamily="49" charset="0"/>
              </a:rPr>
              <a:t>addMetadata</a:t>
            </a:r>
            <a:r>
              <a:rPr lang="en-US" sz="1800">
                <a:latin typeface="Cascadia Code" panose="020B0609020000020004" pitchFamily="49" charset="0"/>
                <a:ea typeface="Cascadia Code" panose="020B0609020000020004" pitchFamily="49" charset="0"/>
                <a:cs typeface="Cascadia Code" panose="020B0609020000020004" pitchFamily="49" charset="0"/>
              </a:rPr>
              <a:t>(k, v)</a:t>
            </a:r>
          </a:p>
        </p:txBody>
      </p:sp>
    </p:spTree>
    <p:extLst>
      <p:ext uri="{BB962C8B-B14F-4D97-AF65-F5344CB8AC3E}">
        <p14:creationId xmlns:p14="http://schemas.microsoft.com/office/powerpoint/2010/main" val="166235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AE00-5431-2E9A-2628-60052D936272}"/>
              </a:ext>
            </a:extLst>
          </p:cNvPr>
          <p:cNvSpPr>
            <a:spLocks noGrp="1"/>
          </p:cNvSpPr>
          <p:nvPr>
            <p:ph type="title"/>
          </p:nvPr>
        </p:nvSpPr>
        <p:spPr/>
        <p:txBody>
          <a:bodyPr/>
          <a:lstStyle/>
          <a:p>
            <a:r>
              <a:rPr lang="en-US"/>
              <a:t>Powerful Search Capabilities</a:t>
            </a:r>
          </a:p>
        </p:txBody>
      </p:sp>
      <p:sp>
        <p:nvSpPr>
          <p:cNvPr id="3" name="Content Placeholder 2">
            <a:extLst>
              <a:ext uri="{FF2B5EF4-FFF2-40B4-BE49-F238E27FC236}">
                <a16:creationId xmlns:a16="http://schemas.microsoft.com/office/drawing/2014/main" id="{48294EA9-9AF6-6E05-6337-471E0F59C65C}"/>
              </a:ext>
            </a:extLst>
          </p:cNvPr>
          <p:cNvSpPr>
            <a:spLocks noGrp="1"/>
          </p:cNvSpPr>
          <p:nvPr>
            <p:ph idx="1"/>
          </p:nvPr>
        </p:nvSpPr>
        <p:spPr/>
        <p:txBody>
          <a:bodyPr>
            <a:normAutofit/>
          </a:bodyPr>
          <a:lstStyle/>
          <a:p>
            <a:r>
              <a:rPr lang="en-US" dirty="0" err="1">
                <a:latin typeface="Cascadia Code" panose="020B0609020000020004" pitchFamily="49" charset="0"/>
                <a:ea typeface="Cascadia Code" panose="020B0609020000020004" pitchFamily="49" charset="0"/>
                <a:cs typeface="Cascadia Code" panose="020B0609020000020004" pitchFamily="49" charset="0"/>
              </a:rPr>
              <a:t>ConstructTreeSearch</a:t>
            </a:r>
            <a:r>
              <a:rPr lang="en-US" dirty="0"/>
              <a:t> class support searching the tree with predicates:</a:t>
            </a:r>
          </a:p>
          <a:p>
            <a:pPr lvl="1"/>
            <a:r>
              <a:rPr lang="en-US" dirty="0"/>
              <a:t>Search down to find all stacks in the tree:</a:t>
            </a:r>
            <a:br>
              <a:rPr lang="en-US" dirty="0"/>
            </a:br>
            <a:r>
              <a:rPr lang="en-US" dirty="0" err="1">
                <a:latin typeface="Cascadia Code" panose="020B0609020000020004" pitchFamily="49" charset="0"/>
                <a:ea typeface="Cascadia Code" panose="020B0609020000020004" pitchFamily="49" charset="0"/>
                <a:cs typeface="Cascadia Code" panose="020B0609020000020004" pitchFamily="49" charset="0"/>
              </a:rPr>
              <a:t>ConstructTreeSearch.for</a:t>
            </a:r>
            <a:r>
              <a:rPr lang="en-US" dirty="0">
                <a:latin typeface="Cascadia Code" panose="020B0609020000020004" pitchFamily="49" charset="0"/>
                <a:ea typeface="Cascadia Code" panose="020B0609020000020004" pitchFamily="49" charset="0"/>
                <a:cs typeface="Cascadia Code" panose="020B0609020000020004" pitchFamily="49" charset="0"/>
              </a:rPr>
              <a:t>(</a:t>
            </a:r>
            <a:r>
              <a:rPr lang="en-US" dirty="0" err="1">
                <a:latin typeface="Cascadia Code" panose="020B0609020000020004" pitchFamily="49" charset="0"/>
                <a:ea typeface="Cascadia Code" panose="020B0609020000020004" pitchFamily="49" charset="0"/>
                <a:cs typeface="Cascadia Code" panose="020B0609020000020004" pitchFamily="49" charset="0"/>
              </a:rPr>
              <a:t>Stack.isStack</a:t>
            </a:r>
            <a:r>
              <a:rPr lang="en-US" dirty="0">
                <a:latin typeface="Cascadia Code" panose="020B0609020000020004" pitchFamily="49" charset="0"/>
                <a:ea typeface="Cascadia Code" panose="020B0609020000020004" pitchFamily="49" charset="0"/>
                <a:cs typeface="Cascadia Code" panose="020B0609020000020004" pitchFamily="49" charset="0"/>
              </a:rPr>
              <a:t>)</a:t>
            </a:r>
            <a:br>
              <a:rPr lang="en-US" dirty="0">
                <a:latin typeface="Cascadia Code" panose="020B0609020000020004" pitchFamily="49" charset="0"/>
                <a:ea typeface="Cascadia Code" panose="020B0609020000020004" pitchFamily="49" charset="0"/>
                <a:cs typeface="Cascadia Code" panose="020B0609020000020004" pitchFamily="49" charset="0"/>
              </a:rPr>
            </a:b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dirty="0" err="1">
                <a:latin typeface="Cascadia Code" panose="020B0609020000020004" pitchFamily="49" charset="0"/>
                <a:ea typeface="Cascadia Code" panose="020B0609020000020004" pitchFamily="49" charset="0"/>
                <a:cs typeface="Cascadia Code" panose="020B0609020000020004" pitchFamily="49" charset="0"/>
              </a:rPr>
              <a:t>searchDown</a:t>
            </a:r>
            <a:r>
              <a:rPr lang="en-US" dirty="0">
                <a:latin typeface="Cascadia Code" panose="020B0609020000020004" pitchFamily="49" charset="0"/>
                <a:ea typeface="Cascadia Code" panose="020B0609020000020004" pitchFamily="49" charset="0"/>
                <a:cs typeface="Cascadia Code" panose="020B0609020000020004" pitchFamily="49" charset="0"/>
              </a:rPr>
              <a:t>(app)</a:t>
            </a:r>
          </a:p>
          <a:p>
            <a:pPr lvl="1"/>
            <a:r>
              <a:rPr lang="en-US" dirty="0"/>
              <a:t>Search up to find the stack a construct is in (non-throwing </a:t>
            </a:r>
            <a:r>
              <a:rPr lang="en-US" dirty="0" err="1">
                <a:latin typeface="Cascadia Code" panose="020B0609020000020004" pitchFamily="49" charset="0"/>
                <a:ea typeface="Cascadia Code" panose="020B0609020000020004" pitchFamily="49" charset="0"/>
                <a:cs typeface="Cascadia Code" panose="020B0609020000020004" pitchFamily="49" charset="0"/>
              </a:rPr>
              <a:t>Stack.of</a:t>
            </a:r>
            <a:r>
              <a:rPr lang="en-US" dirty="0"/>
              <a:t>)</a:t>
            </a:r>
            <a:br>
              <a:rPr lang="en-US" dirty="0"/>
            </a:br>
            <a:r>
              <a:rPr lang="en-US" dirty="0" err="1">
                <a:latin typeface="Cascadia Code" panose="020B0609020000020004" pitchFamily="49" charset="0"/>
                <a:ea typeface="Cascadia Code" panose="020B0609020000020004" pitchFamily="49" charset="0"/>
                <a:cs typeface="Cascadia Code" panose="020B0609020000020004" pitchFamily="49" charset="0"/>
              </a:rPr>
              <a:t>ConstructTreeSearch.for</a:t>
            </a:r>
            <a:r>
              <a:rPr lang="en-US" dirty="0">
                <a:latin typeface="Cascadia Code" panose="020B0609020000020004" pitchFamily="49" charset="0"/>
                <a:ea typeface="Cascadia Code" panose="020B0609020000020004" pitchFamily="49" charset="0"/>
                <a:cs typeface="Cascadia Code" panose="020B0609020000020004" pitchFamily="49" charset="0"/>
              </a:rPr>
              <a:t>(</a:t>
            </a:r>
            <a:r>
              <a:rPr lang="en-US" dirty="0" err="1">
                <a:latin typeface="Cascadia Code" panose="020B0609020000020004" pitchFamily="49" charset="0"/>
                <a:ea typeface="Cascadia Code" panose="020B0609020000020004" pitchFamily="49" charset="0"/>
                <a:cs typeface="Cascadia Code" panose="020B0609020000020004" pitchFamily="49" charset="0"/>
              </a:rPr>
              <a:t>Stack.isStack</a:t>
            </a:r>
            <a:r>
              <a:rPr lang="en-US" dirty="0">
                <a:latin typeface="Cascadia Code" panose="020B0609020000020004" pitchFamily="49" charset="0"/>
                <a:ea typeface="Cascadia Code" panose="020B0609020000020004" pitchFamily="49" charset="0"/>
                <a:cs typeface="Cascadia Code" panose="020B0609020000020004" pitchFamily="49" charset="0"/>
              </a:rPr>
              <a:t>)</a:t>
            </a:r>
            <a:br>
              <a:rPr lang="en-US" dirty="0">
                <a:latin typeface="Cascadia Code" panose="020B0609020000020004" pitchFamily="49" charset="0"/>
                <a:ea typeface="Cascadia Code" panose="020B0609020000020004" pitchFamily="49" charset="0"/>
                <a:cs typeface="Cascadia Code" panose="020B0609020000020004" pitchFamily="49" charset="0"/>
              </a:rPr>
            </a:b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dirty="0" err="1">
                <a:latin typeface="Cascadia Code" panose="020B0609020000020004" pitchFamily="49" charset="0"/>
                <a:ea typeface="Cascadia Code" panose="020B0609020000020004" pitchFamily="49" charset="0"/>
                <a:cs typeface="Cascadia Code" panose="020B0609020000020004" pitchFamily="49" charset="0"/>
              </a:rPr>
              <a:t>searchUp</a:t>
            </a:r>
            <a:r>
              <a:rPr lang="en-US" dirty="0">
                <a:latin typeface="Cascadia Code" panose="020B0609020000020004" pitchFamily="49" charset="0"/>
                <a:ea typeface="Cascadia Code" panose="020B0609020000020004" pitchFamily="49" charset="0"/>
                <a:cs typeface="Cascadia Code" panose="020B0609020000020004" pitchFamily="49" charset="0"/>
              </a:rPr>
              <a:t>(construct)</a:t>
            </a:r>
          </a:p>
          <a:p>
            <a:r>
              <a:rPr lang="en-US" dirty="0"/>
              <a:t>Typed helper classes: </a:t>
            </a:r>
            <a:r>
              <a:rPr lang="en-US" dirty="0" err="1">
                <a:latin typeface="Cascadia Code" panose="020B0609020000020004" pitchFamily="49" charset="0"/>
                <a:ea typeface="Cascadia Code" panose="020B0609020000020004" pitchFamily="49" charset="0"/>
                <a:cs typeface="Cascadia Code" panose="020B0609020000020004" pitchFamily="49" charset="0"/>
              </a:rPr>
              <a:t>StackUtilities</a:t>
            </a:r>
            <a:r>
              <a:rPr lang="en-US" dirty="0"/>
              <a:t> (for finding </a:t>
            </a:r>
            <a:r>
              <a:rPr lang="en-US" dirty="0">
                <a:latin typeface="Cascadia Code" panose="020B0609020000020004" pitchFamily="49" charset="0"/>
                <a:ea typeface="Cascadia Code" panose="020B0609020000020004" pitchFamily="49" charset="0"/>
                <a:cs typeface="Cascadia Code" panose="020B0609020000020004" pitchFamily="49" charset="0"/>
              </a:rPr>
              <a:t>Stacks</a:t>
            </a:r>
            <a:r>
              <a:rPr lang="en-US" dirty="0"/>
              <a:t>), </a:t>
            </a:r>
            <a:r>
              <a:rPr lang="en-US" dirty="0" err="1">
                <a:latin typeface="Cascadia Code" panose="020B0609020000020004" pitchFamily="49" charset="0"/>
                <a:ea typeface="Cascadia Code" panose="020B0609020000020004" pitchFamily="49" charset="0"/>
                <a:cs typeface="Cascadia Code" panose="020B0609020000020004" pitchFamily="49" charset="0"/>
              </a:rPr>
              <a:t>CfnElementUtilities</a:t>
            </a:r>
            <a:r>
              <a:rPr lang="en-US" dirty="0"/>
              <a:t> (for finding </a:t>
            </a:r>
            <a:r>
              <a:rPr lang="en-US" dirty="0" err="1">
                <a:latin typeface="Cascadia Code" panose="020B0609020000020004" pitchFamily="49" charset="0"/>
                <a:ea typeface="Cascadia Code" panose="020B0609020000020004" pitchFamily="49" charset="0"/>
                <a:cs typeface="Cascadia Code" panose="020B0609020000020004" pitchFamily="49" charset="0"/>
              </a:rPr>
              <a:t>CfnElements</a:t>
            </a:r>
            <a:r>
              <a:rPr lang="en-US" dirty="0"/>
              <a:t> and </a:t>
            </a:r>
            <a:r>
              <a:rPr lang="en-US" dirty="0" err="1">
                <a:latin typeface="Cascadia Code" panose="020B0609020000020004" pitchFamily="49" charset="0"/>
                <a:ea typeface="Cascadia Code" panose="020B0609020000020004" pitchFamily="49" charset="0"/>
                <a:cs typeface="Cascadia Code" panose="020B0609020000020004" pitchFamily="49" charset="0"/>
              </a:rPr>
              <a:t>CfnResources</a:t>
            </a:r>
            <a:r>
              <a:rPr lang="en-US" dirty="0"/>
              <a:t>) and </a:t>
            </a:r>
            <a:r>
              <a:rPr lang="en-US" dirty="0" err="1">
                <a:latin typeface="Cascadia Code" panose="020B0609020000020004" pitchFamily="49" charset="0"/>
                <a:ea typeface="Cascadia Code" panose="020B0609020000020004" pitchFamily="49" charset="0"/>
                <a:cs typeface="Cascadia Code" panose="020B0609020000020004" pitchFamily="49" charset="0"/>
              </a:rPr>
              <a:t>CustomResourceUtilities</a:t>
            </a:r>
            <a:r>
              <a:rPr lang="en-US" dirty="0"/>
              <a:t> (for finding custom resource </a:t>
            </a:r>
            <a:r>
              <a:rPr lang="en-US" dirty="0" err="1">
                <a:latin typeface="Cascadia Code" panose="020B0609020000020004" pitchFamily="49" charset="0"/>
                <a:ea typeface="Cascadia Code" panose="020B0609020000020004" pitchFamily="49" charset="0"/>
                <a:cs typeface="Cascadia Code" panose="020B0609020000020004" pitchFamily="49" charset="0"/>
              </a:rPr>
              <a:t>CfnResources</a:t>
            </a:r>
            <a:r>
              <a:rPr lang="en-US" dirty="0"/>
              <a:t>).</a:t>
            </a:r>
          </a:p>
        </p:txBody>
      </p:sp>
    </p:spTree>
    <p:extLst>
      <p:ext uri="{BB962C8B-B14F-4D97-AF65-F5344CB8AC3E}">
        <p14:creationId xmlns:p14="http://schemas.microsoft.com/office/powerpoint/2010/main" val="49434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B7D0-CECF-FFD3-056F-30ACD41C29A1}"/>
              </a:ext>
            </a:extLst>
          </p:cNvPr>
          <p:cNvSpPr>
            <a:spLocks noGrp="1"/>
          </p:cNvSpPr>
          <p:nvPr>
            <p:ph type="title"/>
          </p:nvPr>
        </p:nvSpPr>
        <p:spPr/>
        <p:txBody>
          <a:bodyPr/>
          <a:lstStyle/>
          <a:p>
            <a:r>
              <a:rPr lang="en-US"/>
              <a:t>Demo</a:t>
            </a:r>
          </a:p>
        </p:txBody>
      </p:sp>
      <p:sp>
        <p:nvSpPr>
          <p:cNvPr id="3" name="Content Placeholder 2">
            <a:extLst>
              <a:ext uri="{FF2B5EF4-FFF2-40B4-BE49-F238E27FC236}">
                <a16:creationId xmlns:a16="http://schemas.microsoft.com/office/drawing/2014/main" id="{777C352B-B6DA-80FD-A8AE-0FC7808332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6875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TM02900722[[fn=Ion Boardroom]]</Template>
  <TotalTime>9</TotalTime>
  <Words>501</Words>
  <Application>Microsoft Office PowerPoint</Application>
  <PresentationFormat>Widescreen</PresentationFormat>
  <Paragraphs>40</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Arial</vt:lpstr>
      <vt:lpstr>Cascadia Code</vt:lpstr>
      <vt:lpstr>Century Gothic</vt:lpstr>
      <vt:lpstr>Courier New</vt:lpstr>
      <vt:lpstr>Roboto</vt:lpstr>
      <vt:lpstr>Wingdings 3</vt:lpstr>
      <vt:lpstr>Ion Boardroom</vt:lpstr>
      <vt:lpstr>Finding Constructs – Advanced AWS CDK Techniques</vt:lpstr>
      <vt:lpstr>Notes</vt:lpstr>
      <vt:lpstr>Construct Tree</vt:lpstr>
      <vt:lpstr>Visualizing the Construct Tree</vt:lpstr>
      <vt:lpstr>Editing CDK Bucket CloudFormation</vt:lpstr>
      <vt:lpstr>Navigate or Search</vt:lpstr>
      <vt:lpstr>Powerful Search Capabilities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Antonio</dc:creator>
  <cp:lastModifiedBy>Michael Antonio</cp:lastModifiedBy>
  <cp:revision>1</cp:revision>
  <dcterms:created xsi:type="dcterms:W3CDTF">2024-10-07T18:38:54Z</dcterms:created>
  <dcterms:modified xsi:type="dcterms:W3CDTF">2024-10-14T16:57:47Z</dcterms:modified>
</cp:coreProperties>
</file>