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notesMasterIdLst>
    <p:notesMasterId r:id="rId10"/>
  </p:notesMasterIdLst>
  <p:sldIdLst>
    <p:sldId id="256" r:id="rId2"/>
    <p:sldId id="262" r:id="rId3"/>
    <p:sldId id="257" r:id="rId4"/>
    <p:sldId id="258" r:id="rId5"/>
    <p:sldId id="263" r:id="rId6"/>
    <p:sldId id="259" r:id="rId7"/>
    <p:sldId id="264"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436096-A3A9-41FC-AFF8-BE2262590779}" v="1" dt="2024-10-07T16:24:58.1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2549" autoAdjust="0"/>
  </p:normalViewPr>
  <p:slideViewPr>
    <p:cSldViewPr snapToGrid="0">
      <p:cViewPr varScale="1">
        <p:scale>
          <a:sx n="80" d="100"/>
          <a:sy n="80" d="100"/>
        </p:scale>
        <p:origin x="3426" y="90"/>
      </p:cViewPr>
      <p:guideLst/>
    </p:cSldViewPr>
  </p:slideViewPr>
  <p:notesTextViewPr>
    <p:cViewPr>
      <p:scale>
        <a:sx n="1" d="1"/>
        <a:sy n="1" d="1"/>
      </p:scale>
      <p:origin x="0" y="0"/>
    </p:cViewPr>
  </p:notesTextViewPr>
  <p:notesViewPr>
    <p:cSldViewPr snapToGrid="0">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Antonio" userId="68e4d7066689cfe1" providerId="LiveId" clId="{90436096-A3A9-41FC-AFF8-BE2262590779}"/>
    <pc:docChg chg="undo custSel modSld sldOrd">
      <pc:chgData name="Michael Antonio" userId="68e4d7066689cfe1" providerId="LiveId" clId="{90436096-A3A9-41FC-AFF8-BE2262590779}" dt="2024-10-07T16:49:15.161" v="64" actId="20577"/>
      <pc:docMkLst>
        <pc:docMk/>
      </pc:docMkLst>
      <pc:sldChg chg="modNotesTx">
        <pc:chgData name="Michael Antonio" userId="68e4d7066689cfe1" providerId="LiveId" clId="{90436096-A3A9-41FC-AFF8-BE2262590779}" dt="2024-10-07T16:27:15.157" v="54" actId="20577"/>
        <pc:sldMkLst>
          <pc:docMk/>
          <pc:sldMk cId="3472847544" sldId="256"/>
        </pc:sldMkLst>
      </pc:sldChg>
      <pc:sldChg chg="modNotesTx">
        <pc:chgData name="Michael Antonio" userId="68e4d7066689cfe1" providerId="LiveId" clId="{90436096-A3A9-41FC-AFF8-BE2262590779}" dt="2024-10-07T16:25:48.059" v="37"/>
        <pc:sldMkLst>
          <pc:docMk/>
          <pc:sldMk cId="3186271193" sldId="257"/>
        </pc:sldMkLst>
      </pc:sldChg>
      <pc:sldChg chg="ord modNotesTx">
        <pc:chgData name="Michael Antonio" userId="68e4d7066689cfe1" providerId="LiveId" clId="{90436096-A3A9-41FC-AFF8-BE2262590779}" dt="2024-10-07T16:25:33.672" v="36" actId="6549"/>
        <pc:sldMkLst>
          <pc:docMk/>
          <pc:sldMk cId="1031440166" sldId="258"/>
        </pc:sldMkLst>
      </pc:sldChg>
      <pc:sldChg chg="modNotesTx">
        <pc:chgData name="Michael Antonio" userId="68e4d7066689cfe1" providerId="LiveId" clId="{90436096-A3A9-41FC-AFF8-BE2262590779}" dt="2024-10-07T16:22:08.360" v="12"/>
        <pc:sldMkLst>
          <pc:docMk/>
          <pc:sldMk cId="749149711" sldId="259"/>
        </pc:sldMkLst>
      </pc:sldChg>
      <pc:sldChg chg="modNotesTx">
        <pc:chgData name="Michael Antonio" userId="68e4d7066689cfe1" providerId="LiveId" clId="{90436096-A3A9-41FC-AFF8-BE2262590779}" dt="2024-10-07T16:22:31.364" v="33" actId="20577"/>
        <pc:sldMkLst>
          <pc:docMk/>
          <pc:sldMk cId="3882543459" sldId="260"/>
        </pc:sldMkLst>
      </pc:sldChg>
      <pc:sldChg chg="modNotesTx">
        <pc:chgData name="Michael Antonio" userId="68e4d7066689cfe1" providerId="LiveId" clId="{90436096-A3A9-41FC-AFF8-BE2262590779}" dt="2024-10-07T16:19:08.819" v="7"/>
        <pc:sldMkLst>
          <pc:docMk/>
          <pc:sldMk cId="2632656367" sldId="262"/>
        </pc:sldMkLst>
      </pc:sldChg>
      <pc:sldChg chg="modNotesTx">
        <pc:chgData name="Michael Antonio" userId="68e4d7066689cfe1" providerId="LiveId" clId="{90436096-A3A9-41FC-AFF8-BE2262590779}" dt="2024-10-07T16:49:15.161" v="64" actId="20577"/>
        <pc:sldMkLst>
          <pc:docMk/>
          <pc:sldMk cId="621674674" sldId="263"/>
        </pc:sldMkLst>
      </pc:sldChg>
      <pc:sldChg chg="ord modNotesTx">
        <pc:chgData name="Michael Antonio" userId="68e4d7066689cfe1" providerId="LiveId" clId="{90436096-A3A9-41FC-AFF8-BE2262590779}" dt="2024-10-07T16:22:22.324" v="13"/>
        <pc:sldMkLst>
          <pc:docMk/>
          <pc:sldMk cId="5978734" sldId="2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D33845-6917-47F9-807C-717AE9079490}" type="datetimeFigureOut">
              <a:rPr lang="en-US" smtClean="0"/>
              <a:t>10/2/2024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82CFD0-6D90-4917-B7AA-87C008BE8722}" type="slidenum">
              <a:rPr lang="en-US" smtClean="0"/>
              <a:t>‹#›</a:t>
            </a:fld>
            <a:endParaRPr lang="en-US"/>
          </a:p>
        </p:txBody>
      </p:sp>
    </p:spTree>
    <p:extLst>
      <p:ext uri="{BB962C8B-B14F-4D97-AF65-F5344CB8AC3E}">
        <p14:creationId xmlns:p14="http://schemas.microsoft.com/office/powerpoint/2010/main" val="1299296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Hello everybody it’s Michael Antonio!  Welcome to Advanced CDK Techniques.  </a:t>
            </a:r>
            <a:r>
              <a:rPr lang="en-US" sz="1800" b="0" i="0" u="none" strike="noStrike" dirty="0">
                <a:solidFill>
                  <a:srgbClr val="0D0D0D"/>
                </a:solidFill>
                <a:effectLst/>
                <a:latin typeface="Roboto" panose="02000000000000000000" pitchFamily="2" charset="0"/>
              </a:rPr>
              <a:t>This channel is for users familiar with the AWS CDK who want to create more powerful infrastructure as code solutions.</a:t>
            </a:r>
            <a:endParaRPr lang="en-US" sz="2800" b="0" dirty="0">
              <a:effectLst/>
            </a:endParaRPr>
          </a:p>
          <a:p>
            <a:br>
              <a:rPr lang="en-US" sz="2800" dirty="0"/>
            </a:br>
            <a:r>
              <a:rPr lang="en-US" sz="2800" dirty="0"/>
              <a:t> </a:t>
            </a:r>
            <a:r>
              <a:rPr lang="en-US" sz="1800" b="0" i="0" u="none" strike="noStrike" dirty="0">
                <a:solidFill>
                  <a:srgbClr val="000000"/>
                </a:solidFill>
                <a:effectLst/>
                <a:latin typeface="Arial" panose="020B0604020202020204" pitchFamily="34" charset="0"/>
              </a:rPr>
              <a:t>If you are new to the AWS CDK or infrastructure as code, we recommend </a:t>
            </a:r>
            <a:r>
              <a:rPr lang="en-US" sz="1800" b="0" i="0" u="none" strike="noStrike" dirty="0">
                <a:solidFill>
                  <a:srgbClr val="0D0D0D"/>
                </a:solidFill>
                <a:effectLst/>
                <a:latin typeface="Roboto" panose="02000000000000000000" pitchFamily="2" charset="0"/>
              </a:rPr>
              <a:t>the CDK Live channel.  See the link in the description. </a:t>
            </a:r>
            <a:endParaRPr lang="en-US" b="0" dirty="0">
              <a:effectLst/>
            </a:endParaRPr>
          </a:p>
          <a:p>
            <a:pPr rtl="0">
              <a:spcBef>
                <a:spcPts val="0"/>
              </a:spcBef>
              <a:spcAft>
                <a:spcPts val="0"/>
              </a:spcAft>
            </a:pPr>
            <a:br>
              <a:rPr lang="en-US" b="0" dirty="0">
                <a:effectLst/>
              </a:rPr>
            </a:br>
            <a:r>
              <a:rPr lang="en-US" sz="1800" b="0" i="0" u="none" strike="noStrike" dirty="0">
                <a:solidFill>
                  <a:srgbClr val="0D0D0D"/>
                </a:solidFill>
                <a:effectLst/>
                <a:latin typeface="Roboto" panose="02000000000000000000" pitchFamily="2" charset="0"/>
              </a:rPr>
              <a:t>Today’s topic is Tokens! Tokens!  Tokens!</a:t>
            </a:r>
            <a:endParaRPr lang="en-US" b="0" dirty="0">
              <a:effectLst/>
            </a:endParaRPr>
          </a:p>
          <a:p>
            <a:pPr rtl="0">
              <a:spcBef>
                <a:spcPts val="0"/>
              </a:spcBef>
              <a:spcAft>
                <a:spcPts val="0"/>
              </a:spcAft>
            </a:pPr>
            <a:br>
              <a:rPr lang="en-US" b="0" dirty="0">
                <a:effectLst/>
              </a:rPr>
            </a:br>
            <a:endParaRPr lang="en-US" dirty="0"/>
          </a:p>
        </p:txBody>
      </p:sp>
      <p:sp>
        <p:nvSpPr>
          <p:cNvPr id="4" name="Slide Number Placeholder 3"/>
          <p:cNvSpPr>
            <a:spLocks noGrp="1"/>
          </p:cNvSpPr>
          <p:nvPr>
            <p:ph type="sldNum" sz="quarter" idx="5"/>
          </p:nvPr>
        </p:nvSpPr>
        <p:spPr/>
        <p:txBody>
          <a:bodyPr/>
          <a:lstStyle/>
          <a:p>
            <a:fld id="{4E82CFD0-6D90-4917-B7AA-87C008BE8722}" type="slidenum">
              <a:rPr lang="en-US" smtClean="0"/>
              <a:t>1</a:t>
            </a:fld>
            <a:endParaRPr lang="en-US"/>
          </a:p>
        </p:txBody>
      </p:sp>
    </p:spTree>
    <p:extLst>
      <p:ext uri="{BB962C8B-B14F-4D97-AF65-F5344CB8AC3E}">
        <p14:creationId xmlns:p14="http://schemas.microsoft.com/office/powerpoint/2010/main" val="51063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D0D0D"/>
                </a:solidFill>
                <a:effectLst/>
                <a:latin typeface="Roboto" panose="02000000000000000000" pitchFamily="2" charset="0"/>
              </a:rPr>
              <a:t>A few notes:  I’ll be using my CDK orchestration library, and the code for this lesson is checked into </a:t>
            </a:r>
            <a:r>
              <a:rPr lang="en-US" sz="1800" b="0" i="0" u="none" strike="noStrike" dirty="0" err="1">
                <a:solidFill>
                  <a:srgbClr val="0D0D0D"/>
                </a:solidFill>
                <a:effectLst/>
                <a:latin typeface="Roboto" panose="02000000000000000000" pitchFamily="2" charset="0"/>
              </a:rPr>
              <a:t>cdk</a:t>
            </a:r>
            <a:r>
              <a:rPr lang="en-US" sz="1800" b="0" i="0" u="none" strike="noStrike" dirty="0">
                <a:solidFill>
                  <a:srgbClr val="0D0D0D"/>
                </a:solidFill>
                <a:effectLst/>
                <a:latin typeface="Roboto" panose="02000000000000000000" pitchFamily="2" charset="0"/>
              </a:rPr>
              <a:t> orchestration examples in GitHub.  I’ll put a link to those in the description, and a link to the Tokens documentation in case you want to dive deeper into Tokens.</a:t>
            </a:r>
            <a:endParaRPr lang="en-US" b="0" dirty="0">
              <a:effectLst/>
            </a:endParaRPr>
          </a:p>
          <a:p>
            <a:br>
              <a:rPr lang="en-US" b="0" dirty="0">
                <a:effectLst/>
              </a:rPr>
            </a:br>
            <a:endParaRPr lang="en-US" dirty="0"/>
          </a:p>
        </p:txBody>
      </p:sp>
      <p:sp>
        <p:nvSpPr>
          <p:cNvPr id="4" name="Slide Number Placeholder 3"/>
          <p:cNvSpPr>
            <a:spLocks noGrp="1"/>
          </p:cNvSpPr>
          <p:nvPr>
            <p:ph type="sldNum" sz="quarter" idx="5"/>
          </p:nvPr>
        </p:nvSpPr>
        <p:spPr/>
        <p:txBody>
          <a:bodyPr/>
          <a:lstStyle/>
          <a:p>
            <a:fld id="{4E82CFD0-6D90-4917-B7AA-87C008BE8722}" type="slidenum">
              <a:rPr lang="en-US" smtClean="0"/>
              <a:t>2</a:t>
            </a:fld>
            <a:endParaRPr lang="en-US"/>
          </a:p>
        </p:txBody>
      </p:sp>
    </p:spTree>
    <p:extLst>
      <p:ext uri="{BB962C8B-B14F-4D97-AF65-F5344CB8AC3E}">
        <p14:creationId xmlns:p14="http://schemas.microsoft.com/office/powerpoint/2010/main" val="3507034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D0D0D"/>
                </a:solidFill>
                <a:effectLst/>
                <a:latin typeface="Roboto" panose="02000000000000000000" pitchFamily="2" charset="0"/>
              </a:rPr>
              <a:t>Not Tolkien, Tokens!  We’ll get back to you later professor!</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4E82CFD0-6D90-4917-B7AA-87C008BE8722}" type="slidenum">
              <a:rPr lang="en-US" smtClean="0"/>
              <a:t>3</a:t>
            </a:fld>
            <a:endParaRPr lang="en-US"/>
          </a:p>
        </p:txBody>
      </p:sp>
    </p:spTree>
    <p:extLst>
      <p:ext uri="{BB962C8B-B14F-4D97-AF65-F5344CB8AC3E}">
        <p14:creationId xmlns:p14="http://schemas.microsoft.com/office/powerpoint/2010/main" val="274884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This is a perfect example of a token. This is a silver certificate and you can see that it looks a lot like a dollar bill. But it's not a federal reserve note. These were used in my grandparents day, and it says here, this certifies that there has been deposited in the Treasury of the United States of America. One silver dollar payable to the bearer on demand. So I </a:t>
            </a:r>
            <a:r>
              <a:rPr lang="en-US" dirty="0" err="1"/>
              <a:t>fyou</a:t>
            </a:r>
            <a:r>
              <a:rPr lang="en-US" dirty="0"/>
              <a:t> had a silver certificate with the blue symbol here the blue number here and what not. You could just bring this to any bank and they would give you a silver dollar which had in it, $1 worth of silver. You would get the actual metal. This is how people did business before there were Federal Reserve notes. You could use a silver certificate instead. And um, and that's very similar to what a token is here. You, you have one set of atoms, you give it to the government, they give you another set of atoms and they, they promise that they're </a:t>
            </a:r>
            <a:r>
              <a:rPr lang="en-US" dirty="0" err="1"/>
              <a:t>gonna</a:t>
            </a:r>
            <a:r>
              <a:rPr lang="en-US" dirty="0"/>
              <a:t> do that because it says payable to the bearer on demand. OK.</a:t>
            </a:r>
          </a:p>
        </p:txBody>
      </p:sp>
      <p:sp>
        <p:nvSpPr>
          <p:cNvPr id="4" name="Slide Number Placeholder 3"/>
          <p:cNvSpPr>
            <a:spLocks noGrp="1"/>
          </p:cNvSpPr>
          <p:nvPr>
            <p:ph type="sldNum" sz="quarter" idx="5"/>
          </p:nvPr>
        </p:nvSpPr>
        <p:spPr/>
        <p:txBody>
          <a:bodyPr/>
          <a:lstStyle/>
          <a:p>
            <a:fld id="{4E82CFD0-6D90-4917-B7AA-87C008BE8722}" type="slidenum">
              <a:rPr lang="en-US" smtClean="0"/>
              <a:t>4</a:t>
            </a:fld>
            <a:endParaRPr lang="en-US"/>
          </a:p>
        </p:txBody>
      </p:sp>
    </p:spTree>
    <p:extLst>
      <p:ext uri="{BB962C8B-B14F-4D97-AF65-F5344CB8AC3E}">
        <p14:creationId xmlns:p14="http://schemas.microsoft.com/office/powerpoint/2010/main" val="3882110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CDK Tokens are objects that can be used as strings, objects, or numbers whose value will be determined later - at synthesis time.  When the CDK sees a token, it will call a PRODUCE function that resolves the token to the correct string, number, or CloudFormation snippet.  Instead of exchanging one set of atoms for another set of atoms, CDK tokens exchange one set of bits, for another set of bits.</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A good example is the </a:t>
            </a:r>
            <a:r>
              <a:rPr lang="en-US" sz="1800" b="0" i="0" u="none" strike="noStrike" dirty="0" err="1">
                <a:solidFill>
                  <a:srgbClr val="000000"/>
                </a:solidFill>
                <a:effectLst/>
                <a:latin typeface="Arial" panose="020B0604020202020204" pitchFamily="34" charset="0"/>
              </a:rPr>
              <a:t>Aws.REGION</a:t>
            </a:r>
            <a:r>
              <a:rPr lang="en-US" sz="1800" b="0" i="0" u="none" strike="noStrike" dirty="0">
                <a:solidFill>
                  <a:srgbClr val="000000"/>
                </a:solidFill>
                <a:effectLst/>
                <a:latin typeface="Arial" panose="020B0604020202020204" pitchFamily="34" charset="0"/>
              </a:rPr>
              <a:t> token.  This token represents the AWS::Region intrinsic variable (or pseudo-parameter).  When you reference an intrinsic variable in your CDK </a:t>
            </a:r>
            <a:r>
              <a:rPr lang="en-US" sz="1800" b="0" i="0" u="none" strike="noStrike">
                <a:solidFill>
                  <a:srgbClr val="000000"/>
                </a:solidFill>
                <a:effectLst/>
                <a:latin typeface="Arial" panose="020B0604020202020204" pitchFamily="34" charset="0"/>
              </a:rPr>
              <a:t>code, </a:t>
            </a:r>
            <a:r>
              <a:rPr lang="en-US" sz="1800" b="0" i="0" u="none" strike="noStrike" dirty="0">
                <a:solidFill>
                  <a:srgbClr val="000000"/>
                </a:solidFill>
                <a:effectLst/>
                <a:latin typeface="Arial" panose="020B0604020202020204" pitchFamily="34" charset="0"/>
              </a:rPr>
              <a:t>it resolves to a CloudFormation snippet in your template.  If you print the token to the console it looks a bit odd: it's got this dollar sign and these curly braces, then it says “Token” and has these square brackets.  That’s how the CDK identifies that a string contains a token. The next part is a hint, and here it says AWS </a:t>
            </a:r>
            <a:r>
              <a:rPr lang="en-US" sz="1800" b="0" i="0" u="none" strike="noStrike" dirty="0" err="1">
                <a:solidFill>
                  <a:srgbClr val="000000"/>
                </a:solidFill>
                <a:effectLst/>
                <a:latin typeface="Arial" panose="020B0604020202020204" pitchFamily="34" charset="0"/>
              </a:rPr>
              <a:t>Region,and</a:t>
            </a:r>
            <a:r>
              <a:rPr lang="en-US" sz="1800" b="0" i="0" u="none" strike="noStrike" dirty="0">
                <a:solidFill>
                  <a:srgbClr val="000000"/>
                </a:solidFill>
                <a:effectLst/>
                <a:latin typeface="Arial" panose="020B0604020202020204" pitchFamily="34" charset="0"/>
              </a:rPr>
              <a:t> that gives you a clue to how this token will be resolved.  You don't always get a hint but sometimes you do. The 10 at the end of the hint tells you that it's the 10th token that was created, which allows the CDK to look up the resolution for the token in its internal table.  When you start using the CDK it creates some tokens automatically, and one of them is this region token.  You can pass this token to resources in the CDK instead of hard coding the region, and it will resolve to a CloudFormation snippet that calls the REF intrinsic function and references the REGION variable.  It doesn’t resolve to the region string you passed to your stack, and we’ll look at that in detail later.  At deployment time CloudFormation will replace this function call with the region you are deploying to.</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That's kind of a Nifty thing and it’s good for you to know what you’re getting in your </a:t>
            </a:r>
            <a:r>
              <a:rPr lang="en-US" sz="1800" b="0" i="0" u="none" strike="noStrike" dirty="0" err="1">
                <a:solidFill>
                  <a:srgbClr val="000000"/>
                </a:solidFill>
                <a:effectLst/>
                <a:latin typeface="Arial" panose="020B0604020202020204" pitchFamily="34" charset="0"/>
              </a:rPr>
              <a:t>template.json</a:t>
            </a:r>
            <a:r>
              <a:rPr lang="en-US" sz="1800" b="0" i="0" u="none" strike="noStrike" dirty="0">
                <a:solidFill>
                  <a:srgbClr val="000000"/>
                </a:solidFill>
                <a:effectLst/>
                <a:latin typeface="Arial" panose="020B0604020202020204" pitchFamily="34" charset="0"/>
              </a:rPr>
              <a:t> file</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4E82CFD0-6D90-4917-B7AA-87C008BE8722}" type="slidenum">
              <a:rPr lang="en-US" smtClean="0"/>
              <a:t>5</a:t>
            </a:fld>
            <a:endParaRPr lang="en-US"/>
          </a:p>
        </p:txBody>
      </p:sp>
    </p:spTree>
    <p:extLst>
      <p:ext uri="{BB962C8B-B14F-4D97-AF65-F5344CB8AC3E}">
        <p14:creationId xmlns:p14="http://schemas.microsoft.com/office/powerpoint/2010/main" val="1380653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There are different types of tokens.  Stable tokens always return the same value.  The CDK resolves stable tokens by calling a PRODUCE function and caching the value, so that will be the value of that token whenever it is encountered so the CDK doesn’t have to call PRODUCE every time it sees that token. This is why you should never call </a:t>
            </a:r>
            <a:r>
              <a:rPr lang="en-US" sz="1800" b="0" i="0" u="none" strike="noStrike" dirty="0" err="1">
                <a:solidFill>
                  <a:srgbClr val="000000"/>
                </a:solidFill>
                <a:effectLst/>
                <a:latin typeface="Arial" panose="020B0604020202020204" pitchFamily="34" charset="0"/>
              </a:rPr>
              <a:t>stack.resolve</a:t>
            </a:r>
            <a:r>
              <a:rPr lang="en-US" sz="1800" b="0" i="0" u="none" strike="noStrike" dirty="0">
                <a:solidFill>
                  <a:srgbClr val="000000"/>
                </a:solidFill>
                <a:effectLst/>
                <a:latin typeface="Arial" panose="020B0604020202020204" pitchFamily="34" charset="0"/>
              </a:rPr>
              <a:t> unless you're debugging because the token might not be resolvable yet so that could produce an error or it might resolve to the wrong value.  I'll show you some</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examples of that a little bit later.</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There are also uncashed tokens.  For uncashed tokens the </a:t>
            </a:r>
            <a:r>
              <a:rPr lang="en-US" sz="1800" b="0" i="0" u="none" strike="noStrike" dirty="0" err="1">
                <a:solidFill>
                  <a:srgbClr val="000000"/>
                </a:solidFill>
                <a:effectLst/>
                <a:latin typeface="Arial" panose="020B0604020202020204" pitchFamily="34" charset="0"/>
              </a:rPr>
              <a:t>cdk</a:t>
            </a:r>
            <a:r>
              <a:rPr lang="en-US" sz="1800" b="0" i="0" u="none" strike="noStrike" dirty="0">
                <a:solidFill>
                  <a:srgbClr val="000000"/>
                </a:solidFill>
                <a:effectLst/>
                <a:latin typeface="Arial" panose="020B0604020202020204" pitchFamily="34" charset="0"/>
              </a:rPr>
              <a:t> will call the produce function every time it needs to write out the value of that token to the template.  The CDK passes the construct it is resolving against (usually a </a:t>
            </a:r>
            <a:r>
              <a:rPr lang="en-US" sz="1800" b="0" i="0" u="none" strike="noStrike" dirty="0" err="1">
                <a:solidFill>
                  <a:srgbClr val="000000"/>
                </a:solidFill>
                <a:effectLst/>
                <a:latin typeface="Arial" panose="020B0604020202020204" pitchFamily="34" charset="0"/>
              </a:rPr>
              <a:t>CfnElement</a:t>
            </a:r>
            <a:r>
              <a:rPr lang="en-US" sz="1800" b="0" i="0" u="none" strike="noStrike" dirty="0">
                <a:solidFill>
                  <a:srgbClr val="000000"/>
                </a:solidFill>
                <a:effectLst/>
                <a:latin typeface="Arial" panose="020B0604020202020204" pitchFamily="34" charset="0"/>
              </a:rPr>
              <a:t>, or L1 construct or a Stack), and the token can return different values based on the context.  I’ll show you examples of those as well.</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There are also intrinsic tokens.  Intrinsic tokens can be either stable or </a:t>
            </a:r>
            <a:r>
              <a:rPr lang="en-US" sz="1800" b="0" i="0" u="none" strike="noStrike" dirty="0" err="1">
                <a:solidFill>
                  <a:srgbClr val="000000"/>
                </a:solidFill>
                <a:effectLst/>
                <a:latin typeface="Arial" panose="020B0604020202020204" pitchFamily="34" charset="0"/>
              </a:rPr>
              <a:t>uncached</a:t>
            </a:r>
            <a:r>
              <a:rPr lang="en-US" sz="1800" b="0" i="0" u="none" strike="noStrike" dirty="0">
                <a:solidFill>
                  <a:srgbClr val="000000"/>
                </a:solidFill>
                <a:effectLst/>
                <a:latin typeface="Arial" panose="020B0604020202020204" pitchFamily="34" charset="0"/>
              </a:rPr>
              <a:t> and those are things like the AWS region token that I showed you or the </a:t>
            </a:r>
            <a:r>
              <a:rPr lang="en-US" sz="1800" b="0" i="0" u="none" strike="noStrike" dirty="0" err="1">
                <a:solidFill>
                  <a:srgbClr val="000000"/>
                </a:solidFill>
                <a:effectLst/>
                <a:latin typeface="Arial" panose="020B0604020202020204" pitchFamily="34" charset="0"/>
              </a:rPr>
              <a:t>Fn.join</a:t>
            </a:r>
            <a:r>
              <a:rPr lang="en-US" sz="1800" b="0" i="0" u="none" strike="noStrike" dirty="0">
                <a:solidFill>
                  <a:srgbClr val="000000"/>
                </a:solidFill>
                <a:effectLst/>
                <a:latin typeface="Arial" panose="020B0604020202020204" pitchFamily="34" charset="0"/>
              </a:rPr>
              <a:t> function and these make it easier for you to reference CloudFormation intrinsic functions and variables in your template.  They can resolve to strings or CloudFormation snippets, and I’ll show examples of that as well.</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4E82CFD0-6D90-4917-B7AA-87C008BE8722}" type="slidenum">
              <a:rPr lang="en-US" smtClean="0"/>
              <a:t>6</a:t>
            </a:fld>
            <a:endParaRPr lang="en-US"/>
          </a:p>
        </p:txBody>
      </p:sp>
    </p:spTree>
    <p:extLst>
      <p:ext uri="{BB962C8B-B14F-4D97-AF65-F5344CB8AC3E}">
        <p14:creationId xmlns:p14="http://schemas.microsoft.com/office/powerpoint/2010/main" val="680919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And this is a quick reminder that tokens are mostly created at Create time, when your App, Stack, Resources and other constructs are created, and they are resolved at synthesis time, when the CDK generates templates in the </a:t>
            </a:r>
            <a:r>
              <a:rPr lang="en-US" sz="1800" b="0" i="0" u="none" strike="noStrike" dirty="0" err="1">
                <a:solidFill>
                  <a:srgbClr val="000000"/>
                </a:solidFill>
                <a:effectLst/>
                <a:latin typeface="Arial" panose="020B0604020202020204" pitchFamily="34" charset="0"/>
              </a:rPr>
              <a:t>CDK.out</a:t>
            </a:r>
            <a:r>
              <a:rPr lang="en-US" sz="1800" b="0" i="0" u="none" strike="noStrike" dirty="0">
                <a:solidFill>
                  <a:srgbClr val="000000"/>
                </a:solidFill>
                <a:effectLst/>
                <a:latin typeface="Arial" panose="020B0604020202020204" pitchFamily="34" charset="0"/>
              </a:rPr>
              <a:t> directory.</a:t>
            </a:r>
            <a:endParaRPr lang="en-US" dirty="0"/>
          </a:p>
        </p:txBody>
      </p:sp>
      <p:sp>
        <p:nvSpPr>
          <p:cNvPr id="4" name="Slide Number Placeholder 3"/>
          <p:cNvSpPr>
            <a:spLocks noGrp="1"/>
          </p:cNvSpPr>
          <p:nvPr>
            <p:ph type="sldNum" sz="quarter" idx="5"/>
          </p:nvPr>
        </p:nvSpPr>
        <p:spPr/>
        <p:txBody>
          <a:bodyPr/>
          <a:lstStyle/>
          <a:p>
            <a:fld id="{4E82CFD0-6D90-4917-B7AA-87C008BE8722}" type="slidenum">
              <a:rPr lang="en-US" smtClean="0"/>
              <a:t>7</a:t>
            </a:fld>
            <a:endParaRPr lang="en-US"/>
          </a:p>
        </p:txBody>
      </p:sp>
    </p:spTree>
    <p:extLst>
      <p:ext uri="{BB962C8B-B14F-4D97-AF65-F5344CB8AC3E}">
        <p14:creationId xmlns:p14="http://schemas.microsoft.com/office/powerpoint/2010/main" val="568077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it’s demo time!</a:t>
            </a:r>
          </a:p>
        </p:txBody>
      </p:sp>
      <p:sp>
        <p:nvSpPr>
          <p:cNvPr id="4" name="Slide Number Placeholder 3"/>
          <p:cNvSpPr>
            <a:spLocks noGrp="1"/>
          </p:cNvSpPr>
          <p:nvPr>
            <p:ph type="sldNum" sz="quarter" idx="5"/>
          </p:nvPr>
        </p:nvSpPr>
        <p:spPr/>
        <p:txBody>
          <a:bodyPr/>
          <a:lstStyle/>
          <a:p>
            <a:fld id="{4E82CFD0-6D90-4917-B7AA-87C008BE8722}" type="slidenum">
              <a:rPr lang="en-US" smtClean="0"/>
              <a:t>8</a:t>
            </a:fld>
            <a:endParaRPr lang="en-US"/>
          </a:p>
        </p:txBody>
      </p:sp>
    </p:spTree>
    <p:extLst>
      <p:ext uri="{BB962C8B-B14F-4D97-AF65-F5344CB8AC3E}">
        <p14:creationId xmlns:p14="http://schemas.microsoft.com/office/powerpoint/2010/main" val="41692933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8759EE0-3B25-824F-8FB2-3E75379B9C56}" type="datetimeFigureOut">
              <a:rPr lang="en-US" smtClean="0"/>
              <a:t>10/2/2024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B5972B9-341C-C248-BAD3-347CE6F64ED4}" type="slidenum">
              <a:rPr lang="en-US" smtClean="0"/>
              <a:t>‹#›</a:t>
            </a:fld>
            <a:endParaRPr lang="en-US"/>
          </a:p>
        </p:txBody>
      </p:sp>
    </p:spTree>
    <p:extLst>
      <p:ext uri="{BB962C8B-B14F-4D97-AF65-F5344CB8AC3E}">
        <p14:creationId xmlns:p14="http://schemas.microsoft.com/office/powerpoint/2010/main" val="419281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759EE0-3B25-824F-8FB2-3E75379B9C56}" type="datetimeFigureOut">
              <a:rPr lang="en-US" smtClean="0"/>
              <a:t>10/2/2024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B5972B9-341C-C248-BAD3-347CE6F64ED4}" type="slidenum">
              <a:rPr lang="en-US" smtClean="0"/>
              <a:t>‹#›</a:t>
            </a:fld>
            <a:endParaRPr lang="en-US"/>
          </a:p>
        </p:txBody>
      </p:sp>
    </p:spTree>
    <p:extLst>
      <p:ext uri="{BB962C8B-B14F-4D97-AF65-F5344CB8AC3E}">
        <p14:creationId xmlns:p14="http://schemas.microsoft.com/office/powerpoint/2010/main" val="3206043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8759EE0-3B25-824F-8FB2-3E75379B9C56}"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B5972B9-341C-C248-BAD3-347CE6F64ED4}" type="slidenum">
              <a:rPr lang="en-US" smtClean="0"/>
              <a:t>‹#›</a:t>
            </a:fld>
            <a:endParaRPr lang="en-US"/>
          </a:p>
        </p:txBody>
      </p:sp>
    </p:spTree>
    <p:extLst>
      <p:ext uri="{BB962C8B-B14F-4D97-AF65-F5344CB8AC3E}">
        <p14:creationId xmlns:p14="http://schemas.microsoft.com/office/powerpoint/2010/main" val="2928621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8759EE0-3B25-824F-8FB2-3E75379B9C56}"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B5972B9-341C-C248-BAD3-347CE6F64ED4}" type="slidenum">
              <a:rPr lang="en-US" smtClean="0"/>
              <a:t>‹#›</a:t>
            </a:fld>
            <a:endParaRPr lang="en-US"/>
          </a:p>
        </p:txBody>
      </p:sp>
    </p:spTree>
    <p:extLst>
      <p:ext uri="{BB962C8B-B14F-4D97-AF65-F5344CB8AC3E}">
        <p14:creationId xmlns:p14="http://schemas.microsoft.com/office/powerpoint/2010/main" val="30729308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759EE0-3B25-824F-8FB2-3E75379B9C56}"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B5972B9-341C-C248-BAD3-347CE6F64ED4}" type="slidenum">
              <a:rPr lang="en-US" smtClean="0"/>
              <a:t>‹#›</a:t>
            </a:fld>
            <a:endParaRPr lang="en-US"/>
          </a:p>
        </p:txBody>
      </p:sp>
    </p:spTree>
    <p:extLst>
      <p:ext uri="{BB962C8B-B14F-4D97-AF65-F5344CB8AC3E}">
        <p14:creationId xmlns:p14="http://schemas.microsoft.com/office/powerpoint/2010/main" val="4130749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759EE0-3B25-824F-8FB2-3E75379B9C56}" type="datetimeFigureOut">
              <a:rPr lang="en-US" smtClean="0"/>
              <a:t>10/2/2024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5972B9-341C-C248-BAD3-347CE6F64ED4}" type="slidenum">
              <a:rPr lang="en-US" smtClean="0"/>
              <a:t>‹#›</a:t>
            </a:fld>
            <a:endParaRPr lang="en-US"/>
          </a:p>
        </p:txBody>
      </p:sp>
    </p:spTree>
    <p:extLst>
      <p:ext uri="{BB962C8B-B14F-4D97-AF65-F5344CB8AC3E}">
        <p14:creationId xmlns:p14="http://schemas.microsoft.com/office/powerpoint/2010/main" val="4683128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759EE0-3B25-824F-8FB2-3E75379B9C56}" type="datetimeFigureOut">
              <a:rPr lang="en-US" smtClean="0"/>
              <a:t>10/2/2024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5B5972B9-341C-C248-BAD3-347CE6F64ED4}" type="slidenum">
              <a:rPr lang="en-US" smtClean="0"/>
              <a:t>‹#›</a:t>
            </a:fld>
            <a:endParaRPr lang="en-US"/>
          </a:p>
        </p:txBody>
      </p:sp>
    </p:spTree>
    <p:extLst>
      <p:ext uri="{BB962C8B-B14F-4D97-AF65-F5344CB8AC3E}">
        <p14:creationId xmlns:p14="http://schemas.microsoft.com/office/powerpoint/2010/main" val="2650909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8759EE0-3B25-824F-8FB2-3E75379B9C56}"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5972B9-341C-C248-BAD3-347CE6F64ED4}" type="slidenum">
              <a:rPr lang="en-US" smtClean="0"/>
              <a:t>‹#›</a:t>
            </a:fld>
            <a:endParaRPr lang="en-US"/>
          </a:p>
        </p:txBody>
      </p:sp>
    </p:spTree>
    <p:extLst>
      <p:ext uri="{BB962C8B-B14F-4D97-AF65-F5344CB8AC3E}">
        <p14:creationId xmlns:p14="http://schemas.microsoft.com/office/powerpoint/2010/main" val="4174377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8759EE0-3B25-824F-8FB2-3E75379B9C56}"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B5972B9-341C-C248-BAD3-347CE6F64ED4}" type="slidenum">
              <a:rPr lang="en-US" smtClean="0"/>
              <a:t>‹#›</a:t>
            </a:fld>
            <a:endParaRPr lang="en-US"/>
          </a:p>
        </p:txBody>
      </p:sp>
    </p:spTree>
    <p:extLst>
      <p:ext uri="{BB962C8B-B14F-4D97-AF65-F5344CB8AC3E}">
        <p14:creationId xmlns:p14="http://schemas.microsoft.com/office/powerpoint/2010/main" val="428201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759EE0-3B25-824F-8FB2-3E75379B9C56}"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5972B9-341C-C248-BAD3-347CE6F64ED4}" type="slidenum">
              <a:rPr lang="en-US" smtClean="0"/>
              <a:t>‹#›</a:t>
            </a:fld>
            <a:endParaRPr lang="en-US"/>
          </a:p>
        </p:txBody>
      </p:sp>
    </p:spTree>
    <p:extLst>
      <p:ext uri="{BB962C8B-B14F-4D97-AF65-F5344CB8AC3E}">
        <p14:creationId xmlns:p14="http://schemas.microsoft.com/office/powerpoint/2010/main" val="98284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759EE0-3B25-824F-8FB2-3E75379B9C56}"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B5972B9-341C-C248-BAD3-347CE6F64ED4}" type="slidenum">
              <a:rPr lang="en-US" smtClean="0"/>
              <a:t>‹#›</a:t>
            </a:fld>
            <a:endParaRPr lang="en-US"/>
          </a:p>
        </p:txBody>
      </p:sp>
    </p:spTree>
    <p:extLst>
      <p:ext uri="{BB962C8B-B14F-4D97-AF65-F5344CB8AC3E}">
        <p14:creationId xmlns:p14="http://schemas.microsoft.com/office/powerpoint/2010/main" val="1173169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759EE0-3B25-824F-8FB2-3E75379B9C56}" type="datetimeFigureOut">
              <a:rPr lang="en-US" smtClean="0"/>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5972B9-341C-C248-BAD3-347CE6F64ED4}" type="slidenum">
              <a:rPr lang="en-US" smtClean="0"/>
              <a:t>‹#›</a:t>
            </a:fld>
            <a:endParaRPr lang="en-US"/>
          </a:p>
        </p:txBody>
      </p:sp>
    </p:spTree>
    <p:extLst>
      <p:ext uri="{BB962C8B-B14F-4D97-AF65-F5344CB8AC3E}">
        <p14:creationId xmlns:p14="http://schemas.microsoft.com/office/powerpoint/2010/main" val="1200680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759EE0-3B25-824F-8FB2-3E75379B9C56}" type="datetimeFigureOut">
              <a:rPr lang="en-US" smtClean="0"/>
              <a:t>10/2/2024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5972B9-341C-C248-BAD3-347CE6F64ED4}" type="slidenum">
              <a:rPr lang="en-US" smtClean="0"/>
              <a:t>‹#›</a:t>
            </a:fld>
            <a:endParaRPr lang="en-US"/>
          </a:p>
        </p:txBody>
      </p:sp>
    </p:spTree>
    <p:extLst>
      <p:ext uri="{BB962C8B-B14F-4D97-AF65-F5344CB8AC3E}">
        <p14:creationId xmlns:p14="http://schemas.microsoft.com/office/powerpoint/2010/main" val="1512860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759EE0-3B25-824F-8FB2-3E75379B9C56}" type="datetimeFigureOut">
              <a:rPr lang="en-US" smtClean="0"/>
              <a:t>10/2/2024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5972B9-341C-C248-BAD3-347CE6F64ED4}" type="slidenum">
              <a:rPr lang="en-US" smtClean="0"/>
              <a:t>‹#›</a:t>
            </a:fld>
            <a:endParaRPr lang="en-US"/>
          </a:p>
        </p:txBody>
      </p:sp>
    </p:spTree>
    <p:extLst>
      <p:ext uri="{BB962C8B-B14F-4D97-AF65-F5344CB8AC3E}">
        <p14:creationId xmlns:p14="http://schemas.microsoft.com/office/powerpoint/2010/main" val="399717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759EE0-3B25-824F-8FB2-3E75379B9C56}" type="datetimeFigureOut">
              <a:rPr lang="en-US" smtClean="0"/>
              <a:t>10/2/2024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B5972B9-341C-C248-BAD3-347CE6F64ED4}" type="slidenum">
              <a:rPr lang="en-US" smtClean="0"/>
              <a:t>‹#›</a:t>
            </a:fld>
            <a:endParaRPr lang="en-US"/>
          </a:p>
        </p:txBody>
      </p:sp>
    </p:spTree>
    <p:extLst>
      <p:ext uri="{BB962C8B-B14F-4D97-AF65-F5344CB8AC3E}">
        <p14:creationId xmlns:p14="http://schemas.microsoft.com/office/powerpoint/2010/main" val="2478472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759EE0-3B25-824F-8FB2-3E75379B9C56}" type="datetimeFigureOut">
              <a:rPr lang="en-US" smtClean="0"/>
              <a:t>10/2/2024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B5972B9-341C-C248-BAD3-347CE6F64ED4}" type="slidenum">
              <a:rPr lang="en-US" smtClean="0"/>
              <a:t>‹#›</a:t>
            </a:fld>
            <a:endParaRPr lang="en-US"/>
          </a:p>
        </p:txBody>
      </p:sp>
    </p:spTree>
    <p:extLst>
      <p:ext uri="{BB962C8B-B14F-4D97-AF65-F5344CB8AC3E}">
        <p14:creationId xmlns:p14="http://schemas.microsoft.com/office/powerpoint/2010/main" val="1252648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759EE0-3B25-824F-8FB2-3E75379B9C56}" type="datetimeFigureOut">
              <a:rPr lang="en-US" smtClean="0"/>
              <a:t>10/2/2024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B5972B9-341C-C248-BAD3-347CE6F64ED4}" type="slidenum">
              <a:rPr lang="en-US" smtClean="0"/>
              <a:t>‹#›</a:t>
            </a:fld>
            <a:endParaRPr lang="en-US"/>
          </a:p>
        </p:txBody>
      </p:sp>
    </p:spTree>
    <p:extLst>
      <p:ext uri="{BB962C8B-B14F-4D97-AF65-F5344CB8AC3E}">
        <p14:creationId xmlns:p14="http://schemas.microsoft.com/office/powerpoint/2010/main" val="2629634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8759EE0-3B25-824F-8FB2-3E75379B9C56}" type="datetimeFigureOut">
              <a:rPr lang="en-US" smtClean="0"/>
              <a:t>10/2/2024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B5972B9-341C-C248-BAD3-347CE6F64ED4}" type="slidenum">
              <a:rPr lang="en-US" smtClean="0"/>
              <a:t>‹#›</a:t>
            </a:fld>
            <a:endParaRPr lang="en-US"/>
          </a:p>
        </p:txBody>
      </p:sp>
    </p:spTree>
    <p:extLst>
      <p:ext uri="{BB962C8B-B14F-4D97-AF65-F5344CB8AC3E}">
        <p14:creationId xmlns:p14="http://schemas.microsoft.com/office/powerpoint/2010/main" val="407015291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ocs.aws.amazon.com/cdk/v2/guide/tokens.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D0144-D298-FAE7-F8F5-F7DE3A5300BE}"/>
              </a:ext>
            </a:extLst>
          </p:cNvPr>
          <p:cNvSpPr>
            <a:spLocks noGrp="1"/>
          </p:cNvSpPr>
          <p:nvPr>
            <p:ph type="ctrTitle"/>
          </p:nvPr>
        </p:nvSpPr>
        <p:spPr/>
        <p:txBody>
          <a:bodyPr/>
          <a:lstStyle/>
          <a:p>
            <a:r>
              <a:rPr lang="en-US" dirty="0"/>
              <a:t>Advanced CDK Techniques</a:t>
            </a:r>
            <a:br>
              <a:rPr lang="en-US" dirty="0"/>
            </a:br>
            <a:r>
              <a:rPr lang="en-US" dirty="0"/>
              <a:t>Tokens! Tokens! Tokens!</a:t>
            </a:r>
          </a:p>
        </p:txBody>
      </p:sp>
      <p:sp>
        <p:nvSpPr>
          <p:cNvPr id="3" name="Subtitle 2">
            <a:extLst>
              <a:ext uri="{FF2B5EF4-FFF2-40B4-BE49-F238E27FC236}">
                <a16:creationId xmlns:a16="http://schemas.microsoft.com/office/drawing/2014/main" id="{25759125-1BD4-A54C-BD3A-745AEAF9F085}"/>
              </a:ext>
            </a:extLst>
          </p:cNvPr>
          <p:cNvSpPr>
            <a:spLocks noGrp="1"/>
          </p:cNvSpPr>
          <p:nvPr>
            <p:ph type="subTitle" idx="1"/>
          </p:nvPr>
        </p:nvSpPr>
        <p:spPr/>
        <p:txBody>
          <a:bodyPr/>
          <a:lstStyle/>
          <a:p>
            <a:r>
              <a:rPr lang="en-US" dirty="0"/>
              <a:t>Michael Antonio</a:t>
            </a:r>
          </a:p>
        </p:txBody>
      </p:sp>
    </p:spTree>
    <p:extLst>
      <p:ext uri="{BB962C8B-B14F-4D97-AF65-F5344CB8AC3E}">
        <p14:creationId xmlns:p14="http://schemas.microsoft.com/office/powerpoint/2010/main" val="3472847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F3648-DF95-AFD1-7D47-99421ADB6DC6}"/>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7AC71664-D8DD-B2CF-D690-5D08EA02988D}"/>
              </a:ext>
            </a:extLst>
          </p:cNvPr>
          <p:cNvSpPr>
            <a:spLocks noGrp="1"/>
          </p:cNvSpPr>
          <p:nvPr>
            <p:ph idx="1"/>
          </p:nvPr>
        </p:nvSpPr>
        <p:spPr/>
        <p:txBody>
          <a:bodyPr/>
          <a:lstStyle/>
          <a:p>
            <a:r>
              <a:rPr lang="en-US" dirty="0"/>
              <a:t>@michanto/cdk-orchestration 0.1.16</a:t>
            </a:r>
          </a:p>
          <a:p>
            <a:r>
              <a:rPr lang="en-US" dirty="0"/>
              <a:t>Code for this lesson is checked in to @michanto/cdk-orchestration-examples in </a:t>
            </a:r>
            <a:r>
              <a:rPr lang="en-US" dirty="0" err="1"/>
              <a:t>github</a:t>
            </a:r>
            <a:r>
              <a:rPr lang="en-US" dirty="0"/>
              <a:t>.</a:t>
            </a:r>
          </a:p>
          <a:p>
            <a:r>
              <a:rPr lang="en-US" dirty="0">
                <a:hlinkClick r:id="rId3"/>
              </a:rPr>
              <a:t>Tokens documentation</a:t>
            </a:r>
            <a:endParaRPr lang="en-US" dirty="0"/>
          </a:p>
        </p:txBody>
      </p:sp>
    </p:spTree>
    <p:extLst>
      <p:ext uri="{BB962C8B-B14F-4D97-AF65-F5344CB8AC3E}">
        <p14:creationId xmlns:p14="http://schemas.microsoft.com/office/powerpoint/2010/main" val="263265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25DEB-C21D-D347-3C6B-E009F3327282}"/>
              </a:ext>
            </a:extLst>
          </p:cNvPr>
          <p:cNvSpPr>
            <a:spLocks noGrp="1"/>
          </p:cNvSpPr>
          <p:nvPr>
            <p:ph type="title"/>
          </p:nvPr>
        </p:nvSpPr>
        <p:spPr/>
        <p:txBody>
          <a:bodyPr/>
          <a:lstStyle/>
          <a:p>
            <a:r>
              <a:rPr lang="en-US" dirty="0"/>
              <a:t>Tokens</a:t>
            </a:r>
          </a:p>
        </p:txBody>
      </p:sp>
      <p:pic>
        <p:nvPicPr>
          <p:cNvPr id="5" name="Content Placeholder 4">
            <a:extLst>
              <a:ext uri="{FF2B5EF4-FFF2-40B4-BE49-F238E27FC236}">
                <a16:creationId xmlns:a16="http://schemas.microsoft.com/office/drawing/2014/main" id="{E0B15862-7416-2DCD-5672-B9D870B9A74F}"/>
              </a:ext>
            </a:extLst>
          </p:cNvPr>
          <p:cNvPicPr>
            <a:picLocks noGrp="1" noChangeAspect="1"/>
          </p:cNvPicPr>
          <p:nvPr>
            <p:ph idx="1"/>
          </p:nvPr>
        </p:nvPicPr>
        <p:blipFill>
          <a:blip r:embed="rId3"/>
          <a:stretch>
            <a:fillRect/>
          </a:stretch>
        </p:blipFill>
        <p:spPr>
          <a:xfrm>
            <a:off x="4264625" y="2603500"/>
            <a:ext cx="2607063" cy="3416300"/>
          </a:xfrm>
        </p:spPr>
      </p:pic>
    </p:spTree>
    <p:extLst>
      <p:ext uri="{BB962C8B-B14F-4D97-AF65-F5344CB8AC3E}">
        <p14:creationId xmlns:p14="http://schemas.microsoft.com/office/powerpoint/2010/main" val="3186271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EA23D-5A80-EB39-103C-F09603AFF4BC}"/>
              </a:ext>
            </a:extLst>
          </p:cNvPr>
          <p:cNvSpPr>
            <a:spLocks noGrp="1"/>
          </p:cNvSpPr>
          <p:nvPr>
            <p:ph type="title"/>
          </p:nvPr>
        </p:nvSpPr>
        <p:spPr/>
        <p:txBody>
          <a:bodyPr/>
          <a:lstStyle/>
          <a:p>
            <a:r>
              <a:rPr lang="en-US" dirty="0"/>
              <a:t>Tokens</a:t>
            </a:r>
          </a:p>
        </p:txBody>
      </p:sp>
      <p:pic>
        <p:nvPicPr>
          <p:cNvPr id="5" name="Content Placeholder 4">
            <a:extLst>
              <a:ext uri="{FF2B5EF4-FFF2-40B4-BE49-F238E27FC236}">
                <a16:creationId xmlns:a16="http://schemas.microsoft.com/office/drawing/2014/main" id="{8DDCCBC2-86E3-6657-A656-B3693A3975D2}"/>
              </a:ext>
            </a:extLst>
          </p:cNvPr>
          <p:cNvPicPr>
            <a:picLocks noGrp="1" noChangeAspect="1"/>
          </p:cNvPicPr>
          <p:nvPr>
            <p:ph idx="1"/>
          </p:nvPr>
        </p:nvPicPr>
        <p:blipFill>
          <a:blip r:embed="rId3"/>
          <a:stretch>
            <a:fillRect/>
          </a:stretch>
        </p:blipFill>
        <p:spPr>
          <a:xfrm>
            <a:off x="445182" y="1947545"/>
            <a:ext cx="4921156" cy="4351338"/>
          </a:xfrm>
        </p:spPr>
      </p:pic>
      <p:pic>
        <p:nvPicPr>
          <p:cNvPr id="7" name="Picture 6">
            <a:extLst>
              <a:ext uri="{FF2B5EF4-FFF2-40B4-BE49-F238E27FC236}">
                <a16:creationId xmlns:a16="http://schemas.microsoft.com/office/drawing/2014/main" id="{B62A9E17-5723-FCA7-4C15-11E340ADBAA4}"/>
              </a:ext>
            </a:extLst>
          </p:cNvPr>
          <p:cNvPicPr>
            <a:picLocks noChangeAspect="1"/>
          </p:cNvPicPr>
          <p:nvPr/>
        </p:nvPicPr>
        <p:blipFill>
          <a:blip r:embed="rId4"/>
          <a:stretch>
            <a:fillRect/>
          </a:stretch>
        </p:blipFill>
        <p:spPr>
          <a:xfrm>
            <a:off x="6248400" y="1570514"/>
            <a:ext cx="5105400" cy="5105400"/>
          </a:xfrm>
          <a:prstGeom prst="rect">
            <a:avLst/>
          </a:prstGeom>
        </p:spPr>
      </p:pic>
      <p:sp>
        <p:nvSpPr>
          <p:cNvPr id="8" name="Rectangle 7">
            <a:extLst>
              <a:ext uri="{FF2B5EF4-FFF2-40B4-BE49-F238E27FC236}">
                <a16:creationId xmlns:a16="http://schemas.microsoft.com/office/drawing/2014/main" id="{5F1CF436-37D3-7DA8-89EF-0DCA781ED9D4}"/>
              </a:ext>
            </a:extLst>
          </p:cNvPr>
          <p:cNvSpPr/>
          <p:nvPr/>
        </p:nvSpPr>
        <p:spPr>
          <a:xfrm>
            <a:off x="5678945" y="3526135"/>
            <a:ext cx="52931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p>
        </p:txBody>
      </p:sp>
    </p:spTree>
    <p:extLst>
      <p:ext uri="{BB962C8B-B14F-4D97-AF65-F5344CB8AC3E}">
        <p14:creationId xmlns:p14="http://schemas.microsoft.com/office/powerpoint/2010/main" val="1031440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3992F-CBB2-4261-0E77-7542201E56E4}"/>
              </a:ext>
            </a:extLst>
          </p:cNvPr>
          <p:cNvSpPr>
            <a:spLocks noGrp="1"/>
          </p:cNvSpPr>
          <p:nvPr>
            <p:ph type="title"/>
          </p:nvPr>
        </p:nvSpPr>
        <p:spPr/>
        <p:txBody>
          <a:bodyPr/>
          <a:lstStyle/>
          <a:p>
            <a:r>
              <a:rPr lang="en-US" dirty="0"/>
              <a:t>What are CDK tokens?</a:t>
            </a:r>
          </a:p>
        </p:txBody>
      </p:sp>
      <p:sp>
        <p:nvSpPr>
          <p:cNvPr id="3" name="Content Placeholder 2">
            <a:extLst>
              <a:ext uri="{FF2B5EF4-FFF2-40B4-BE49-F238E27FC236}">
                <a16:creationId xmlns:a16="http://schemas.microsoft.com/office/drawing/2014/main" id="{51D59910-08FB-5C66-4861-FFE26BE5AF2B}"/>
              </a:ext>
            </a:extLst>
          </p:cNvPr>
          <p:cNvSpPr>
            <a:spLocks noGrp="1"/>
          </p:cNvSpPr>
          <p:nvPr>
            <p:ph idx="1"/>
          </p:nvPr>
        </p:nvSpPr>
        <p:spPr/>
        <p:txBody>
          <a:bodyPr>
            <a:normAutofit/>
          </a:bodyPr>
          <a:lstStyle/>
          <a:p>
            <a:r>
              <a:rPr lang="en-US" dirty="0"/>
              <a:t>An object that represents a String, CloudFormation snippet, or a number.</a:t>
            </a:r>
          </a:p>
          <a:p>
            <a:r>
              <a:rPr lang="en-US" dirty="0"/>
              <a:t>Example:  The </a:t>
            </a:r>
            <a:r>
              <a:rPr lang="en-US" dirty="0" err="1"/>
              <a:t>Aws.REGION</a:t>
            </a:r>
            <a:r>
              <a:rPr lang="en-US" dirty="0"/>
              <a:t> constant is a CloudFormation string token.</a:t>
            </a:r>
          </a:p>
          <a:p>
            <a:r>
              <a:rPr lang="en-US" dirty="0"/>
              <a:t>If you print this token:</a:t>
            </a:r>
          </a:p>
          <a:p>
            <a:pPr marL="457200" lvl="1" indent="0">
              <a:buNone/>
            </a:pPr>
            <a:r>
              <a:rPr lang="en-US" dirty="0">
                <a:latin typeface="Cascadia Code" panose="020B0609020000020004" pitchFamily="49" charset="0"/>
                <a:ea typeface="Cascadia Code" panose="020B0609020000020004" pitchFamily="49" charset="0"/>
                <a:cs typeface="Cascadia Code" panose="020B0609020000020004" pitchFamily="49" charset="0"/>
              </a:rPr>
              <a:t>console.log(</a:t>
            </a:r>
            <a:r>
              <a:rPr lang="en-US" dirty="0" err="1">
                <a:latin typeface="Cascadia Code" panose="020B0609020000020004" pitchFamily="49" charset="0"/>
                <a:ea typeface="Cascadia Code" panose="020B0609020000020004" pitchFamily="49" charset="0"/>
                <a:cs typeface="Cascadia Code" panose="020B0609020000020004" pitchFamily="49" charset="0"/>
              </a:rPr>
              <a:t>Aws.REGION</a:t>
            </a:r>
            <a:r>
              <a:rPr lang="en-US" dirty="0">
                <a:latin typeface="Cascadia Code" panose="020B0609020000020004" pitchFamily="49" charset="0"/>
                <a:ea typeface="Cascadia Code" panose="020B0609020000020004" pitchFamily="49" charset="0"/>
                <a:cs typeface="Cascadia Code" panose="020B0609020000020004" pitchFamily="49" charset="0"/>
              </a:rPr>
              <a:t>);</a:t>
            </a:r>
            <a:br>
              <a:rPr lang="en-US" dirty="0"/>
            </a:br>
            <a:r>
              <a:rPr lang="en-US" dirty="0">
                <a:latin typeface="Cascadia Code" panose="020B0609020000020004" pitchFamily="49" charset="0"/>
                <a:ea typeface="Cascadia Code" panose="020B0609020000020004" pitchFamily="49" charset="0"/>
                <a:cs typeface="Cascadia Code" panose="020B0609020000020004" pitchFamily="49" charset="0"/>
              </a:rPr>
              <a:t>${Token[AWS.Region.10]}</a:t>
            </a:r>
          </a:p>
          <a:p>
            <a:r>
              <a:rPr lang="en-US" dirty="0"/>
              <a:t>Resolved at synthesis time by calling a </a:t>
            </a:r>
            <a:r>
              <a:rPr lang="en-US" dirty="0">
                <a:latin typeface="Cascadia Code" panose="020B0609020000020004" pitchFamily="49" charset="0"/>
                <a:ea typeface="Cascadia Code" panose="020B0609020000020004" pitchFamily="49" charset="0"/>
                <a:cs typeface="Cascadia Code" panose="020B0609020000020004" pitchFamily="49" charset="0"/>
              </a:rPr>
              <a:t>produce</a:t>
            </a:r>
            <a:r>
              <a:rPr lang="en-US" dirty="0"/>
              <a:t> function.</a:t>
            </a:r>
          </a:p>
          <a:p>
            <a:r>
              <a:rPr lang="en-US" dirty="0"/>
              <a:t>Written to your </a:t>
            </a:r>
            <a:r>
              <a:rPr lang="en-US" dirty="0" err="1"/>
              <a:t>template.json</a:t>
            </a:r>
            <a:r>
              <a:rPr lang="en-US" dirty="0"/>
              <a:t> file as a CloudFormation intrinsic function:</a:t>
            </a:r>
          </a:p>
          <a:p>
            <a:pPr marL="457200" lvl="1" indent="0">
              <a:buNone/>
            </a:pPr>
            <a:r>
              <a:rPr lang="en-US" dirty="0">
                <a:latin typeface="Cascadia Code" panose="020B0609020000020004" pitchFamily="49" charset="0"/>
                <a:ea typeface="Cascadia Code" panose="020B0609020000020004" pitchFamily="49" charset="0"/>
                <a:cs typeface="Cascadia Code" panose="020B0609020000020004" pitchFamily="49" charset="0"/>
              </a:rPr>
              <a:t>{"</a:t>
            </a:r>
            <a:r>
              <a:rPr lang="en-US" dirty="0" err="1">
                <a:latin typeface="Cascadia Code" panose="020B0609020000020004" pitchFamily="49" charset="0"/>
                <a:ea typeface="Cascadia Code" panose="020B0609020000020004" pitchFamily="49" charset="0"/>
                <a:cs typeface="Cascadia Code" panose="020B0609020000020004" pitchFamily="49" charset="0"/>
              </a:rPr>
              <a:t>Ref":"AWS</a:t>
            </a:r>
            <a:r>
              <a:rPr lang="en-US" dirty="0">
                <a:latin typeface="Cascadia Code" panose="020B0609020000020004" pitchFamily="49" charset="0"/>
                <a:ea typeface="Cascadia Code" panose="020B0609020000020004" pitchFamily="49" charset="0"/>
                <a:cs typeface="Cascadia Code" panose="020B0609020000020004" pitchFamily="49" charset="0"/>
              </a:rPr>
              <a:t>::Region"}</a:t>
            </a:r>
          </a:p>
          <a:p>
            <a:pPr marL="0" indent="0">
              <a:buNone/>
            </a:pPr>
            <a:endParaRPr lang="en-US" dirty="0"/>
          </a:p>
          <a:p>
            <a:endParaRPr lang="en-US" dirty="0">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621674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1D33D-64AD-CDA5-9146-8808CF389317}"/>
              </a:ext>
            </a:extLst>
          </p:cNvPr>
          <p:cNvSpPr>
            <a:spLocks noGrp="1"/>
          </p:cNvSpPr>
          <p:nvPr>
            <p:ph type="title"/>
          </p:nvPr>
        </p:nvSpPr>
        <p:spPr/>
        <p:txBody>
          <a:bodyPr/>
          <a:lstStyle/>
          <a:p>
            <a:r>
              <a:rPr lang="en-US" dirty="0"/>
              <a:t>CDK Tokens</a:t>
            </a:r>
          </a:p>
        </p:txBody>
      </p:sp>
      <p:sp>
        <p:nvSpPr>
          <p:cNvPr id="3" name="Content Placeholder 2">
            <a:extLst>
              <a:ext uri="{FF2B5EF4-FFF2-40B4-BE49-F238E27FC236}">
                <a16:creationId xmlns:a16="http://schemas.microsoft.com/office/drawing/2014/main" id="{5072D07D-4B49-6521-4758-5475FC1B2F6C}"/>
              </a:ext>
            </a:extLst>
          </p:cNvPr>
          <p:cNvSpPr>
            <a:spLocks noGrp="1"/>
          </p:cNvSpPr>
          <p:nvPr>
            <p:ph idx="1"/>
          </p:nvPr>
        </p:nvSpPr>
        <p:spPr/>
        <p:txBody>
          <a:bodyPr>
            <a:normAutofit lnSpcReduction="10000"/>
          </a:bodyPr>
          <a:lstStyle/>
          <a:p>
            <a:r>
              <a:rPr lang="en-US" dirty="0"/>
              <a:t>Stable Tokens</a:t>
            </a:r>
          </a:p>
          <a:p>
            <a:pPr lvl="1"/>
            <a:r>
              <a:rPr lang="en-US" dirty="0"/>
              <a:t>Always return the same string.  </a:t>
            </a:r>
          </a:p>
          <a:p>
            <a:pPr lvl="1"/>
            <a:r>
              <a:rPr lang="en-US" dirty="0"/>
              <a:t>Value is cached by the CDK.</a:t>
            </a:r>
          </a:p>
          <a:p>
            <a:pPr lvl="1"/>
            <a:r>
              <a:rPr lang="en-US" dirty="0"/>
              <a:t>This is why you never call “</a:t>
            </a:r>
            <a:r>
              <a:rPr lang="en-US" dirty="0" err="1"/>
              <a:t>Stack.resolve</a:t>
            </a:r>
            <a:r>
              <a:rPr lang="en-US" dirty="0"/>
              <a:t>” – the token might not be resolvable yet, or might resolve to the wrong value.</a:t>
            </a:r>
          </a:p>
          <a:p>
            <a:r>
              <a:rPr lang="en-US" dirty="0" err="1"/>
              <a:t>Uncached</a:t>
            </a:r>
            <a:r>
              <a:rPr lang="en-US" dirty="0"/>
              <a:t> Tokens</a:t>
            </a:r>
          </a:p>
          <a:p>
            <a:pPr lvl="1"/>
            <a:r>
              <a:rPr lang="en-US" dirty="0"/>
              <a:t>Can return different values based on the context.</a:t>
            </a:r>
          </a:p>
          <a:p>
            <a:r>
              <a:rPr lang="en-US" dirty="0"/>
              <a:t>Intrinsic Tokens</a:t>
            </a:r>
          </a:p>
          <a:p>
            <a:pPr lvl="1"/>
            <a:r>
              <a:rPr lang="en-US" dirty="0"/>
              <a:t>Examples: </a:t>
            </a:r>
            <a:r>
              <a:rPr lang="en-US" dirty="0" err="1"/>
              <a:t>Aws.REGION</a:t>
            </a:r>
            <a:r>
              <a:rPr lang="en-US" dirty="0"/>
              <a:t>, </a:t>
            </a:r>
            <a:r>
              <a:rPr lang="en-US" dirty="0" err="1"/>
              <a:t>Fn.join</a:t>
            </a:r>
            <a:endParaRPr lang="en-US" dirty="0"/>
          </a:p>
          <a:p>
            <a:pPr lvl="1"/>
            <a:r>
              <a:rPr lang="en-US" dirty="0"/>
              <a:t>Resolve to CloudFormation statements.</a:t>
            </a:r>
          </a:p>
        </p:txBody>
      </p:sp>
    </p:spTree>
    <p:extLst>
      <p:ext uri="{BB962C8B-B14F-4D97-AF65-F5344CB8AC3E}">
        <p14:creationId xmlns:p14="http://schemas.microsoft.com/office/powerpoint/2010/main" val="749149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D0E0-D82E-AC66-58A9-7B15094D9537}"/>
              </a:ext>
            </a:extLst>
          </p:cNvPr>
          <p:cNvSpPr>
            <a:spLocks noGrp="1"/>
          </p:cNvSpPr>
          <p:nvPr>
            <p:ph type="title"/>
          </p:nvPr>
        </p:nvSpPr>
        <p:spPr/>
        <p:txBody>
          <a:bodyPr/>
          <a:lstStyle/>
          <a:p>
            <a:r>
              <a:rPr lang="en-US" dirty="0"/>
              <a:t>Quick Tour of CDK Token lifecycle</a:t>
            </a:r>
          </a:p>
        </p:txBody>
      </p:sp>
      <p:sp>
        <p:nvSpPr>
          <p:cNvPr id="3" name="Content Placeholder 2">
            <a:extLst>
              <a:ext uri="{FF2B5EF4-FFF2-40B4-BE49-F238E27FC236}">
                <a16:creationId xmlns:a16="http://schemas.microsoft.com/office/drawing/2014/main" id="{23E1C716-8232-6AE4-688C-025DEEC7D966}"/>
              </a:ext>
            </a:extLst>
          </p:cNvPr>
          <p:cNvSpPr>
            <a:spLocks noGrp="1"/>
          </p:cNvSpPr>
          <p:nvPr>
            <p:ph idx="1"/>
          </p:nvPr>
        </p:nvSpPr>
        <p:spPr/>
        <p:txBody>
          <a:bodyPr/>
          <a:lstStyle/>
          <a:p>
            <a:r>
              <a:rPr lang="en-US" dirty="0"/>
              <a:t>Create time – Create App, Stacks and other constructs.  Tokens are (mostly) created here.</a:t>
            </a:r>
          </a:p>
          <a:p>
            <a:r>
              <a:rPr lang="en-US" dirty="0"/>
              <a:t>Synthesis time – Generate the </a:t>
            </a:r>
            <a:r>
              <a:rPr lang="en-US" dirty="0" err="1"/>
              <a:t>cdk.out</a:t>
            </a:r>
            <a:r>
              <a:rPr lang="en-US" dirty="0"/>
              <a:t> directory with CloudFormation templates and code.  Tokens are resolved.</a:t>
            </a:r>
          </a:p>
          <a:p>
            <a:pPr marL="0" indent="0">
              <a:buNone/>
            </a:pPr>
            <a:endParaRPr lang="en-US" dirty="0"/>
          </a:p>
        </p:txBody>
      </p:sp>
    </p:spTree>
    <p:extLst>
      <p:ext uri="{BB962C8B-B14F-4D97-AF65-F5344CB8AC3E}">
        <p14:creationId xmlns:p14="http://schemas.microsoft.com/office/powerpoint/2010/main" val="5978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73FE9-09ED-F5C8-EEAC-9F66AA9D901D}"/>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9F6F3D90-6C8B-9F04-67F5-A4BB5C6B3CD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825434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19514</TotalTime>
  <Words>1275</Words>
  <Application>Microsoft Office PowerPoint</Application>
  <PresentationFormat>Widescreen</PresentationFormat>
  <Paragraphs>60</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Aptos</vt:lpstr>
      <vt:lpstr>Arial</vt:lpstr>
      <vt:lpstr>Cascadia Code</vt:lpstr>
      <vt:lpstr>Century Gothic</vt:lpstr>
      <vt:lpstr>Roboto</vt:lpstr>
      <vt:lpstr>Wingdings 3</vt:lpstr>
      <vt:lpstr>Ion Boardroom</vt:lpstr>
      <vt:lpstr>Advanced CDK Techniques Tokens! Tokens! Tokens!</vt:lpstr>
      <vt:lpstr>Notes</vt:lpstr>
      <vt:lpstr>Tokens</vt:lpstr>
      <vt:lpstr>Tokens</vt:lpstr>
      <vt:lpstr>What are CDK tokens?</vt:lpstr>
      <vt:lpstr>CDK Tokens</vt:lpstr>
      <vt:lpstr>Quick Tour of CDK Token lifecycle</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CDK Hacks Lesson 15 Tokens! Tokens! Tokens!</dc:title>
  <dc:creator>Microsoft Office User</dc:creator>
  <cp:lastModifiedBy>Michael Antonio</cp:lastModifiedBy>
  <cp:revision>11</cp:revision>
  <dcterms:created xsi:type="dcterms:W3CDTF">2023-01-11T16:44:54Z</dcterms:created>
  <dcterms:modified xsi:type="dcterms:W3CDTF">2024-10-07T16:49:20Z</dcterms:modified>
</cp:coreProperties>
</file>