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20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6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9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1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1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36D6-AF26-4A68-B7A7-30B7C4942698}" type="datetimeFigureOut">
              <a:rPr lang="en-GB" smtClean="0"/>
              <a:t>25/11/17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42E5-D5FF-4BFB-A8C5-669B4D1FA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i="1" dirty="0" smtClean="0">
                <a:solidFill>
                  <a:srgbClr val="0070C0"/>
                </a:solidFill>
              </a:rPr>
              <a:t/>
            </a:r>
            <a:br>
              <a:rPr lang="en-GB" sz="4400" b="1" i="1" dirty="0" smtClean="0">
                <a:solidFill>
                  <a:srgbClr val="0070C0"/>
                </a:solidFill>
              </a:rPr>
            </a:br>
            <a:r>
              <a:rPr lang="en-GB" sz="4400" b="1" i="1" dirty="0">
                <a:solidFill>
                  <a:srgbClr val="0070C0"/>
                </a:solidFill>
              </a:rPr>
              <a:t/>
            </a:r>
            <a:br>
              <a:rPr lang="en-GB" sz="4400" b="1" i="1" dirty="0">
                <a:solidFill>
                  <a:srgbClr val="0070C0"/>
                </a:solidFill>
              </a:rPr>
            </a:br>
            <a:r>
              <a:rPr lang="en-GB" sz="4400" b="1" i="1" dirty="0" smtClean="0">
                <a:solidFill>
                  <a:srgbClr val="0070C0"/>
                </a:solidFill>
              </a:rPr>
              <a:t>Overview of the LHCC/UCG confidential information</a:t>
            </a:r>
            <a:br>
              <a:rPr lang="en-GB" sz="4400" b="1" i="1" dirty="0" smtClean="0">
                <a:solidFill>
                  <a:srgbClr val="0070C0"/>
                </a:solidFill>
              </a:rPr>
            </a:br>
            <a:r>
              <a:rPr lang="en-GB" sz="4400" b="1" i="1" dirty="0" smtClean="0">
                <a:solidFill>
                  <a:srgbClr val="0070C0"/>
                </a:solidFill>
              </a:rPr>
              <a:t>ITK Internal Review</a:t>
            </a:r>
            <a:br>
              <a:rPr lang="en-GB" sz="4400" b="1" i="1" dirty="0" smtClean="0">
                <a:solidFill>
                  <a:srgbClr val="0070C0"/>
                </a:solidFill>
              </a:rPr>
            </a:br>
            <a:r>
              <a:rPr lang="en-GB" sz="4400" b="1" i="1" dirty="0">
                <a:solidFill>
                  <a:srgbClr val="0070C0"/>
                </a:solidFill>
              </a:rPr>
              <a:t/>
            </a:r>
            <a:br>
              <a:rPr lang="en-GB" sz="4400" b="1" i="1" dirty="0">
                <a:solidFill>
                  <a:srgbClr val="0070C0"/>
                </a:solidFill>
              </a:rPr>
            </a:br>
            <a:r>
              <a:rPr lang="en-GB" sz="4400" b="1" i="1" u="sng" dirty="0" smtClean="0">
                <a:solidFill>
                  <a:srgbClr val="C00000"/>
                </a:solidFill>
              </a:rPr>
              <a:t>Imagine a 25 minute presentation</a:t>
            </a:r>
            <a:endParaRPr lang="en-GB" sz="4400" b="1" i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https://indico.cern.ch/event/675472/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88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12" y="4569251"/>
            <a:ext cx="6048218" cy="2140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2.4.4. Luminosity and Beam Protection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hort PBS </a:t>
            </a:r>
            <a:r>
              <a:rPr lang="en-GB" dirty="0" smtClean="0"/>
              <a:t>dictionary</a:t>
            </a:r>
          </a:p>
          <a:p>
            <a:pPr lvl="1"/>
            <a:r>
              <a:rPr lang="en-US" dirty="0" smtClean="0"/>
              <a:t>4 stations per side, 8 in total</a:t>
            </a:r>
          </a:p>
          <a:p>
            <a:pPr lvl="2"/>
            <a:r>
              <a:rPr lang="en-US" dirty="0" smtClean="0"/>
              <a:t>inside </a:t>
            </a:r>
            <a:r>
              <a:rPr lang="en-US" dirty="0"/>
              <a:t>the IST at r≈10 cm and z≈1.9m</a:t>
            </a:r>
            <a:r>
              <a:rPr lang="en-GB" dirty="0"/>
              <a:t> </a:t>
            </a:r>
            <a:endParaRPr lang="en-US" dirty="0" smtClean="0"/>
          </a:p>
          <a:p>
            <a:pPr lvl="1"/>
            <a:r>
              <a:rPr lang="en-GB" dirty="0" smtClean="0"/>
              <a:t>each station with </a:t>
            </a:r>
            <a:r>
              <a:rPr lang="en-US" dirty="0" smtClean="0"/>
              <a:t>3 diamond (1x1 cm</a:t>
            </a:r>
            <a:r>
              <a:rPr lang="en-US" baseline="30000" dirty="0" smtClean="0"/>
              <a:t>2)</a:t>
            </a:r>
            <a:r>
              <a:rPr lang="en-US" dirty="0" smtClean="0"/>
              <a:t> sensors and their respective read-out</a:t>
            </a:r>
            <a:endParaRPr lang="en-GB" dirty="0" smtClean="0"/>
          </a:p>
          <a:p>
            <a:pPr lvl="1"/>
            <a:r>
              <a:rPr lang="en-GB" dirty="0" smtClean="0"/>
              <a:t>two multi-pad with 80 MHz ASIC read-out: </a:t>
            </a:r>
          </a:p>
          <a:p>
            <a:pPr lvl="2"/>
            <a:r>
              <a:rPr lang="en-GB" dirty="0" smtClean="0"/>
              <a:t>background/abort, luminosity (like current BCM)</a:t>
            </a:r>
          </a:p>
          <a:p>
            <a:pPr lvl="1"/>
            <a:r>
              <a:rPr lang="en-GB" dirty="0"/>
              <a:t>one single pad: </a:t>
            </a:r>
            <a:r>
              <a:rPr lang="en-GB" dirty="0" smtClean="0"/>
              <a:t>40 </a:t>
            </a:r>
            <a:r>
              <a:rPr lang="en-GB" dirty="0" err="1" smtClean="0"/>
              <a:t>μs</a:t>
            </a:r>
            <a:r>
              <a:rPr lang="en-GB" dirty="0" smtClean="0"/>
              <a:t> current measurement (like current BLM)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08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2.4.4. Luminosity and Beam Protection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3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Presentation of the BoE: total costs, cost profile</a:t>
            </a:r>
          </a:p>
          <a:p>
            <a:pPr lvl="1"/>
            <a:r>
              <a:rPr lang="en-GB" sz="2000" dirty="0" smtClean="0"/>
              <a:t>Total cost ~300 </a:t>
            </a:r>
            <a:r>
              <a:rPr lang="en-GB" sz="2000" dirty="0" err="1" smtClean="0"/>
              <a:t>kCHF</a:t>
            </a:r>
            <a:r>
              <a:rPr lang="en-GB" sz="2000" dirty="0" smtClean="0"/>
              <a:t>, 2/3 (sensors, electronics) peaked in 2020/21</a:t>
            </a:r>
            <a:endParaRPr lang="en-GB" sz="2000" dirty="0" smtClean="0"/>
          </a:p>
          <a:p>
            <a:pPr lvl="1"/>
            <a:r>
              <a:rPr lang="en-GB" sz="2000" dirty="0" smtClean="0"/>
              <a:t>Sensor yield specific to diamond.</a:t>
            </a:r>
            <a:endParaRPr lang="en-GB" sz="2000" dirty="0" smtClean="0"/>
          </a:p>
          <a:p>
            <a:pPr lvl="1"/>
            <a:r>
              <a:rPr lang="en-GB" sz="2000" dirty="0" smtClean="0"/>
              <a:t>For </a:t>
            </a:r>
            <a:r>
              <a:rPr lang="en-GB" sz="2000" dirty="0"/>
              <a:t>read-out pre-processors </a:t>
            </a:r>
            <a:r>
              <a:rPr lang="en-GB" sz="2000" dirty="0" smtClean="0"/>
              <a:t>(QF5) </a:t>
            </a:r>
            <a:r>
              <a:rPr lang="en-GB" sz="2000" dirty="0"/>
              <a:t>detailed understanding of architecture coupled with standard read-out capabilities is needed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dirty="0" smtClean="0"/>
              <a:t>No </a:t>
            </a:r>
            <a:r>
              <a:rPr lang="en-GB" sz="2000" dirty="0" smtClean="0"/>
              <a:t>market surveys needed.</a:t>
            </a:r>
            <a:endParaRPr lang="en-GB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746"/>
              </p:ext>
            </p:extLst>
          </p:nvPr>
        </p:nvGraphicFramePr>
        <p:xfrm>
          <a:off x="1327939" y="3249613"/>
          <a:ext cx="5219540" cy="3216620"/>
        </p:xfrm>
        <a:graphic>
          <a:graphicData uri="http://schemas.openxmlformats.org/drawingml/2006/table">
            <a:tbl>
              <a:tblPr/>
              <a:tblGrid>
                <a:gridCol w="1304885"/>
                <a:gridCol w="1304885"/>
                <a:gridCol w="1304885"/>
                <a:gridCol w="1304885"/>
              </a:tblGrid>
              <a:tr h="636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PBS Code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Element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Cost Quality Factor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Cost 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[CHF]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653928">
                <a:tc>
                  <a:txBody>
                    <a:bodyPr/>
                    <a:lstStyle/>
                    <a:p>
                      <a:pPr algn="r" fontAlgn="ctr"/>
                      <a:r>
                        <a:rPr lang="hr-H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2.4.4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Luminosity and Beam Protection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293,400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algn="r" fontAlgn="ctr"/>
                      <a:r>
                        <a:rPr lang="hr-H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2.4.4.1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Sensors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64,000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algn="r" fontAlgn="ctr"/>
                      <a:r>
                        <a:rPr lang="hr-H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2.4.4.2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130,000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algn="r" fontAlgn="ctr"/>
                      <a:r>
                        <a:rPr lang="hr-H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2.4.4.3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Hybrids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16,000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41843">
                <a:tc>
                  <a:txBody>
                    <a:bodyPr/>
                    <a:lstStyle/>
                    <a:p>
                      <a:pPr algn="r" fontAlgn="ctr"/>
                      <a:r>
                        <a:rPr lang="hr-H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2.4.4.4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Local Supports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8,400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algn="r" fontAlgn="ctr"/>
                      <a:r>
                        <a:rPr lang="hr-H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2.4.4.5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12,000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4170">
                <a:tc>
                  <a:txBody>
                    <a:bodyPr/>
                    <a:lstStyle/>
                    <a:p>
                      <a:pPr algn="r" fontAlgn="ctr"/>
                      <a:r>
                        <a:rPr lang="hr-H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2.4.4.6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Off Detector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63,000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14" y="3289092"/>
            <a:ext cx="4123098" cy="31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09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WBS Name: &lt;2.X.X name&gt;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07" y="1069844"/>
            <a:ext cx="11114314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Status of “details of the schedule”</a:t>
            </a:r>
          </a:p>
          <a:p>
            <a:pPr lvl="1"/>
            <a:r>
              <a:rPr lang="en-GB" sz="2000" dirty="0" smtClean="0"/>
              <a:t>Include segments of the schedule for illustration (Gantt charts)</a:t>
            </a:r>
          </a:p>
          <a:p>
            <a:pPr lvl="1"/>
            <a:r>
              <a:rPr lang="en-GB" sz="2000" dirty="0"/>
              <a:t>Discussion of the assumptions of the schedule especially drivers and choke points</a:t>
            </a:r>
          </a:p>
          <a:p>
            <a:pPr lvl="1"/>
            <a:r>
              <a:rPr lang="en-GB" sz="2000" dirty="0"/>
              <a:t>If you are talking about a long duration activity (months or years) please sketch out how you arrived at the </a:t>
            </a:r>
            <a:r>
              <a:rPr lang="en-GB" sz="2000" dirty="0" smtClean="0"/>
              <a:t>total</a:t>
            </a:r>
          </a:p>
          <a:p>
            <a:pPr lvl="1"/>
            <a:r>
              <a:rPr lang="en-GB" sz="2000" i="1" dirty="0" smtClean="0">
                <a:solidFill>
                  <a:srgbClr val="0070C0"/>
                </a:solidFill>
              </a:rPr>
              <a:t>&lt;your text here&gt;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71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43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2.4.4. Luminosity and Beam Protection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3" y="5100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Status of “knowledge of milestones from schedule”</a:t>
            </a:r>
          </a:p>
          <a:p>
            <a:pPr lvl="1"/>
            <a:r>
              <a:rPr lang="en-GB" dirty="0" smtClean="0"/>
              <a:t>Final specifications review Q3-2018</a:t>
            </a:r>
          </a:p>
          <a:p>
            <a:pPr lvl="1"/>
            <a:r>
              <a:rPr lang="en-GB" dirty="0" smtClean="0"/>
              <a:t>PDR Q1-2019</a:t>
            </a:r>
          </a:p>
          <a:p>
            <a:pPr lvl="1"/>
            <a:r>
              <a:rPr lang="en-GB" dirty="0" smtClean="0"/>
              <a:t>FDR/PRR Q3-2019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48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WBS Name: &lt;2.X.X name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136801"/>
              </p:ext>
            </p:extLst>
          </p:nvPr>
        </p:nvGraphicFramePr>
        <p:xfrm>
          <a:off x="838200" y="2618727"/>
          <a:ext cx="105156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10350993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36269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31077561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810907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39634382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6056276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774467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Academic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Programers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280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70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57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140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29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83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492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1393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1135" y="1492899"/>
            <a:ext cx="1066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 </a:t>
            </a:r>
            <a:r>
              <a:rPr lang="fr-CH" i="1" u="sng" dirty="0" smtClean="0">
                <a:solidFill>
                  <a:srgbClr val="C00000"/>
                </a:solidFill>
              </a:rPr>
              <a:t>best </a:t>
            </a:r>
            <a:r>
              <a:rPr lang="fr-CH" i="1" u="sng" dirty="0" err="1" smtClean="0">
                <a:solidFill>
                  <a:srgbClr val="C00000"/>
                </a:solidFill>
              </a:rPr>
              <a:t>estimate</a:t>
            </a:r>
            <a:r>
              <a:rPr lang="fr-CH" i="1" u="sng" dirty="0" smtClean="0">
                <a:solidFill>
                  <a:srgbClr val="C00000"/>
                </a:solidFill>
              </a:rPr>
              <a:t> </a:t>
            </a:r>
            <a:r>
              <a:rPr lang="fr-CH" dirty="0" smtClean="0"/>
              <a:t>of the </a:t>
            </a:r>
            <a:r>
              <a:rPr lang="fr-CH" dirty="0" err="1" smtClean="0"/>
              <a:t>required</a:t>
            </a:r>
            <a:r>
              <a:rPr lang="fr-CH" dirty="0" smtClean="0"/>
              <a:t> </a:t>
            </a:r>
            <a:r>
              <a:rPr lang="fr-CH" dirty="0" err="1" smtClean="0"/>
              <a:t>manpower</a:t>
            </a:r>
            <a:r>
              <a:rPr lang="fr-CH" dirty="0" smtClean="0"/>
              <a:t> for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task</a:t>
            </a:r>
            <a:r>
              <a:rPr lang="fr-CH" dirty="0" smtClean="0"/>
              <a:t> for </a:t>
            </a:r>
            <a:r>
              <a:rPr lang="fr-CH" dirty="0" err="1" smtClean="0"/>
              <a:t>various</a:t>
            </a:r>
            <a:r>
              <a:rPr lang="fr-CH" dirty="0" smtClean="0"/>
              <a:t> </a:t>
            </a:r>
            <a:r>
              <a:rPr lang="fr-CH" dirty="0" err="1" smtClean="0"/>
              <a:t>categories</a:t>
            </a:r>
            <a:r>
              <a:rPr lang="fr-CH" dirty="0" smtClean="0"/>
              <a:t> of </a:t>
            </a:r>
            <a:r>
              <a:rPr lang="fr-CH" dirty="0" err="1" smtClean="0"/>
              <a:t>manpower</a:t>
            </a:r>
            <a:r>
              <a:rPr lang="fr-CH" dirty="0" smtClean="0"/>
              <a:t> as a </a:t>
            </a:r>
            <a:r>
              <a:rPr lang="fr-CH" dirty="0" err="1" smtClean="0"/>
              <a:t>function</a:t>
            </a:r>
            <a:r>
              <a:rPr lang="fr-CH" dirty="0" smtClean="0"/>
              <a:t> of </a:t>
            </a:r>
            <a:r>
              <a:rPr lang="fr-CH" dirty="0" err="1" smtClean="0"/>
              <a:t>year</a:t>
            </a:r>
            <a:endParaRPr lang="fr-CH" dirty="0" smtClean="0"/>
          </a:p>
          <a:p>
            <a:r>
              <a:rPr lang="fr-CH" dirty="0" smtClean="0"/>
              <a:t>If </a:t>
            </a:r>
            <a:r>
              <a:rPr lang="fr-CH" dirty="0" err="1" smtClean="0"/>
              <a:t>necessary</a:t>
            </a:r>
            <a:r>
              <a:rPr lang="fr-CH" dirty="0" smtClean="0"/>
              <a:t> </a:t>
            </a:r>
            <a:r>
              <a:rPr lang="fr-CH" dirty="0" err="1" smtClean="0"/>
              <a:t>please</a:t>
            </a:r>
            <a:r>
              <a:rPr lang="fr-CH" dirty="0"/>
              <a:t> </a:t>
            </a:r>
            <a:r>
              <a:rPr lang="fr-CH" dirty="0" err="1" smtClean="0"/>
              <a:t>take</a:t>
            </a:r>
            <a:r>
              <a:rPr lang="fr-CH" dirty="0" smtClean="0"/>
              <a:t> </a:t>
            </a:r>
            <a:r>
              <a:rPr lang="fr-CH" dirty="0" err="1" smtClean="0"/>
              <a:t>another</a:t>
            </a:r>
            <a:r>
              <a:rPr lang="fr-CH" dirty="0" smtClean="0"/>
              <a:t> slide to </a:t>
            </a:r>
            <a:r>
              <a:rPr lang="fr-CH" dirty="0" err="1" smtClean="0"/>
              <a:t>explain</a:t>
            </a:r>
            <a:r>
              <a:rPr lang="fr-CH" dirty="0" smtClean="0"/>
              <a:t> the background to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7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WBS Name: &lt;2.X.X name&gt;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1097840"/>
            <a:ext cx="115512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Status of submissions to the Risk Manager</a:t>
            </a:r>
          </a:p>
          <a:p>
            <a:pPr lvl="1"/>
            <a:r>
              <a:rPr lang="en-GB" dirty="0" smtClean="0"/>
              <a:t>What are the major risks, what is the impact and what is the risk mitigation strategy</a:t>
            </a:r>
          </a:p>
          <a:p>
            <a:pPr lvl="1"/>
            <a:r>
              <a:rPr lang="en-GB" i="1" dirty="0" smtClean="0">
                <a:solidFill>
                  <a:srgbClr val="0070C0"/>
                </a:solidFill>
              </a:rPr>
              <a:t>&lt;your text here&gt;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34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395</Words>
  <Application>Microsoft Macintosh PowerPoint</Application>
  <PresentationFormat>Custom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Overview of the LHCC/UCG confidential information ITK Internal Review  Imagine a 25 minute presentation</vt:lpstr>
      <vt:lpstr>2.4.4. Luminosity and Beam Protection</vt:lpstr>
      <vt:lpstr>2.4.4. Luminosity and Beam Protection</vt:lpstr>
      <vt:lpstr>WBS Name: &lt;2.X.X name&gt;</vt:lpstr>
      <vt:lpstr>2.4.4. Luminosity and Beam Protection</vt:lpstr>
      <vt:lpstr>WBS Name: &lt;2.X.X name</vt:lpstr>
      <vt:lpstr>WBS Name: &lt;2.X.X name&gt;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preparation of confidential information</dc:title>
  <dc:creator>Stephen Mcmahon</dc:creator>
  <cp:lastModifiedBy>Marko Mikuz</cp:lastModifiedBy>
  <cp:revision>20</cp:revision>
  <dcterms:created xsi:type="dcterms:W3CDTF">2017-11-06T11:16:42Z</dcterms:created>
  <dcterms:modified xsi:type="dcterms:W3CDTF">2017-11-25T11:35:39Z</dcterms:modified>
</cp:coreProperties>
</file>