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66" r:id="rId3"/>
    <p:sldId id="258" r:id="rId4"/>
    <p:sldId id="261" r:id="rId5"/>
    <p:sldId id="260" r:id="rId6"/>
    <p:sldId id="262" r:id="rId7"/>
    <p:sldId id="263" r:id="rId8"/>
    <p:sldId id="264" r:id="rId9"/>
    <p:sldId id="272" r:id="rId10"/>
    <p:sldId id="268" r:id="rId11"/>
    <p:sldId id="265" r:id="rId12"/>
    <p:sldId id="271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C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4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A9FD2-6124-8144-B472-3FAD8B43487F}" type="datetimeFigureOut">
              <a:rPr lang="en-US" smtClean="0"/>
              <a:t>1/5/15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5B783-A2C2-AC49-B5CA-FA8B30E42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4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C36FB-09C4-FD49-A4C1-3D5AD2C800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96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Blackboard will not be used</a:t>
            </a:r>
          </a:p>
          <a:p>
            <a:r>
              <a:rPr lang="en-US" dirty="0" smtClean="0"/>
              <a:t>Post any questions you have</a:t>
            </a:r>
            <a:r>
              <a:rPr lang="en-US" baseline="0" dirty="0" smtClean="0"/>
              <a:t> on Piazza</a:t>
            </a:r>
          </a:p>
          <a:p>
            <a:r>
              <a:rPr lang="en-US" baseline="0" dirty="0" smtClean="0"/>
              <a:t>We will post everything to Piazza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5B783-A2C2-AC49-B5CA-FA8B30E422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4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introduce ourselves,</a:t>
            </a:r>
            <a:r>
              <a:rPr lang="en-US" baseline="0" dirty="0" smtClean="0"/>
              <a:t> please take 10 minutes to answer our survey</a:t>
            </a:r>
          </a:p>
          <a:p>
            <a:r>
              <a:rPr lang="en-US" dirty="0" smtClean="0"/>
              <a:t>Why:</a:t>
            </a:r>
            <a:r>
              <a:rPr lang="en-US" baseline="0" dirty="0" smtClean="0"/>
              <a:t> This is a new course. We want to see what works, what doesn’t, and how it applies to cyber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5B783-A2C2-AC49-B5CA-FA8B30E422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28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5B783-A2C2-AC49-B5CA-FA8B30E422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41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5B783-A2C2-AC49-B5CA-FA8B30E422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87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Opportunity to have students talk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5B783-A2C2-AC49-B5CA-FA8B30E422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8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Hardcopy of syllabus provided on the</a:t>
            </a:r>
            <a:r>
              <a:rPr lang="en-US" baseline="0" dirty="0" smtClean="0"/>
              <a:t> first day of class</a:t>
            </a:r>
          </a:p>
          <a:p>
            <a:r>
              <a:rPr lang="en-US" baseline="0" dirty="0" smtClean="0"/>
              <a:t>Areas of interest for students may be different for instructors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5B783-A2C2-AC49-B5CA-FA8B30E422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1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electricity works is a nice introduction</a:t>
            </a:r>
          </a:p>
          <a:p>
            <a:r>
              <a:rPr lang="en-US" dirty="0" smtClean="0"/>
              <a:t>The FAA regulation</a:t>
            </a:r>
            <a:r>
              <a:rPr lang="en-US" baseline="0" dirty="0" smtClean="0"/>
              <a:t> manual is a nice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5B783-A2C2-AC49-B5CA-FA8B30E422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56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my blog post about the </a:t>
            </a:r>
            <a:r>
              <a:rPr lang="en-US" dirty="0" err="1" smtClean="0"/>
              <a:t>Mediasonic</a:t>
            </a:r>
            <a:r>
              <a:rPr lang="en-US" dirty="0" smtClean="0"/>
              <a:t> </a:t>
            </a:r>
            <a:r>
              <a:rPr lang="en-US" dirty="0" err="1" smtClean="0"/>
              <a:t>Probox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5B783-A2C2-AC49-B5CA-FA8B30E422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07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its plugged in for an</a:t>
            </a:r>
            <a:r>
              <a:rPr lang="en-US" baseline="0" dirty="0" smtClean="0"/>
              <a:t> hour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5B783-A2C2-AC49-B5CA-FA8B30E422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0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600.243.13: Hardware Hacking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5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600.243.13: Hardware Hacking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5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600.243.13: Hardware Hacking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6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92C7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92C74"/>
                </a:solidFill>
              </a:defRPr>
            </a:lvl1pPr>
            <a:lvl2pPr>
              <a:defRPr>
                <a:solidFill>
                  <a:srgbClr val="092C74"/>
                </a:solidFill>
              </a:defRPr>
            </a:lvl2pPr>
            <a:lvl3pPr>
              <a:defRPr>
                <a:solidFill>
                  <a:srgbClr val="092C74"/>
                </a:solidFill>
              </a:defRPr>
            </a:lvl3pPr>
            <a:lvl4pPr>
              <a:defRPr>
                <a:solidFill>
                  <a:srgbClr val="092C74"/>
                </a:solidFill>
              </a:defRPr>
            </a:lvl4pPr>
            <a:lvl5pPr>
              <a:defRPr>
                <a:solidFill>
                  <a:srgbClr val="092C7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600.243.13: Hardware Hacking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2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600.243.13: Hardware Hacking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1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600.243.13: Hardware Hacking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600.243.13: Hardware Hacking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0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600.243.13: Hardware Hacking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3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600.243.13: Hardware Hacking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4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600.243.13: Hardware Hacking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1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600.243.13: Hardware Hacking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5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600.243.13: Hardware Hacking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D7BE5-C7A7-AC4F-A249-F57AAD68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whiting.small.horizontal.blue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576"/>
            <a:ext cx="9144000" cy="41483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4831" y="5284544"/>
            <a:ext cx="8667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>
              <a:solidFill>
                <a:srgbClr val="092C74"/>
              </a:solidFill>
            </a:endParaRPr>
          </a:p>
          <a:p>
            <a:r>
              <a:rPr lang="en-US" sz="2800" dirty="0" smtClean="0">
                <a:solidFill>
                  <a:srgbClr val="092C74"/>
                </a:solidFill>
              </a:rPr>
              <a:t>Introduction</a:t>
            </a:r>
            <a:br>
              <a:rPr lang="en-US" sz="2800" dirty="0" smtClean="0">
                <a:solidFill>
                  <a:srgbClr val="092C74"/>
                </a:solidFill>
              </a:rPr>
            </a:br>
            <a:r>
              <a:rPr lang="en-US" sz="2800" dirty="0" smtClean="0">
                <a:solidFill>
                  <a:srgbClr val="092C74"/>
                </a:solidFill>
              </a:rPr>
              <a:t>600.243.13: Hardware Hacking</a:t>
            </a:r>
            <a:endParaRPr lang="en-US" sz="2800" dirty="0">
              <a:solidFill>
                <a:srgbClr val="092C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346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Blogging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Laptop charger specifications:</a:t>
            </a:r>
          </a:p>
          <a:p>
            <a:pPr lvl="1"/>
            <a:r>
              <a:rPr lang="en-US" dirty="0" smtClean="0"/>
              <a:t>Voltage (volts)</a:t>
            </a:r>
          </a:p>
          <a:p>
            <a:pPr lvl="1"/>
            <a:r>
              <a:rPr lang="en-US" dirty="0" smtClean="0"/>
              <a:t>Current (amps)</a:t>
            </a:r>
          </a:p>
          <a:p>
            <a:pPr lvl="1"/>
            <a:r>
              <a:rPr lang="en-US" dirty="0" smtClean="0"/>
              <a:t>Resistance (ohms)</a:t>
            </a:r>
          </a:p>
          <a:p>
            <a:pPr lvl="1"/>
            <a:r>
              <a:rPr lang="en-US" dirty="0" smtClean="0"/>
              <a:t>KWh cost</a:t>
            </a:r>
          </a:p>
          <a:p>
            <a:endParaRPr lang="en-US" dirty="0" smtClean="0"/>
          </a:p>
          <a:p>
            <a:r>
              <a:rPr lang="en-US" dirty="0" smtClean="0"/>
              <a:t>Specifications found online and on the back of the charger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1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Piazza for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you’re enrolled, you have Piazza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piazza.com/jhu/other/en60024313/home</a:t>
            </a:r>
          </a:p>
          <a:p>
            <a:endParaRPr lang="en-US" dirty="0" smtClean="0"/>
          </a:p>
          <a:p>
            <a:r>
              <a:rPr lang="en-US" dirty="0" smtClean="0"/>
              <a:t>Why we use Piazza:</a:t>
            </a:r>
          </a:p>
          <a:p>
            <a:pPr lvl="1"/>
            <a:r>
              <a:rPr lang="en-US" dirty="0" smtClean="0"/>
              <a:t>To post course updates</a:t>
            </a:r>
          </a:p>
          <a:p>
            <a:pPr lvl="1"/>
            <a:r>
              <a:rPr lang="en-US" dirty="0" smtClean="0"/>
              <a:t>Interact with each other (i.e., answer questions)</a:t>
            </a:r>
          </a:p>
          <a:p>
            <a:pPr lvl="1"/>
            <a:r>
              <a:rPr lang="en-US" dirty="0" smtClean="0"/>
              <a:t>Post current events and assignments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37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Achievement Unlocked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I survived the first hour block!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12</a:t>
            </a:fld>
            <a:endParaRPr lang="en-US"/>
          </a:p>
        </p:txBody>
      </p:sp>
      <p:pic>
        <p:nvPicPr>
          <p:cNvPr id="6146" name="Picture 2" descr="http://letsmakegames.org/wp-content/uploads/2014/10/Badge_SquareHeroes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7" y="2582373"/>
            <a:ext cx="3057525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150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Form five groups:</a:t>
            </a:r>
          </a:p>
          <a:p>
            <a:pPr lvl="1"/>
            <a:r>
              <a:rPr lang="en-US" dirty="0" smtClean="0"/>
              <a:t>Ten students</a:t>
            </a:r>
          </a:p>
          <a:p>
            <a:pPr lvl="1"/>
            <a:r>
              <a:rPr lang="en-US" dirty="0" smtClean="0"/>
              <a:t>Create a group name</a:t>
            </a:r>
          </a:p>
          <a:p>
            <a:pPr lvl="1"/>
            <a:r>
              <a:rPr lang="en-US" dirty="0" smtClean="0"/>
              <a:t>Draw a symbol [or take from the internet]</a:t>
            </a:r>
          </a:p>
          <a:p>
            <a:pPr lvl="1"/>
            <a:endParaRPr lang="en-US" dirty="0"/>
          </a:p>
          <a:p>
            <a:r>
              <a:rPr lang="en-US" dirty="0" smtClean="0"/>
              <a:t>Assignment:</a:t>
            </a:r>
          </a:p>
          <a:p>
            <a:pPr lvl="1"/>
            <a:r>
              <a:rPr lang="en-US" dirty="0" smtClean="0"/>
              <a:t>Go to newegg.com or tigerdirect.com</a:t>
            </a:r>
          </a:p>
          <a:p>
            <a:pPr lvl="1"/>
            <a:r>
              <a:rPr lang="en-US" dirty="0" smtClean="0"/>
              <a:t>Assemble a computer</a:t>
            </a:r>
          </a:p>
          <a:p>
            <a:pPr lvl="1"/>
            <a:r>
              <a:rPr lang="en-US" dirty="0" smtClean="0"/>
              <a:t>Present the computer to the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76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Visit the following link:</a:t>
            </a:r>
          </a:p>
          <a:p>
            <a:pPr lvl="1"/>
            <a:r>
              <a:rPr lang="en-US" dirty="0"/>
              <a:t> https://</a:t>
            </a:r>
            <a:r>
              <a:rPr lang="en-US" dirty="0" smtClean="0"/>
              <a:t>www.surveymonkey.com/s/YN5YWWF</a:t>
            </a:r>
          </a:p>
          <a:p>
            <a:pPr lvl="1"/>
            <a:endParaRPr lang="en-US" dirty="0"/>
          </a:p>
          <a:p>
            <a:r>
              <a:rPr lang="en-US" dirty="0" smtClean="0"/>
              <a:t>Survey responses are anonymous</a:t>
            </a:r>
          </a:p>
          <a:p>
            <a:endParaRPr lang="en-US" dirty="0"/>
          </a:p>
          <a:p>
            <a:r>
              <a:rPr lang="en-US" dirty="0" smtClean="0"/>
              <a:t>You do not have to answer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2</a:t>
            </a:fld>
            <a:endParaRPr lang="en-US"/>
          </a:p>
        </p:txBody>
      </p:sp>
      <p:pic>
        <p:nvPicPr>
          <p:cNvPr id="4098" name="Picture 2" descr="https://www.eventbrite.com/upload/file/xmZWzRR7KpDRhg5NTQzAw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492" y="4191855"/>
            <a:ext cx="1934308" cy="193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6028592" y="5450711"/>
            <a:ext cx="723900" cy="1"/>
          </a:xfrm>
          <a:prstGeom prst="straightConnector1">
            <a:avLst/>
          </a:prstGeom>
          <a:ln>
            <a:solidFill>
              <a:srgbClr val="092C74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92111" y="518910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92C74"/>
                </a:solidFill>
                <a:latin typeface="Bradley Hand ITC" panose="03070402050302030203" pitchFamily="66" charset="0"/>
              </a:rPr>
              <a:t>Survey provided by </a:t>
            </a:r>
            <a:r>
              <a:rPr lang="en-US" sz="1400" i="1" dirty="0" err="1" smtClean="0">
                <a:solidFill>
                  <a:srgbClr val="092C74"/>
                </a:solidFill>
                <a:latin typeface="Bradley Hand ITC" panose="03070402050302030203" pitchFamily="66" charset="0"/>
              </a:rPr>
              <a:t>SurveyMonkey</a:t>
            </a:r>
            <a:r>
              <a:rPr lang="en-US" sz="1400" i="1" dirty="0" smtClean="0">
                <a:solidFill>
                  <a:srgbClr val="092C74"/>
                </a:solidFill>
                <a:latin typeface="Bradley Hand ITC" panose="03070402050302030203" pitchFamily="66" charset="0"/>
              </a:rPr>
              <a:t>…</a:t>
            </a:r>
            <a:endParaRPr lang="en-US" sz="1400" i="1" dirty="0">
              <a:solidFill>
                <a:srgbClr val="092C74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043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Michael Rushanan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Mike</a:t>
            </a:r>
          </a:p>
          <a:p>
            <a:endParaRPr lang="en-US" dirty="0" smtClean="0"/>
          </a:p>
          <a:p>
            <a:r>
              <a:rPr lang="en-US" dirty="0" smtClean="0"/>
              <a:t>PhD Student</a:t>
            </a:r>
          </a:p>
          <a:p>
            <a:pPr lvl="1"/>
            <a:r>
              <a:rPr lang="en-US" dirty="0" smtClean="0"/>
              <a:t>Computer Science</a:t>
            </a:r>
          </a:p>
          <a:p>
            <a:pPr lvl="1"/>
            <a:r>
              <a:rPr lang="en-US" dirty="0" smtClean="0"/>
              <a:t>Health and Medical Security Lab</a:t>
            </a:r>
          </a:p>
          <a:p>
            <a:endParaRPr lang="en-US" dirty="0" smtClean="0"/>
          </a:p>
          <a:p>
            <a:r>
              <a:rPr lang="en-US" dirty="0" smtClean="0"/>
              <a:t>Programming &amp; Tinkering</a:t>
            </a:r>
          </a:p>
          <a:p>
            <a:endParaRPr lang="en-US" dirty="0" smtClean="0"/>
          </a:p>
          <a:p>
            <a:r>
              <a:rPr lang="en-US" dirty="0" smtClean="0"/>
              <a:t>Practice teaching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pic>
        <p:nvPicPr>
          <p:cNvPr id="1026" name="Picture 2" descr="grava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41763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7734300" y="3322638"/>
            <a:ext cx="0" cy="540543"/>
          </a:xfrm>
          <a:prstGeom prst="straightConnector1">
            <a:avLst/>
          </a:prstGeom>
          <a:ln>
            <a:solidFill>
              <a:srgbClr val="092C74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81800" y="3852672"/>
            <a:ext cx="1905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92C74"/>
                </a:solidFill>
                <a:latin typeface="Bradley Hand ITC" panose="03070402050302030203" pitchFamily="66" charset="0"/>
              </a:rPr>
              <a:t>Courtesy Gravatar…</a:t>
            </a:r>
          </a:p>
          <a:p>
            <a:pPr algn="ctr"/>
            <a:endParaRPr lang="en-US" sz="1400" i="1" dirty="0" smtClean="0">
              <a:solidFill>
                <a:srgbClr val="092C74"/>
              </a:solidFill>
              <a:latin typeface="Bradley Hand ITC" panose="03070402050302030203" pitchFamily="66" charset="0"/>
            </a:endParaRPr>
          </a:p>
          <a:p>
            <a:pPr algn="ctr"/>
            <a:endParaRPr lang="en-US" sz="1400" i="1" dirty="0">
              <a:solidFill>
                <a:srgbClr val="092C74"/>
              </a:solidFill>
              <a:latin typeface="Bradley Hand ITC" panose="03070402050302030203" pitchFamily="66" charset="0"/>
            </a:endParaRPr>
          </a:p>
          <a:p>
            <a:pPr algn="ctr"/>
            <a:endParaRPr lang="en-US" sz="1400" i="1" dirty="0" smtClean="0">
              <a:solidFill>
                <a:srgbClr val="092C74"/>
              </a:solidFill>
              <a:latin typeface="Bradley Hand ITC" panose="03070402050302030203" pitchFamily="66" charset="0"/>
            </a:endParaRPr>
          </a:p>
          <a:p>
            <a:pPr algn="ctr"/>
            <a:endParaRPr lang="en-US" sz="1400" i="1" dirty="0" smtClean="0">
              <a:solidFill>
                <a:srgbClr val="092C74"/>
              </a:solidFill>
              <a:latin typeface="Bradley Hand ITC" panose="03070402050302030203" pitchFamily="66" charset="0"/>
            </a:endParaRPr>
          </a:p>
          <a:p>
            <a:pPr algn="ctr"/>
            <a:endParaRPr lang="en-US" sz="1400" i="1" dirty="0">
              <a:solidFill>
                <a:srgbClr val="092C74"/>
              </a:solidFill>
              <a:latin typeface="Bradley Hand ITC" panose="03070402050302030203" pitchFamily="66" charset="0"/>
            </a:endParaRPr>
          </a:p>
          <a:p>
            <a:pPr algn="ctr"/>
            <a:r>
              <a:rPr lang="en-US" sz="1400" i="1" dirty="0" smtClean="0">
                <a:solidFill>
                  <a:srgbClr val="092C74"/>
                </a:solidFill>
                <a:latin typeface="Bradley Hand ITC" panose="03070402050302030203" pitchFamily="66" charset="0"/>
              </a:rPr>
              <a:t>michaelrushanan.org for more info!</a:t>
            </a:r>
            <a:endParaRPr lang="en-US" sz="1400" i="1" dirty="0">
              <a:solidFill>
                <a:srgbClr val="092C74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144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Paul Martin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Paul</a:t>
            </a:r>
          </a:p>
          <a:p>
            <a:endParaRPr lang="en-US" dirty="0" smtClean="0"/>
          </a:p>
          <a:p>
            <a:r>
              <a:rPr lang="en-US" dirty="0" smtClean="0"/>
              <a:t>PhD Student</a:t>
            </a:r>
          </a:p>
          <a:p>
            <a:pPr lvl="1"/>
            <a:r>
              <a:rPr lang="en-US" dirty="0" smtClean="0"/>
              <a:t>Computer Science</a:t>
            </a:r>
          </a:p>
          <a:p>
            <a:pPr lvl="1"/>
            <a:r>
              <a:rPr lang="en-US" dirty="0" smtClean="0"/>
              <a:t>Health and Medical Security Lab</a:t>
            </a:r>
          </a:p>
          <a:p>
            <a:endParaRPr lang="en-US" dirty="0" smtClean="0"/>
          </a:p>
          <a:p>
            <a:r>
              <a:rPr lang="en-US" dirty="0" smtClean="0"/>
              <a:t>Modding and lifting</a:t>
            </a:r>
          </a:p>
          <a:p>
            <a:endParaRPr lang="en-US" dirty="0" smtClean="0"/>
          </a:p>
          <a:p>
            <a:r>
              <a:rPr lang="en-US" dirty="0" smtClean="0"/>
              <a:t>Share hardware hacking fun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734300" y="3322638"/>
            <a:ext cx="0" cy="540543"/>
          </a:xfrm>
          <a:prstGeom prst="straightConnector1">
            <a:avLst/>
          </a:prstGeom>
          <a:ln>
            <a:solidFill>
              <a:srgbClr val="092C74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81800" y="3852672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92C74"/>
                </a:solidFill>
                <a:latin typeface="Bradley Hand ITC" panose="03070402050302030203" pitchFamily="66" charset="0"/>
              </a:rPr>
              <a:t>Courtesy LinkedIn…</a:t>
            </a:r>
          </a:p>
        </p:txBody>
      </p:sp>
      <p:pic>
        <p:nvPicPr>
          <p:cNvPr id="2050" name="Picture 2" descr="https://media.licdn.com/mpr/mpr/shrink_200_200/p/1/000/1c3/1ca/00b7c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36782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21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 us about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Nickname</a:t>
            </a:r>
          </a:p>
          <a:p>
            <a:endParaRPr lang="en-US" dirty="0" smtClean="0"/>
          </a:p>
          <a:p>
            <a:r>
              <a:rPr lang="en-US" dirty="0" smtClean="0"/>
              <a:t>Major</a:t>
            </a:r>
          </a:p>
          <a:p>
            <a:pPr lvl="1"/>
            <a:r>
              <a:rPr lang="en-US" dirty="0" smtClean="0"/>
              <a:t>Minor [if it’s cool]</a:t>
            </a:r>
          </a:p>
          <a:p>
            <a:endParaRPr lang="en-US" dirty="0" smtClean="0"/>
          </a:p>
          <a:p>
            <a:r>
              <a:rPr lang="en-US" dirty="0" smtClean="0"/>
              <a:t>Interests</a:t>
            </a:r>
          </a:p>
          <a:p>
            <a:endParaRPr lang="en-US" dirty="0" smtClean="0"/>
          </a:p>
          <a:p>
            <a:r>
              <a:rPr lang="en-US" dirty="0" smtClean="0"/>
              <a:t>Reason for taking this class</a:t>
            </a:r>
          </a:p>
          <a:p>
            <a:pPr lvl="1"/>
            <a:r>
              <a:rPr lang="en-US" dirty="0" smtClean="0"/>
              <a:t>“To graduate,” is acceptable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80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Areas of interest (per student opinion):</a:t>
            </a:r>
          </a:p>
          <a:p>
            <a:pPr lvl="1"/>
            <a:r>
              <a:rPr lang="en-US" dirty="0" smtClean="0"/>
              <a:t>Grade Policy</a:t>
            </a:r>
          </a:p>
          <a:p>
            <a:pPr lvl="1"/>
            <a:r>
              <a:rPr lang="en-US" dirty="0" smtClean="0"/>
              <a:t>Homework</a:t>
            </a:r>
          </a:p>
          <a:p>
            <a:pPr lvl="1"/>
            <a:r>
              <a:rPr lang="en-US" dirty="0" smtClean="0"/>
              <a:t>Blogging</a:t>
            </a:r>
          </a:p>
          <a:p>
            <a:pPr lvl="1"/>
            <a:r>
              <a:rPr lang="en-US" dirty="0" smtClean="0"/>
              <a:t>Piazza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94031" y="2909074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92C74"/>
                </a:solidFill>
                <a:latin typeface="Bradley Hand ITC" panose="03070402050302030203" pitchFamily="66" charset="0"/>
              </a:rPr>
              <a:t>Show up!</a:t>
            </a:r>
          </a:p>
          <a:p>
            <a:pPr algn="ctr"/>
            <a:r>
              <a:rPr lang="en-US" sz="1400" i="1" dirty="0" smtClean="0">
                <a:solidFill>
                  <a:srgbClr val="092C74"/>
                </a:solidFill>
                <a:latin typeface="Bradley Hand ITC" panose="03070402050302030203" pitchFamily="66" charset="0"/>
              </a:rPr>
              <a:t>Read!</a:t>
            </a:r>
          </a:p>
          <a:p>
            <a:pPr algn="ctr"/>
            <a:r>
              <a:rPr lang="en-US" sz="1400" i="1" dirty="0" smtClean="0">
                <a:solidFill>
                  <a:srgbClr val="092C74"/>
                </a:solidFill>
                <a:latin typeface="Bradley Hand ITC" panose="03070402050302030203" pitchFamily="66" charset="0"/>
              </a:rPr>
              <a:t>Blog!</a:t>
            </a:r>
          </a:p>
          <a:p>
            <a:pPr algn="ctr"/>
            <a:r>
              <a:rPr lang="en-US" sz="1400" b="1" i="1" dirty="0" smtClean="0">
                <a:solidFill>
                  <a:srgbClr val="092C74"/>
                </a:solidFill>
                <a:latin typeface="Bradley Hand ITC" panose="03070402050302030203" pitchFamily="66" charset="0"/>
              </a:rPr>
              <a:t>PASS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2989385" y="3059724"/>
            <a:ext cx="2004646" cy="326404"/>
          </a:xfrm>
          <a:prstGeom prst="straightConnector1">
            <a:avLst/>
          </a:prstGeom>
          <a:ln>
            <a:solidFill>
              <a:srgbClr val="092C74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590801" y="3386128"/>
            <a:ext cx="2403230" cy="152400"/>
          </a:xfrm>
          <a:prstGeom prst="straightConnector1">
            <a:avLst/>
          </a:prstGeom>
          <a:ln>
            <a:solidFill>
              <a:srgbClr val="092C74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122" name="Picture 2" descr="http://us.cdn2.123rf.com/168nwm/cowpland/cowpland1411/cowpland141100371/34141568-completed-tasks-modern-flat-icon-with-long-shado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662" y="2779458"/>
            <a:ext cx="1213338" cy="121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41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melissacooley.com/wp-content/uploads/2012/02/5372890384_abd8ed155c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55837"/>
          <a:stretch/>
        </p:blipFill>
        <p:spPr bwMode="auto">
          <a:xfrm>
            <a:off x="6679452" y="3621712"/>
            <a:ext cx="1735080" cy="273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Assigned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electricity works</a:t>
            </a:r>
          </a:p>
          <a:p>
            <a:pPr lvl="1"/>
            <a:r>
              <a:rPr lang="en-US" dirty="0"/>
              <a:t>http://www.howstuffworks.com/electricity.htm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Read up to Ohm’s Law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www.faa.gov/                                     regulations_policies/                          handbooks_manuals/                      aircraft/</a:t>
            </a:r>
            <a:r>
              <a:rPr lang="en-US" dirty="0" err="1" smtClean="0"/>
              <a:t>amt_handbook</a:t>
            </a:r>
            <a:r>
              <a:rPr lang="en-US" dirty="0" smtClean="0"/>
              <a:t>/                                     media/FAA-8083-30_Ch10.pdf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13484" y="4144933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92C74"/>
                </a:solidFill>
                <a:latin typeface="Bradley Hand ITC" panose="03070402050302030203" pitchFamily="66" charset="0"/>
              </a:rPr>
              <a:t>If you don’t read, you will be embarrassed…</a:t>
            </a:r>
            <a:endParaRPr lang="en-US" sz="1400" i="1" dirty="0">
              <a:solidFill>
                <a:srgbClr val="092C74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66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blog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www.blogger.com/</a:t>
            </a:r>
          </a:p>
          <a:p>
            <a:endParaRPr lang="en-US" dirty="0" smtClean="0"/>
          </a:p>
          <a:p>
            <a:r>
              <a:rPr lang="en-US" dirty="0" smtClean="0"/>
              <a:t>Example blog</a:t>
            </a:r>
          </a:p>
          <a:p>
            <a:pPr lvl="1"/>
            <a:r>
              <a:rPr lang="en-US" dirty="0"/>
              <a:t>http://michael-rushanan.blogspot.com/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Best blog posts tweeted and linked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51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Blog Post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E5-C7A7-AC4F-A249-F57AAD68BB55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 descr="Screen Shot 2015-01-06 at 1.05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06" y="1589547"/>
            <a:ext cx="7788062" cy="350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00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2042</TotalTime>
  <Words>524</Words>
  <Application>Microsoft Macintosh PowerPoint</Application>
  <PresentationFormat>On-screen Show (4:3)</PresentationFormat>
  <Paragraphs>149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Survey Time</vt:lpstr>
      <vt:lpstr>Michael Rushanan</vt:lpstr>
      <vt:lpstr>Paul Martin</vt:lpstr>
      <vt:lpstr>Tell us about YOU</vt:lpstr>
      <vt:lpstr>Syllabus</vt:lpstr>
      <vt:lpstr>Assigned Reading</vt:lpstr>
      <vt:lpstr>Blogging</vt:lpstr>
      <vt:lpstr>Example Blog Post</vt:lpstr>
      <vt:lpstr>Blogging Assignment</vt:lpstr>
      <vt:lpstr>Piazza for More</vt:lpstr>
      <vt:lpstr>Achievement Unlocked</vt:lpstr>
      <vt:lpstr>Assemble Groups</vt:lpstr>
    </vt:vector>
  </TitlesOfParts>
  <Company>Whiting School of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Abigail Lattes</dc:creator>
  <cp:lastModifiedBy>Michael Rushanan</cp:lastModifiedBy>
  <cp:revision>25</cp:revision>
  <dcterms:created xsi:type="dcterms:W3CDTF">2013-10-31T14:42:09Z</dcterms:created>
  <dcterms:modified xsi:type="dcterms:W3CDTF">2015-01-06T18:05:56Z</dcterms:modified>
</cp:coreProperties>
</file>