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300" r:id="rId4"/>
    <p:sldId id="301" r:id="rId5"/>
    <p:sldId id="296" r:id="rId6"/>
    <p:sldId id="297" r:id="rId7"/>
    <p:sldId id="302" r:id="rId8"/>
    <p:sldId id="307" r:id="rId9"/>
    <p:sldId id="303" r:id="rId10"/>
    <p:sldId id="304" r:id="rId11"/>
    <p:sldId id="305" r:id="rId12"/>
    <p:sldId id="310" r:id="rId13"/>
    <p:sldId id="312" r:id="rId14"/>
    <p:sldId id="311" r:id="rId15"/>
    <p:sldId id="309" r:id="rId16"/>
    <p:sldId id="298" r:id="rId17"/>
    <p:sldId id="299" r:id="rId18"/>
    <p:sldId id="28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483B4F2-590D-4F30-AD04-4AF363B46843}">
          <p14:sldIdLst>
            <p14:sldId id="256"/>
            <p14:sldId id="295"/>
            <p14:sldId id="300"/>
            <p14:sldId id="301"/>
            <p14:sldId id="296"/>
            <p14:sldId id="297"/>
            <p14:sldId id="302"/>
            <p14:sldId id="307"/>
            <p14:sldId id="303"/>
            <p14:sldId id="304"/>
            <p14:sldId id="305"/>
            <p14:sldId id="310"/>
            <p14:sldId id="312"/>
            <p14:sldId id="311"/>
            <p14:sldId id="309"/>
            <p14:sldId id="298"/>
            <p14:sldId id="299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g7F8zucrOWHgOePyRJ86O17lt6I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אריאל בר-יצחק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68" name="Google Shape;2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0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/>
              <a:t>מדעי הנתונים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Linear </a:t>
            </a:r>
            <a:r>
              <a:rPr lang="en-US"/>
              <a:t>Regression Introduction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E707E-9026-B278-4485-1A633AE9C8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המשמעות של </a:t>
            </a:r>
            <a:r>
              <a:rPr lang="he-IL" baseline="30000" dirty="0"/>
              <a:t>2</a:t>
            </a:r>
            <a:r>
              <a:rPr lang="en-US" dirty="0"/>
              <a:t>R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F36A1-8C80-CFA2-4826-82ED4BF560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609" y="1577084"/>
            <a:ext cx="112161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LID4096" altLang="LID4096" dirty="0"/>
          </a:p>
          <a:p>
            <a:pPr marR="0" lvl="0" indent="-45720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LID4096" dirty="0"/>
              <a:t>ערכים של </a:t>
            </a:r>
            <a:r>
              <a:rPr lang="he-IL" baseline="30000" dirty="0"/>
              <a:t>2</a:t>
            </a:r>
            <a:r>
              <a:rPr lang="en-US" dirty="0"/>
              <a:t>R</a:t>
            </a:r>
            <a:r>
              <a:rPr lang="he-IL" dirty="0"/>
              <a:t> </a:t>
            </a:r>
            <a:r>
              <a:rPr lang="he-IL" altLang="LID4096" dirty="0"/>
              <a:t>נעים בין</a:t>
            </a:r>
            <a:r>
              <a:rPr lang="LID4096" altLang="LID4096" dirty="0"/>
              <a:t> 0 </a:t>
            </a:r>
            <a:r>
              <a:rPr lang="he-IL" altLang="LID4096" dirty="0"/>
              <a:t>ל-1</a:t>
            </a:r>
            <a:r>
              <a:rPr lang="LID4096" altLang="LID4096" dirty="0"/>
              <a:t> </a:t>
            </a:r>
            <a:endParaRPr lang="he-IL" altLang="LID4096" dirty="0"/>
          </a:p>
          <a:p>
            <a:pPr marR="0" lvl="0" indent="-45720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baseline="30000" dirty="0"/>
              <a:t>2</a:t>
            </a:r>
            <a:r>
              <a:rPr lang="en-US" dirty="0"/>
              <a:t>R</a:t>
            </a:r>
            <a:r>
              <a:rPr lang="he-IL" dirty="0"/>
              <a:t> </a:t>
            </a:r>
            <a:r>
              <a:rPr lang="he-IL" altLang="LID4096" dirty="0"/>
              <a:t>= 1: המודל מסביר </a:t>
            </a:r>
            <a:r>
              <a:rPr lang="ar-SA" altLang="LID4096" dirty="0"/>
              <a:t>100%</a:t>
            </a:r>
            <a:r>
              <a:rPr lang="he-IL" altLang="LID4096" dirty="0"/>
              <a:t> מהשונות (פיזור) בנתונים </a:t>
            </a:r>
            <a:r>
              <a:rPr lang="ar-SA" altLang="LID4096" dirty="0"/>
              <a:t>– </a:t>
            </a:r>
            <a:r>
              <a:rPr lang="he-IL" altLang="LID4096" dirty="0"/>
              <a:t>כלומר</a:t>
            </a:r>
            <a:r>
              <a:rPr lang="ar-SA" altLang="LID4096" dirty="0"/>
              <a:t>, </a:t>
            </a:r>
            <a:r>
              <a:rPr lang="he-IL" altLang="LID4096" dirty="0"/>
              <a:t>הוא מתאים בצורה מושלמת</a:t>
            </a:r>
            <a:r>
              <a:rPr lang="LID4096" altLang="LID4096" dirty="0"/>
              <a:t>.</a:t>
            </a:r>
          </a:p>
          <a:p>
            <a:pPr marR="0" lvl="0" indent="-45720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baseline="30000" dirty="0"/>
              <a:t>2</a:t>
            </a:r>
            <a:r>
              <a:rPr lang="en-US" dirty="0"/>
              <a:t>R</a:t>
            </a:r>
            <a:r>
              <a:rPr lang="he-IL" dirty="0"/>
              <a:t> </a:t>
            </a:r>
            <a:r>
              <a:rPr lang="he-IL" altLang="LID4096" dirty="0"/>
              <a:t>= 0: המודל אינו מסביר כלל את השונות. כלומר, המשתנים הבלתי תלויים אינם משפיעים על התוצאה</a:t>
            </a:r>
          </a:p>
          <a:p>
            <a:pPr marR="0" lvl="0" indent="-45720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LID4096" dirty="0"/>
              <a:t>ערך נמוך של </a:t>
            </a:r>
            <a:r>
              <a:rPr lang="he-IL" baseline="30000" dirty="0"/>
              <a:t>2</a:t>
            </a:r>
            <a:r>
              <a:rPr lang="en-US" dirty="0"/>
              <a:t>R</a:t>
            </a:r>
            <a:r>
              <a:rPr lang="he-IL" dirty="0"/>
              <a:t> </a:t>
            </a:r>
            <a:r>
              <a:rPr lang="he-IL" altLang="LID4096" dirty="0"/>
              <a:t>מרמז על כך שהמודל אינו מתאים היטב וישנם גורמים נוספים שלא נלקחו בחשבון</a:t>
            </a:r>
            <a:r>
              <a:rPr lang="LID4096" altLang="LID4096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67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79758-347F-727A-5BED-EEDF6AEE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4441" y="1825626"/>
            <a:ext cx="3467329" cy="2341022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1A740-FB87-AE4B-E6CB-FAC9A52E60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הנוסחה לחישוב </a:t>
            </a:r>
            <a:r>
              <a:rPr lang="he-IL" baseline="30000" dirty="0"/>
              <a:t>2</a:t>
            </a:r>
            <a:r>
              <a:rPr lang="en-US" dirty="0"/>
              <a:t>R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EC47F-FA49-092F-FDC6-BD2BE669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9" y="1592619"/>
            <a:ext cx="4563112" cy="1543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8B1A3-08C3-7991-E4AE-5A3C188F6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28" y="2439185"/>
            <a:ext cx="718285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707C49-92F5-C8C7-DC67-A2209A5D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4953" y="1825626"/>
            <a:ext cx="3146817" cy="2852030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563DB-1247-4531-189D-6870D89763B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baseline="30000" dirty="0"/>
              <a:t>2</a:t>
            </a:r>
            <a:r>
              <a:rPr lang="en-US" dirty="0"/>
              <a:t>R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ABC36-B632-8BB6-DC15-51471E47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32" y="1704028"/>
            <a:ext cx="9840698" cy="26578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7343C1-530E-1788-2FCD-274CF49352B8}"/>
              </a:ext>
            </a:extLst>
          </p:cNvPr>
          <p:cNvGrpSpPr/>
          <p:nvPr/>
        </p:nvGrpSpPr>
        <p:grpSpPr>
          <a:xfrm>
            <a:off x="4852437" y="4677656"/>
            <a:ext cx="2487126" cy="885949"/>
            <a:chOff x="5518974" y="4677655"/>
            <a:chExt cx="2487126" cy="8859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D25BEB-15D3-A210-CDA2-6E4D7895C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92" y="4744340"/>
              <a:ext cx="2029108" cy="8192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DDFDEA-F3C2-25D4-AE36-29628B815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8974" y="4677655"/>
              <a:ext cx="381053" cy="885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95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76C04-5A7E-8AFC-3C1C-CEB402704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39ED-0609-E308-E2FA-3AA7EA80DFC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baseline="30000" dirty="0"/>
              <a:t>2</a:t>
            </a:r>
            <a:r>
              <a:rPr lang="en-US" dirty="0"/>
              <a:t>R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6CFF5-730E-69D9-4C73-218D5CF8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2142945"/>
            <a:ext cx="10088383" cy="257210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B16BD10-0305-1F4A-6087-A68183665125}"/>
              </a:ext>
            </a:extLst>
          </p:cNvPr>
          <p:cNvGrpSpPr/>
          <p:nvPr/>
        </p:nvGrpSpPr>
        <p:grpSpPr>
          <a:xfrm>
            <a:off x="4823168" y="4715054"/>
            <a:ext cx="2487126" cy="885949"/>
            <a:chOff x="5518974" y="4677655"/>
            <a:chExt cx="2487126" cy="8859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9688BD-C245-AECE-97DA-58DB657F3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92" y="4744340"/>
              <a:ext cx="2029108" cy="8192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78CB83-1A97-1A37-28FC-D294562F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8974" y="4677655"/>
              <a:ext cx="381053" cy="885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304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76ED23-C8A4-97FF-3574-1B94A0AF7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F2BE-E12A-0DA9-5DE3-DD5992410AA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baseline="30000" dirty="0"/>
              <a:t>2</a:t>
            </a:r>
            <a:r>
              <a:rPr lang="en-US" dirty="0"/>
              <a:t>R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3DA78-5E33-B7F2-6D2D-66A177D4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2295367"/>
            <a:ext cx="10440857" cy="22672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71541E-1C66-862A-76BF-51AD2A43E4FD}"/>
              </a:ext>
            </a:extLst>
          </p:cNvPr>
          <p:cNvGrpSpPr/>
          <p:nvPr/>
        </p:nvGrpSpPr>
        <p:grpSpPr>
          <a:xfrm>
            <a:off x="5189036" y="4723543"/>
            <a:ext cx="2487126" cy="885949"/>
            <a:chOff x="5518974" y="4677655"/>
            <a:chExt cx="2487126" cy="8859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0CF3E9-3780-EA68-B604-F6040E80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92" y="4744340"/>
              <a:ext cx="2029108" cy="81926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B408F1-0677-343A-319C-8EEE09405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8974" y="4677655"/>
              <a:ext cx="381053" cy="885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89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0F375-67DA-8D98-55C2-4855FDB42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1D954C-A0E7-9A77-7F46-A1A2C8E5A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3DAD-523C-90D3-A98A-7DF02205DBD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36330" y="2576864"/>
            <a:ext cx="2732038" cy="1376363"/>
          </a:xfrm>
        </p:spPr>
        <p:txBody>
          <a:bodyPr/>
          <a:lstStyle/>
          <a:p>
            <a:r>
              <a:rPr lang="en-US" dirty="0"/>
              <a:t>RMSE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6922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FD788A-E631-2583-C397-4E4755BE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59159" y="1825625"/>
            <a:ext cx="2722611" cy="2670961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56A1-D79F-6E04-465C-B2695ECE142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/>
              <a:t>Evaluating Regression-RMSE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E5699-A4E6-5B69-71EE-965CDDB6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50" y="1878195"/>
            <a:ext cx="6454699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0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9D1A3A-F297-52C9-7FCE-356600A71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איך מעריכים את המספר שהתקבל?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תלוי בהקשר: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טעות של 10$ למשל בניבוי מחירי בתים תהיה מצוינת, אבל לא במחירי חטיפים בקיוסק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מקובל להשוות לערך הממוצע של </a:t>
            </a:r>
            <a:r>
              <a:rPr lang="en-US" dirty="0"/>
              <a:t>y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F378B-ADD1-9B8D-A64A-3B4AB336E1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/>
              <a:t>Evaluating Regression-RMSE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90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88F38-5B07-FEDF-0469-41C646876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רגרסיה ליניארית 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/>
              <a:t>תהליך </a:t>
            </a:r>
            <a:r>
              <a:rPr lang="he-IL" dirty="0"/>
              <a:t>אימון רגרסיה- נתוני אימון ונתוני בחינה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הערכת הרגרסיה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C0C9-F84C-CEB5-EC65-BF7103C131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תוכן ההרצאה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5034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7AC8FD-33ED-E519-5424-054A48BC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4680" y="1825626"/>
            <a:ext cx="6267090" cy="2472998"/>
          </a:xfrm>
        </p:spPr>
        <p:txBody>
          <a:bodyPr/>
          <a:lstStyle/>
          <a:p>
            <a:r>
              <a:rPr lang="he-IL" dirty="0"/>
              <a:t>קיימות דגימות של ערכי </a:t>
            </a:r>
            <a:r>
              <a:rPr lang="en-US" dirty="0"/>
              <a:t>x, 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DA9D-895A-5849-6989-4258C7CF79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/>
              <a:t>Linear Regression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A18B2-3F01-398D-7CFD-792F1A48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1833585"/>
            <a:ext cx="4486901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AF8A9-547C-E996-2B0A-3949D668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9584" y="1825626"/>
            <a:ext cx="6512186" cy="2661534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אנו רוצים להעביר ישר שבהינתן </a:t>
            </a:r>
            <a:r>
              <a:rPr lang="en-US" dirty="0"/>
              <a:t>x</a:t>
            </a:r>
            <a:r>
              <a:rPr lang="he-IL" dirty="0"/>
              <a:t> מסוים, נוכל לנבא את ערך </a:t>
            </a:r>
            <a:r>
              <a:rPr lang="en-US" dirty="0"/>
              <a:t>y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הדרישה היא לקבל ישר שסכום מרחקי הנקודות ממנו היא מינימאלית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2FFF-A4C9-C402-8FF3-BBD9A147DD8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/>
              <a:t>Linear Regression</a:t>
            </a:r>
            <a:endParaRPr lang="LID4096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9B2AA-06B9-D60F-828E-CBDF936A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1741487"/>
            <a:ext cx="468695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3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E1E5CD-92A0-97CA-26B7-A15EF6313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רגרסיה ליניארית מסווגת תחת</a:t>
            </a:r>
            <a:r>
              <a:rPr lang="en-US" dirty="0"/>
              <a:t>:</a:t>
            </a:r>
          </a:p>
          <a:p>
            <a:pPr algn="l" rtl="0"/>
            <a:r>
              <a:rPr lang="en-US" dirty="0"/>
              <a:t>Machine Learning-&gt;Supervised Learning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F8CB-9225-D05F-041D-4EFC5CA4B38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614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C252F8-C452-2625-7CDC-369415FE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287" y="1825626"/>
            <a:ext cx="4928483" cy="2284462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865D2-DEA7-FE90-5A02-B49462B7435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Machine Learning process-Linear Regression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94BC0-A7D2-68DF-334B-3616205C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39" y="1995263"/>
            <a:ext cx="8326345" cy="31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7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425A4-DABB-752F-A871-2EB6CAB22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4EB60-171F-E0E7-D423-5D60F640D0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60016" y="2539157"/>
            <a:ext cx="5550653" cy="1376363"/>
          </a:xfrm>
        </p:spPr>
        <p:txBody>
          <a:bodyPr/>
          <a:lstStyle/>
          <a:p>
            <a:r>
              <a:rPr lang="he-IL" dirty="0"/>
              <a:t>הערכת הרגרסיה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894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F347E-A204-2D25-E630-A7FA4E371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18C0FC-0732-A50A-E45A-C352066F4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70F3-8E16-03E7-3239-21F8ECB4AE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03455" y="2740818"/>
            <a:ext cx="3693572" cy="1376363"/>
          </a:xfrm>
        </p:spPr>
        <p:txBody>
          <a:bodyPr/>
          <a:lstStyle/>
          <a:p>
            <a:r>
              <a:rPr lang="he-IL" baseline="30000" dirty="0"/>
              <a:t>2</a:t>
            </a:r>
            <a:r>
              <a:rPr lang="en-US" dirty="0"/>
              <a:t>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618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04D3C5-4DA3-16F3-DCBB-CF0A3D8C3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מדד סטטיסטי שמעריך </a:t>
            </a:r>
            <a:r>
              <a:rPr lang="he-IL" b="1" dirty="0"/>
              <a:t>עד כמה המודל מסביר את השונות (פיזור)</a:t>
            </a:r>
            <a:r>
              <a:rPr lang="he-IL" dirty="0"/>
              <a:t> בנתונים. זהו מדד נפוץ להערכת איכות הרגרסיה, והוא מציין איזה חלק מהשונות בנתונים מוסבר על ידי המשתנים המסבירים (הבלתי תלויים) במודל.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BEE4-39FD-C8B9-EA29-4A32FB0A6B7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מקדם ההסבר </a:t>
            </a:r>
            <a:r>
              <a:rPr lang="he-IL" baseline="30000" dirty="0"/>
              <a:t>2</a:t>
            </a:r>
            <a:r>
              <a:rPr lang="en-US" dirty="0"/>
              <a:t>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4575911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234</Words>
  <Application>Microsoft Office PowerPoint</Application>
  <PresentationFormat>Widescreen</PresentationFormat>
  <Paragraphs>36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Tahoma</vt:lpstr>
      <vt:lpstr>TECHNION_Op3_General_Heb</vt:lpstr>
      <vt:lpstr>מדעי הנתונים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190</cp:revision>
  <dcterms:created xsi:type="dcterms:W3CDTF">2019-03-02T07:56:19Z</dcterms:created>
  <dcterms:modified xsi:type="dcterms:W3CDTF">2025-01-30T07:50:40Z</dcterms:modified>
</cp:coreProperties>
</file>