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95" r:id="rId3"/>
    <p:sldId id="297" r:id="rId4"/>
    <p:sldId id="296" r:id="rId5"/>
    <p:sldId id="298" r:id="rId6"/>
    <p:sldId id="299" r:id="rId7"/>
    <p:sldId id="300" r:id="rId8"/>
    <p:sldId id="314" r:id="rId9"/>
    <p:sldId id="301" r:id="rId10"/>
    <p:sldId id="302" r:id="rId11"/>
    <p:sldId id="303" r:id="rId12"/>
    <p:sldId id="304" r:id="rId13"/>
    <p:sldId id="315" r:id="rId14"/>
    <p:sldId id="305" r:id="rId15"/>
    <p:sldId id="306" r:id="rId16"/>
    <p:sldId id="316" r:id="rId17"/>
    <p:sldId id="307" r:id="rId18"/>
    <p:sldId id="312" r:id="rId19"/>
    <p:sldId id="308" r:id="rId20"/>
    <p:sldId id="309" r:id="rId21"/>
    <p:sldId id="310" r:id="rId22"/>
    <p:sldId id="317" r:id="rId23"/>
    <p:sldId id="311" r:id="rId24"/>
    <p:sldId id="28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483B4F2-590D-4F30-AD04-4AF363B46843}">
          <p14:sldIdLst>
            <p14:sldId id="256"/>
            <p14:sldId id="295"/>
            <p14:sldId id="297"/>
            <p14:sldId id="296"/>
            <p14:sldId id="298"/>
            <p14:sldId id="299"/>
            <p14:sldId id="300"/>
            <p14:sldId id="314"/>
            <p14:sldId id="301"/>
            <p14:sldId id="302"/>
            <p14:sldId id="303"/>
            <p14:sldId id="304"/>
            <p14:sldId id="315"/>
            <p14:sldId id="305"/>
            <p14:sldId id="306"/>
            <p14:sldId id="316"/>
            <p14:sldId id="307"/>
            <p14:sldId id="312"/>
            <p14:sldId id="308"/>
            <p14:sldId id="309"/>
            <p14:sldId id="310"/>
            <p14:sldId id="317"/>
            <p14:sldId id="31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0" roundtripDataSignature="AMtx7mg7F8zucrOWHgOePyRJ86O17lt6I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אריאל בר-יצחק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0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Linear Regression with Python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D9B611-0F18-2408-752C-EE68D008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25626"/>
            <a:ext cx="5685770" cy="275580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E493F-C34B-52B2-11AB-CA673DD562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בדיקת פיזור ערך ה </a:t>
            </a:r>
            <a:r>
              <a:rPr lang="en-US" dirty="0"/>
              <a:t>Y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452CC-F91E-AB22-CCD5-219058897369}"/>
              </a:ext>
            </a:extLst>
          </p:cNvPr>
          <p:cNvSpPr txBox="1"/>
          <p:nvPr/>
        </p:nvSpPr>
        <p:spPr>
          <a:xfrm>
            <a:off x="410230" y="1914570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sns.displot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215BE-D2CC-A4A6-25D4-9B8018E1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4360"/>
            <a:ext cx="4770488" cy="44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6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786CC1-E52B-412A-1E00-E38E04AD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25625"/>
            <a:ext cx="5685770" cy="274637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E37E-82B0-F7F2-4471-52C1CF63026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</a:t>
            </a:r>
            <a:r>
              <a:rPr lang="en-US" dirty="0"/>
              <a:t>DF</a:t>
            </a:r>
            <a:r>
              <a:rPr lang="he-IL" dirty="0"/>
              <a:t> עבור ערכי </a:t>
            </a:r>
            <a:r>
              <a:rPr lang="en-US" dirty="0"/>
              <a:t>X</a:t>
            </a:r>
            <a:r>
              <a:rPr lang="he-IL" dirty="0"/>
              <a:t> וערך </a:t>
            </a:r>
            <a:r>
              <a:rPr lang="en-US" dirty="0"/>
              <a:t>Y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05A24-00CC-97EB-4105-B6932FB49865}"/>
              </a:ext>
            </a:extLst>
          </p:cNvPr>
          <p:cNvSpPr txBox="1"/>
          <p:nvPr/>
        </p:nvSpPr>
        <p:spPr>
          <a:xfrm>
            <a:off x="410230" y="1921640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df.columns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C573F-5F35-8890-B184-6108682D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298501"/>
            <a:ext cx="7859222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D6FA0B-B842-24F9-B859-7A99AC117B39}"/>
              </a:ext>
            </a:extLst>
          </p:cNvPr>
          <p:cNvSpPr txBox="1"/>
          <p:nvPr/>
        </p:nvSpPr>
        <p:spPr>
          <a:xfrm>
            <a:off x="410229" y="3340171"/>
            <a:ext cx="11071617" cy="998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Bedrooms'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 Population'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3971A-3069-0FF2-D3AB-64965C59B163}"/>
              </a:ext>
            </a:extLst>
          </p:cNvPr>
          <p:cNvSpPr txBox="1"/>
          <p:nvPr/>
        </p:nvSpPr>
        <p:spPr>
          <a:xfrm>
            <a:off x="410229" y="4198739"/>
            <a:ext cx="6304175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18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E520A6-09DA-F1AB-29CE-1DB56517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4627" y="1825625"/>
            <a:ext cx="4457143" cy="300089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B4AE5-EEF4-8DBF-02BD-BBFFD8A17DD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חלוקת המידע לאימון וטסט	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E0540-50F0-2506-9384-04BA97932BD1}"/>
              </a:ext>
            </a:extLst>
          </p:cNvPr>
          <p:cNvSpPr txBox="1"/>
          <p:nvPr/>
        </p:nvSpPr>
        <p:spPr>
          <a:xfrm>
            <a:off x="394278" y="1825625"/>
            <a:ext cx="10621107" cy="2973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he-IL" sz="18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he-IL" sz="1800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test size - how much % to allocate to test size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- seed to ensure all the users have the same split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sz="1800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fr-FR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fr-FR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fr-FR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fr-FR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5070C-9839-9612-DE0E-DD448BF6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4587387"/>
            <a:ext cx="352474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0E1503-9259-30D8-9725-CE6FBB50E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9724" y="1825626"/>
            <a:ext cx="4212046" cy="2454144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91AA-A48D-184C-6E0F-B63568F5771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חלוקת המידע לאימון וטסט	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D0FEC-4844-B0F4-89ED-15B82EC7AA90}"/>
              </a:ext>
            </a:extLst>
          </p:cNvPr>
          <p:cNvSpPr txBox="1"/>
          <p:nvPr/>
        </p:nvSpPr>
        <p:spPr>
          <a:xfrm>
            <a:off x="558538" y="1984681"/>
            <a:ext cx="6094428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y_train.shape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y_test.shape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3F6AD-CDDC-5741-C018-A33A7E19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38" y="4343401"/>
            <a:ext cx="187668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30F8A8-2F31-3AAE-EEC7-8C59EB1A2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7934" y="1825625"/>
            <a:ext cx="5333836" cy="3076313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6F91-6002-74B8-5BE1-CFBFF678476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אימון הרגרסיה הליניארית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67373-BE03-4518-F9C3-4BC574412814}"/>
              </a:ext>
            </a:extLst>
          </p:cNvPr>
          <p:cNvSpPr txBox="1"/>
          <p:nvPr/>
        </p:nvSpPr>
        <p:spPr>
          <a:xfrm>
            <a:off x="353506" y="2054993"/>
            <a:ext cx="6094428" cy="137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endParaRPr lang="he-IL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he-IL" sz="1800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LinearRegression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he-IL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lm.fit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fr-FR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98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3E2F7A-7534-088A-7E6B-933F4F12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3419" y="1825625"/>
            <a:ext cx="4108351" cy="2887777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C2B3-B29A-C20A-42D2-B7577051114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מקדמי הרגרסיה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4DAB-0A8E-F32F-4CFF-3848E597A2A0}"/>
              </a:ext>
            </a:extLst>
          </p:cNvPr>
          <p:cNvSpPr txBox="1"/>
          <p:nvPr/>
        </p:nvSpPr>
        <p:spPr>
          <a:xfrm>
            <a:off x="410230" y="2150290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lm.coef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E5791-4738-944D-FA39-2519F01F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839939"/>
            <a:ext cx="7144747" cy="7811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E4BF00-C293-6D60-3091-177CC726940A}"/>
              </a:ext>
            </a:extLst>
          </p:cNvPr>
          <p:cNvSpPr txBox="1"/>
          <p:nvPr/>
        </p:nvSpPr>
        <p:spPr>
          <a:xfrm>
            <a:off x="410230" y="3889478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x_train.columns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F397E4-D122-1814-61F6-BFCFA7C5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0" y="4467360"/>
            <a:ext cx="776395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6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472C0A-248C-6D99-BEDA-474BAABF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1629" y="1825625"/>
            <a:ext cx="5230141" cy="329088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AF16B-A969-3E0F-029B-2534D4157F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r"/>
            <a:r>
              <a:rPr lang="he-IL" dirty="0"/>
              <a:t>החלק הקבוע </a:t>
            </a:r>
            <a:r>
              <a:rPr lang="en-US" dirty="0"/>
              <a:t>Intercept value -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6CF3-863E-2E38-7ABA-713FB6047F92}"/>
              </a:ext>
            </a:extLst>
          </p:cNvPr>
          <p:cNvSpPr txBox="1"/>
          <p:nvPr/>
        </p:nvSpPr>
        <p:spPr>
          <a:xfrm>
            <a:off x="567965" y="1912213"/>
            <a:ext cx="609442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lm.intercept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CCE4C-60B8-6D80-DABA-2F839861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2" y="3213858"/>
            <a:ext cx="228631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8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DCE59-4855-AF76-D256-18A1FBD2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2449" y="2338885"/>
            <a:ext cx="6692603" cy="2746375"/>
          </a:xfrm>
        </p:spPr>
        <p:txBody>
          <a:bodyPr/>
          <a:lstStyle/>
          <a:p>
            <a:r>
              <a:rPr lang="he-IL" dirty="0"/>
              <a:t>כל שינוי של יחידה באחד מערכי ה </a:t>
            </a:r>
            <a:r>
              <a:rPr lang="en-US" dirty="0"/>
              <a:t>x</a:t>
            </a:r>
            <a:r>
              <a:rPr lang="he-IL" dirty="0"/>
              <a:t> יגדיל את ערך ה </a:t>
            </a:r>
            <a:r>
              <a:rPr lang="en-US" dirty="0"/>
              <a:t>y</a:t>
            </a:r>
            <a:r>
              <a:rPr lang="he-IL" dirty="0"/>
              <a:t> בערך המקדם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61773-6075-862B-3258-FEBE3ABF93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DF</a:t>
            </a:r>
            <a:r>
              <a:rPr lang="he-IL" dirty="0"/>
              <a:t> של מקדמי הרגרסיה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81A5B-4488-9245-A73B-8971514E5D13}"/>
              </a:ext>
            </a:extLst>
          </p:cNvPr>
          <p:cNvSpPr txBox="1"/>
          <p:nvPr/>
        </p:nvSpPr>
        <p:spPr>
          <a:xfrm>
            <a:off x="351692" y="2032242"/>
            <a:ext cx="9357915" cy="65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lm.coef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x.columns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columns=[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'Coeff'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lang="he-IL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he-IL" sz="1800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dirty="0" err="1">
                <a:latin typeface="Courier New" panose="02070309020205020404" pitchFamily="49" charset="0"/>
              </a:rPr>
              <a:t>cdf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00EF1-152F-67FA-7607-BB32015B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966470"/>
            <a:ext cx="4582164" cy="2438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CB44D-0FC0-5BD7-FA67-6A1288433234}"/>
              </a:ext>
            </a:extLst>
          </p:cNvPr>
          <p:cNvSpPr txBox="1"/>
          <p:nvPr/>
        </p:nvSpPr>
        <p:spPr>
          <a:xfrm>
            <a:off x="5222448" y="4185840"/>
            <a:ext cx="70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y = 21x1 + 164883x2 + 122368x3 + 2233x4+15x5 - 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var(--colab-code-font-family)"/>
              </a:rPr>
              <a:t>2640159</a:t>
            </a:r>
            <a:r>
              <a:rPr lang="en-US" sz="1800" dirty="0"/>
              <a:t> 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58417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27E7AB-D8BC-0F90-5408-FC31DD850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697F5-11E3-A52D-3EBA-AF70495E08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817231" y="2341195"/>
            <a:ext cx="11430078" cy="1376363"/>
          </a:xfrm>
        </p:spPr>
        <p:txBody>
          <a:bodyPr/>
          <a:lstStyle/>
          <a:p>
            <a:r>
              <a:rPr lang="he-IL" dirty="0"/>
              <a:t>בחינת הרגרסיה הליניארית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06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CBDDA3-DDC2-CE5C-7EBB-CA377189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0" y="1825626"/>
            <a:ext cx="5380970" cy="301975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BE9B-E940-DDF3-EE6A-FEF2805DB7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ניבוי באמצעות הרגרסיה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61A2D-25B2-613E-AB88-5D1815851417}"/>
              </a:ext>
            </a:extLst>
          </p:cNvPr>
          <p:cNvSpPr txBox="1"/>
          <p:nvPr/>
        </p:nvSpPr>
        <p:spPr>
          <a:xfrm>
            <a:off x="410230" y="2054993"/>
            <a:ext cx="6094428" cy="10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lm.predict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he-IL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he-IL" sz="1800" dirty="0"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predictions</a:t>
            </a:r>
          </a:p>
          <a:p>
            <a:pPr>
              <a:lnSpc>
                <a:spcPts val="1425"/>
              </a:lnSpc>
            </a:pPr>
            <a:endParaRPr lang="he-IL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ECA5-80D8-78D1-DCD7-0DC08A38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3557316"/>
            <a:ext cx="679227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88F38-5B07-FEDF-0469-41C646876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ביצוע רגרסיה ליניארית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בחינת הרגרסיה הליניארית</a:t>
            </a:r>
            <a:endParaRPr lang="en-US" dirty="0"/>
          </a:p>
          <a:p>
            <a:pPr marL="228600" indent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AC0C9-F84C-CEB5-EC65-BF7103C1310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 ההרצאה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034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429E7-746F-6EA5-0C10-C404ED9C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658" y="1825625"/>
            <a:ext cx="5277112" cy="3290889"/>
          </a:xfrm>
        </p:spPr>
        <p:txBody>
          <a:bodyPr/>
          <a:lstStyle/>
          <a:p>
            <a:r>
              <a:rPr lang="he-IL" dirty="0"/>
              <a:t>רוצים לקבל קו אלכסוני ב 45 מעלות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EB62-BC4A-0DCB-12D2-3E9F526B43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השוואת ניבוי הרגרסיה לתוצאות האמת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F0DDE-7167-41A8-EE0A-54A3C6AC3952}"/>
              </a:ext>
            </a:extLst>
          </p:cNvPr>
          <p:cNvSpPr txBox="1"/>
          <p:nvPr/>
        </p:nvSpPr>
        <p:spPr>
          <a:xfrm>
            <a:off x="410230" y="2169143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plt.scatter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60745-AB94-BFDE-BB60-90BD326A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" y="2682771"/>
            <a:ext cx="5084160" cy="39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4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33A73-1EE0-C567-ED08-7C822C26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7343" y="1825626"/>
            <a:ext cx="6094428" cy="3019752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רוצים לקבל התפלגות נורמאלית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מקסימום מסביב ל 0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6981C-F71C-466C-8EBB-EF89650E1A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בחינת התפלגות ה </a:t>
            </a:r>
            <a:r>
              <a:rPr lang="en-US" dirty="0"/>
              <a:t>errors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98DF4-81C8-4138-3FA0-160744692FA0}"/>
              </a:ext>
            </a:extLst>
          </p:cNvPr>
          <p:cNvSpPr txBox="1"/>
          <p:nvPr/>
        </p:nvSpPr>
        <p:spPr>
          <a:xfrm>
            <a:off x="410230" y="2027741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sns.displot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-predictions)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2E6622-ECD1-F9BA-7CDE-CF2016F23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2899"/>
            <a:ext cx="3994340" cy="38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117246-D283-34BB-7260-B7E549B1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8771" y="1825626"/>
            <a:ext cx="3702999" cy="2378730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קרוב ל 1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המודל מסביר את השונות בנתונים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E9B31-CB41-0460-A297-A8F47DFE3A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ניתוח </a:t>
            </a:r>
            <a:r>
              <a:rPr lang="he-IL" baseline="30000" dirty="0"/>
              <a:t>2</a:t>
            </a:r>
            <a:r>
              <a:rPr lang="en-US" dirty="0"/>
              <a:t>R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41859-3D83-EF9C-E542-9AB627186733}"/>
              </a:ext>
            </a:extLst>
          </p:cNvPr>
          <p:cNvSpPr txBox="1"/>
          <p:nvPr/>
        </p:nvSpPr>
        <p:spPr>
          <a:xfrm>
            <a:off x="483124" y="2079375"/>
            <a:ext cx="6094428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r2_score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r2_score(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73D04-9632-1D36-EBD2-D89D970C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3" y="4128560"/>
            <a:ext cx="216247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6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4C7F9-53BC-4147-E530-74DDAEC36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9641" y="2252257"/>
            <a:ext cx="5942129" cy="1803695"/>
          </a:xfrm>
        </p:spPr>
        <p:txBody>
          <a:bodyPr/>
          <a:lstStyle/>
          <a:p>
            <a:r>
              <a:rPr lang="he-IL" dirty="0"/>
              <a:t>נשווה לממוצע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42308-80C4-2260-9B8B-95CCAE8D3D8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RMSE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4CEDF-7652-A294-79F6-927B462C15E4}"/>
              </a:ext>
            </a:extLst>
          </p:cNvPr>
          <p:cNvSpPr txBox="1"/>
          <p:nvPr/>
        </p:nvSpPr>
        <p:spPr>
          <a:xfrm>
            <a:off x="328289" y="1667171"/>
            <a:ext cx="8111602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metrics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"RMSE"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metrics.mean_squared_error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predictions)))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AD75D-F64F-5F05-FCD1-176242781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510060"/>
            <a:ext cx="2695951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EBDA3-20BA-77A9-5A6F-271CE1BD4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47" y="4287806"/>
            <a:ext cx="4117523" cy="1198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0E4187-D4F0-B4AC-18E8-FB9B6E70C837}"/>
              </a:ext>
            </a:extLst>
          </p:cNvPr>
          <p:cNvSpPr txBox="1"/>
          <p:nvPr/>
        </p:nvSpPr>
        <p:spPr>
          <a:xfrm>
            <a:off x="410230" y="3674044"/>
            <a:ext cx="609442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C4CE89-EF8B-C471-619A-3160629A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3" y="4180657"/>
            <a:ext cx="209579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67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D7E8B-564C-A983-0018-7547D0193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נבצע רגרסיה ליניארית על מאגר נתונים לא אמיתי של מאפייני בתים ומחיריהם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D70C-56F1-B983-A22E-7EC44F4F31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444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605C2C-5A0A-8649-16B6-119846E5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8375" y="1825625"/>
            <a:ext cx="6163395" cy="1530317"/>
          </a:xfrm>
        </p:spPr>
        <p:txBody>
          <a:bodyPr/>
          <a:lstStyle/>
          <a:p>
            <a:r>
              <a:rPr lang="he-IL" dirty="0"/>
              <a:t>נבצע יבוא לספריות הבאות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C984D-3A54-C433-E7B8-60D064709C3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l" rtl="0"/>
            <a:r>
              <a:rPr lang="en-US" dirty="0"/>
              <a:t>imports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1CB9D-E094-D446-BB13-735BFCA5C013}"/>
              </a:ext>
            </a:extLst>
          </p:cNvPr>
          <p:cNvSpPr txBox="1"/>
          <p:nvPr/>
        </p:nvSpPr>
        <p:spPr>
          <a:xfrm>
            <a:off x="351693" y="3813480"/>
            <a:ext cx="6094428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01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A242ED-9325-813C-78D6-C20A163D9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825626"/>
            <a:ext cx="5685770" cy="1963950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71B0-C777-30D7-D336-6B1183FE99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קריאת ה </a:t>
            </a:r>
            <a:r>
              <a:rPr lang="en-US" dirty="0"/>
              <a:t>DS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ADF0A-8127-2EA4-C36B-F9544E5558FD}"/>
              </a:ext>
            </a:extLst>
          </p:cNvPr>
          <p:cNvSpPr txBox="1"/>
          <p:nvPr/>
        </p:nvSpPr>
        <p:spPr>
          <a:xfrm>
            <a:off x="351692" y="1984680"/>
            <a:ext cx="8980844" cy="65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"/content/drive/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/datasets/USA_Housing.csv"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2C7B3-BDC8-B313-BACA-800474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4" y="3585199"/>
            <a:ext cx="11437856" cy="16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1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030905-33C1-6A87-562E-71F90386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3992" y="1825625"/>
            <a:ext cx="4117778" cy="2586119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E0C3-71D4-E885-C38E-A5C3F0175B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קבלת </a:t>
            </a:r>
            <a:r>
              <a:rPr lang="en-US" dirty="0"/>
              <a:t>info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8EBA-E678-34BB-EAF1-E5EBC2484715}"/>
              </a:ext>
            </a:extLst>
          </p:cNvPr>
          <p:cNvSpPr txBox="1"/>
          <p:nvPr/>
        </p:nvSpPr>
        <p:spPr>
          <a:xfrm>
            <a:off x="586819" y="2103156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df.info()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64D8A-245C-A403-C528-7598C02DE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9" y="2484585"/>
            <a:ext cx="611590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3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F167D3-F0C7-9B36-FDDA-BE06DD509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9724" y="1825626"/>
            <a:ext cx="4212046" cy="205821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E8E4-CDC9-D21F-B7F4-D5CB787F8F4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קבלת נתונים סטטיסטים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BA589-BE61-AE10-6AAC-1FDCA2B86979}"/>
              </a:ext>
            </a:extLst>
          </p:cNvPr>
          <p:cNvSpPr txBox="1"/>
          <p:nvPr/>
        </p:nvSpPr>
        <p:spPr>
          <a:xfrm>
            <a:off x="410230" y="2056022"/>
            <a:ext cx="6094428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df.describe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08E12-5C4B-63CD-2AA7-3B5769BC6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716249"/>
            <a:ext cx="10542309" cy="29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1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12CF47-E52D-D621-2F00-5F43521E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4186" y="1825625"/>
            <a:ext cx="3627584" cy="1690573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8D8E-B33F-319A-0E00-1DA203E745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בדיקת קורלציה בין המשתנים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738B1-2651-6DB0-7E98-F248AA05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825625"/>
            <a:ext cx="7821116" cy="1390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5BAC0-8566-89E5-A3C2-F76C274DC7B0}"/>
              </a:ext>
            </a:extLst>
          </p:cNvPr>
          <p:cNvSpPr txBox="1"/>
          <p:nvPr/>
        </p:nvSpPr>
        <p:spPr>
          <a:xfrm>
            <a:off x="351692" y="3216469"/>
            <a:ext cx="10385437" cy="998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df_no_addr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Income'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House Age'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Rooms'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'Avg. Area Number of Bedrooms'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'Area Population'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'Price'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df_no_addr.corr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df_corr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2D7718-DEAF-7EE7-FCB8-D76A5C3D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9" y="3446887"/>
            <a:ext cx="3897660" cy="3411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83EC3-2C38-3901-1982-FD670AE64D30}"/>
              </a:ext>
            </a:extLst>
          </p:cNvPr>
          <p:cNvSpPr txBox="1"/>
          <p:nvPr/>
        </p:nvSpPr>
        <p:spPr>
          <a:xfrm>
            <a:off x="351691" y="4676296"/>
            <a:ext cx="769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ערכי הקורלציה נעים בין 1 ל 1-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800" dirty="0"/>
              <a:t>אין ערך לבצע רגרסיה למשתנה חסר קורלציה עם </a:t>
            </a:r>
            <a:r>
              <a:rPr lang="en-US" sz="1800" dirty="0"/>
              <a:t>y</a:t>
            </a:r>
            <a:r>
              <a:rPr lang="he-IL" sz="1800" dirty="0"/>
              <a:t> או </a:t>
            </a:r>
            <a:r>
              <a:rPr lang="he-IL" sz="1800"/>
              <a:t>עם קורלציה נמוכה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27457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324E8A-5C71-7F96-B602-BBCFEDECE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5819" y="1825625"/>
            <a:ext cx="7765951" cy="2840643"/>
          </a:xfrm>
        </p:spPr>
        <p:txBody>
          <a:bodyPr/>
          <a:lstStyle/>
          <a:p>
            <a:r>
              <a:rPr lang="he-IL" dirty="0"/>
              <a:t>השוואת הערכים המספריים</a:t>
            </a:r>
          </a:p>
          <a:p>
            <a:r>
              <a:rPr lang="he-IL" dirty="0"/>
              <a:t> זה אל מול זה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A5E39-B24D-5EBB-6B03-9C8136BFD72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CE656-B7EA-BD55-3FBB-45E435056183}"/>
              </a:ext>
            </a:extLst>
          </p:cNvPr>
          <p:cNvSpPr txBox="1"/>
          <p:nvPr/>
        </p:nvSpPr>
        <p:spPr>
          <a:xfrm>
            <a:off x="410230" y="2054993"/>
            <a:ext cx="609442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sns.pairplot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B4F503-1EB8-CF3B-3897-13171D2D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0" y="2519871"/>
            <a:ext cx="6326220" cy="429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9153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637</Words>
  <Application>Microsoft Office PowerPoint</Application>
  <PresentationFormat>Widescreen</PresentationFormat>
  <Paragraphs>97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Tahoma</vt:lpstr>
      <vt:lpstr>var(--colab-code-font-family)</vt:lpstr>
      <vt:lpstr>TECHNION_Op3_General_Heb</vt:lpstr>
      <vt:lpstr>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203</cp:revision>
  <dcterms:created xsi:type="dcterms:W3CDTF">2019-03-02T07:56:19Z</dcterms:created>
  <dcterms:modified xsi:type="dcterms:W3CDTF">2025-01-30T07:21:17Z</dcterms:modified>
</cp:coreProperties>
</file>