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11" r:id="rId3"/>
    <p:sldId id="312" r:id="rId4"/>
    <p:sldId id="315" r:id="rId5"/>
    <p:sldId id="316" r:id="rId6"/>
    <p:sldId id="317" r:id="rId7"/>
    <p:sldId id="318" r:id="rId8"/>
    <p:sldId id="361" r:id="rId9"/>
    <p:sldId id="319" r:id="rId10"/>
    <p:sldId id="324" r:id="rId11"/>
    <p:sldId id="321" r:id="rId12"/>
    <p:sldId id="322" r:id="rId13"/>
    <p:sldId id="325" r:id="rId14"/>
    <p:sldId id="327" r:id="rId15"/>
    <p:sldId id="328" r:id="rId16"/>
    <p:sldId id="326" r:id="rId17"/>
    <p:sldId id="329" r:id="rId18"/>
    <p:sldId id="330" r:id="rId19"/>
    <p:sldId id="344" r:id="rId20"/>
    <p:sldId id="331" r:id="rId21"/>
    <p:sldId id="332" r:id="rId22"/>
    <p:sldId id="333" r:id="rId23"/>
    <p:sldId id="334" r:id="rId24"/>
    <p:sldId id="335" r:id="rId25"/>
    <p:sldId id="337" r:id="rId26"/>
    <p:sldId id="338" r:id="rId27"/>
    <p:sldId id="339" r:id="rId28"/>
    <p:sldId id="340" r:id="rId29"/>
    <p:sldId id="341" r:id="rId30"/>
    <p:sldId id="342" r:id="rId31"/>
    <p:sldId id="358" r:id="rId32"/>
    <p:sldId id="336" r:id="rId33"/>
    <p:sldId id="360" r:id="rId34"/>
    <p:sldId id="359" r:id="rId35"/>
    <p:sldId id="343" r:id="rId36"/>
    <p:sldId id="345" r:id="rId37"/>
    <p:sldId id="346" r:id="rId38"/>
    <p:sldId id="352" r:id="rId39"/>
    <p:sldId id="347" r:id="rId40"/>
    <p:sldId id="348" r:id="rId41"/>
    <p:sldId id="362" r:id="rId42"/>
    <p:sldId id="349" r:id="rId43"/>
    <p:sldId id="350" r:id="rId44"/>
    <p:sldId id="351" r:id="rId45"/>
    <p:sldId id="353" r:id="rId46"/>
    <p:sldId id="354" r:id="rId47"/>
    <p:sldId id="355" r:id="rId48"/>
    <p:sldId id="356" r:id="rId49"/>
    <p:sldId id="357" r:id="rId50"/>
    <p:sldId id="310" r:id="rId51"/>
  </p:sldIdLst>
  <p:sldSz cx="12192000" cy="6858000"/>
  <p:notesSz cx="6858000" cy="9144000"/>
  <p:embeddedFontLst>
    <p:embeddedFont>
      <p:font typeface="Tahoma" panose="020B0604030504040204" pitchFamily="3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quotes.toscrap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i.org.il/roles/markets/exchangerates/" TargetMode="External"/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culator.net/bmi-calcula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lympus.realpython.org/profiles/aphrodit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392557" y="2327275"/>
            <a:ext cx="7961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/>
              <a:t>Web Scrapping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מדעי הנתונים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25B43-F5A1-C7D6-4A2A-429E81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604" y="1825626"/>
            <a:ext cx="9281166" cy="1943942"/>
          </a:xfrm>
        </p:spPr>
        <p:txBody>
          <a:bodyPr/>
          <a:lstStyle/>
          <a:p>
            <a:r>
              <a:rPr lang="en-US" dirty="0"/>
              <a:t>	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0C1E-85F2-C8F7-380B-16A816466D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Scraping - String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84E7B-F0BD-1FFD-2A18-CD1F3764BA13}"/>
              </a:ext>
            </a:extLst>
          </p:cNvPr>
          <p:cNvSpPr txBox="1"/>
          <p:nvPr/>
        </p:nvSpPr>
        <p:spPr>
          <a:xfrm>
            <a:off x="370037" y="2528596"/>
            <a:ext cx="708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urllib.request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"http://olympus.realpython.org/profiles/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aphrodite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HTTPResponse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page.read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       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bytes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html_bytes.decode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 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print(html)</a:t>
            </a:r>
          </a:p>
          <a:p>
            <a:endParaRPr lang="LID4096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AB1C7-6167-D1E7-8023-E7C3527C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42" y="2116196"/>
            <a:ext cx="3566469" cy="3475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7D9914-12C8-706F-C9E2-31DC1D5FDF09}"/>
              </a:ext>
            </a:extLst>
          </p:cNvPr>
          <p:cNvSpPr/>
          <p:nvPr/>
        </p:nvSpPr>
        <p:spPr>
          <a:xfrm>
            <a:off x="370037" y="4026178"/>
            <a:ext cx="1561400" cy="28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02BC14-9F79-F64A-6D2A-7B8CA34B7E05}"/>
              </a:ext>
            </a:extLst>
          </p:cNvPr>
          <p:cNvGrpSpPr/>
          <p:nvPr/>
        </p:nvGrpSpPr>
        <p:grpSpPr>
          <a:xfrm>
            <a:off x="5414865" y="4310743"/>
            <a:ext cx="1362269" cy="1185026"/>
            <a:chOff x="653143" y="2808514"/>
            <a:chExt cx="1362269" cy="1185026"/>
          </a:xfrm>
        </p:grpSpPr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4057E554-057D-49AC-3740-2442317068A5}"/>
                </a:ext>
              </a:extLst>
            </p:cNvPr>
            <p:cNvSpPr/>
            <p:nvPr/>
          </p:nvSpPr>
          <p:spPr>
            <a:xfrm>
              <a:off x="653143" y="2808514"/>
              <a:ext cx="1362269" cy="1185026"/>
            </a:xfrm>
            <a:prstGeom prst="wedgeRoundRectCallout">
              <a:avLst>
                <a:gd name="adj1" fmla="val 113414"/>
                <a:gd name="adj2" fmla="val -34348"/>
                <a:gd name="adj3" fmla="val 1666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C348B9-897C-1666-1AC6-2300ADAF14FA}"/>
                </a:ext>
              </a:extLst>
            </p:cNvPr>
            <p:cNvSpPr txBox="1"/>
            <p:nvPr/>
          </p:nvSpPr>
          <p:spPr>
            <a:xfrm>
              <a:off x="754646" y="2939362"/>
              <a:ext cx="1159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1800" dirty="0">
                  <a:solidFill>
                    <a:schemeClr val="bg1"/>
                  </a:solidFill>
                </a:rPr>
                <a:t>תווי העריכה מופעלים</a:t>
              </a:r>
              <a:endParaRPr lang="LID4096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31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F0150-C736-8C00-6732-9A1491B0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174" y="1611021"/>
            <a:ext cx="11430077" cy="3783867"/>
          </a:xfrm>
        </p:spPr>
        <p:txBody>
          <a:bodyPr>
            <a:normAutofit/>
          </a:bodyPr>
          <a:lstStyle/>
          <a:p>
            <a:r>
              <a:rPr lang="he-IL" sz="4800" dirty="0"/>
              <a:t>כיצד נחלץ את הטקסט באלמנט </a:t>
            </a:r>
            <a:r>
              <a:rPr lang="en-US" sz="4800" dirty="0"/>
              <a:t>title</a:t>
            </a:r>
            <a:r>
              <a:rPr lang="he-IL" sz="4800" dirty="0"/>
              <a:t> ?</a:t>
            </a:r>
            <a:endParaRPr lang="LID4096" sz="4800" dirty="0"/>
          </a:p>
          <a:p>
            <a:endParaRPr lang="LID4096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9F59-D3DB-FBE7-1027-F9ACE648B19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EA06C-0C08-AA98-3985-4498D116D9BF}"/>
              </a:ext>
            </a:extLst>
          </p:cNvPr>
          <p:cNvGrpSpPr/>
          <p:nvPr/>
        </p:nvGrpSpPr>
        <p:grpSpPr>
          <a:xfrm>
            <a:off x="4346977" y="2803251"/>
            <a:ext cx="3566469" cy="3475021"/>
            <a:chOff x="4312765" y="3017855"/>
            <a:chExt cx="3566469" cy="34750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D6FD44-E237-6767-A673-681E192D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2765" y="3017855"/>
              <a:ext cx="3566469" cy="3475021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8276ED-E41C-E695-1806-14D4D3113D37}"/>
                </a:ext>
              </a:extLst>
            </p:cNvPr>
            <p:cNvSpPr/>
            <p:nvPr/>
          </p:nvSpPr>
          <p:spPr>
            <a:xfrm>
              <a:off x="5383764" y="3429000"/>
              <a:ext cx="1492898" cy="284584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58773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44F3B1-6900-9F28-BD42-DCCFB83A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744" y="1567533"/>
            <a:ext cx="7471027" cy="1066865"/>
          </a:xfrm>
        </p:spPr>
        <p:txBody>
          <a:bodyPr/>
          <a:lstStyle/>
          <a:p>
            <a:r>
              <a:rPr lang="he-IL" dirty="0"/>
              <a:t>באמצעות פעולות על מחרוזות: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5921-550E-612E-8B39-A7C439FB1B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6827E-95FF-06CE-91AF-2BD4998C5EA1}"/>
              </a:ext>
            </a:extLst>
          </p:cNvPr>
          <p:cNvSpPr txBox="1"/>
          <p:nvPr/>
        </p:nvSpPr>
        <p:spPr>
          <a:xfrm>
            <a:off x="660142" y="2588647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+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end_index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"&lt;/title&gt;"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 = html[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start_index:end_index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D06428-D34E-BC32-BE59-1F58515E789A}"/>
              </a:ext>
            </a:extLst>
          </p:cNvPr>
          <p:cNvGrpSpPr/>
          <p:nvPr/>
        </p:nvGrpSpPr>
        <p:grpSpPr>
          <a:xfrm>
            <a:off x="6912896" y="2588647"/>
            <a:ext cx="3566469" cy="3475021"/>
            <a:chOff x="4312765" y="3017855"/>
            <a:chExt cx="3566469" cy="34750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60F12C-0BA5-1DF6-BA2B-A6DE1595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2765" y="3017855"/>
              <a:ext cx="3566469" cy="347502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808918-E6B8-1CDC-F0ED-D4F9626D8419}"/>
                </a:ext>
              </a:extLst>
            </p:cNvPr>
            <p:cNvSpPr/>
            <p:nvPr/>
          </p:nvSpPr>
          <p:spPr>
            <a:xfrm>
              <a:off x="5383764" y="3429000"/>
              <a:ext cx="1492898" cy="284584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382148-1E00-4F4B-8123-E174661D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2" y="4715882"/>
            <a:ext cx="215664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D7A57-4F2F-F525-9059-F654E39B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172484"/>
            <a:ext cx="11430077" cy="805608"/>
          </a:xfrm>
        </p:spPr>
        <p:txBody>
          <a:bodyPr/>
          <a:lstStyle/>
          <a:p>
            <a:r>
              <a:rPr lang="en-US" dirty="0"/>
              <a:t>http://olympus.realpython.org/profiles/poseidon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3751-B51D-A931-B9BE-B737914FAA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-37516"/>
            <a:ext cx="11430078" cy="1376363"/>
          </a:xfrm>
        </p:spPr>
        <p:txBody>
          <a:bodyPr/>
          <a:lstStyle/>
          <a:p>
            <a:r>
              <a:rPr lang="he-IL" dirty="0"/>
              <a:t>נבדוק דף נוסף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F39E5-9E1B-B84E-00CE-8A5895DA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27" y="1978092"/>
            <a:ext cx="3459780" cy="4397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C7BE9-6F6E-379D-EA81-6E2B9008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59" y="1978092"/>
            <a:ext cx="395512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25B43-F5A1-C7D6-4A2A-429E81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604" y="1825626"/>
            <a:ext cx="9281166" cy="1943942"/>
          </a:xfrm>
        </p:spPr>
        <p:txBody>
          <a:bodyPr/>
          <a:lstStyle/>
          <a:p>
            <a:r>
              <a:rPr lang="en-US" dirty="0"/>
              <a:t>	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0C1E-85F2-C8F7-380B-16A816466D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Scraping - String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84E7B-F0BD-1FFD-2A18-CD1F3764BA13}"/>
              </a:ext>
            </a:extLst>
          </p:cNvPr>
          <p:cNvSpPr txBox="1"/>
          <p:nvPr/>
        </p:nvSpPr>
        <p:spPr>
          <a:xfrm>
            <a:off x="370037" y="2528596"/>
            <a:ext cx="708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urllib.request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"http://olympus.realpython.org/profiles/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poseidon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HTTPResponse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page.read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       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bytes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html_bytes.decode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 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print(html)</a:t>
            </a:r>
          </a:p>
          <a:p>
            <a:endParaRPr lang="LID4096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68417-97C2-BC8C-9853-90B9B613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98" y="1825626"/>
            <a:ext cx="349788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44F3B1-6900-9F28-BD42-DCCFB83A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744" y="1567533"/>
            <a:ext cx="7471027" cy="1066865"/>
          </a:xfrm>
        </p:spPr>
        <p:txBody>
          <a:bodyPr/>
          <a:lstStyle/>
          <a:p>
            <a:r>
              <a:rPr lang="he-IL" dirty="0"/>
              <a:t>באמצעות פעולות על מחרוזות: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5921-550E-612E-8B39-A7C439FB1B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לא קיבלנו את הטקסט הנכון! למה??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6827E-95FF-06CE-91AF-2BD4998C5EA1}"/>
              </a:ext>
            </a:extLst>
          </p:cNvPr>
          <p:cNvSpPr txBox="1"/>
          <p:nvPr/>
        </p:nvSpPr>
        <p:spPr>
          <a:xfrm>
            <a:off x="660142" y="2588647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+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end_index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"&lt;/title&gt;"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 = html[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start_index:end_index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63C08-59E8-5FFB-023F-C88E9647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12" y="2283624"/>
            <a:ext cx="3497883" cy="374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6F668-F1B5-11D0-A904-CFD712AE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2" y="4453330"/>
            <a:ext cx="5384825" cy="8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4CD275-C1FC-0A78-11B8-5D38F9D0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2588" y="1825625"/>
            <a:ext cx="6939182" cy="107619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0D22-49C7-2CA8-8837-32C290B2F6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סיבה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480A-B66E-9A18-5584-5ABB4D0B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18" y="1404523"/>
            <a:ext cx="4086934" cy="4380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7427D-0102-E830-5212-9DED2E08DBB8}"/>
              </a:ext>
            </a:extLst>
          </p:cNvPr>
          <p:cNvSpPr txBox="1"/>
          <p:nvPr/>
        </p:nvSpPr>
        <p:spPr>
          <a:xfrm>
            <a:off x="410229" y="1093859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endParaRPr lang="he-IL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"&lt;title&gt;"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endParaRPr lang="he-IL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end_index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html.find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"&lt;/title&gt;"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 = html[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start_index:end_index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23B90-78AE-D711-BCA6-17996274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29" y="4543504"/>
            <a:ext cx="4086934" cy="9850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0EA27-DB4C-7CDF-0F22-75C871F0ECFD}"/>
              </a:ext>
            </a:extLst>
          </p:cNvPr>
          <p:cNvSpPr/>
          <p:nvPr/>
        </p:nvSpPr>
        <p:spPr>
          <a:xfrm>
            <a:off x="8121087" y="1984083"/>
            <a:ext cx="817640" cy="2272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40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1F500-7B2B-D0AE-1F1B-9F8121D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מסורבל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יכולה להיות אי התאמה כפי שראינו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97AE-ACF3-3792-7622-149D1CFCD4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חסרונות שיטת ניתוח המחרוזות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433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FD998-F4F9-A304-4ECE-3F7C22D5A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לפתור בעיות אלו ע"י ניתוח טקסט באמצעות </a:t>
            </a:r>
            <a:r>
              <a:rPr lang="en-US" dirty="0"/>
              <a:t>regexes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לא במסגרת מצגת זאת!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224B-F33A-E242-D484-161AB65708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784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2E077-3CED-58D9-D95D-F8DBBDD7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1. כתוב תוכנית הקוראת את תוכן הדף הבא: </a:t>
            </a:r>
            <a:r>
              <a:rPr lang="en-US" dirty="0"/>
              <a:t>http://olympus.realpython.org/profiles/poseidon</a:t>
            </a:r>
            <a:endParaRPr lang="he-IL" dirty="0"/>
          </a:p>
          <a:p>
            <a:r>
              <a:rPr lang="he-IL" dirty="0"/>
              <a:t>2. התוכנית תחפש בדף את שם חיית המחמד, צבע מועדף ועיר המקור ותדפיס את הערכים כך:</a:t>
            </a:r>
          </a:p>
          <a:p>
            <a:pPr algn="l" rtl="0"/>
            <a:r>
              <a:rPr lang="en-US" dirty="0"/>
              <a:t>Dolphin</a:t>
            </a:r>
          </a:p>
          <a:p>
            <a:pPr algn="l" rtl="0"/>
            <a:r>
              <a:rPr lang="en-US" dirty="0"/>
              <a:t>Blue</a:t>
            </a:r>
          </a:p>
          <a:p>
            <a:pPr algn="l" rtl="0"/>
            <a:r>
              <a:rPr lang="en-US" dirty="0"/>
              <a:t>Sea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35AE-A607-FB26-C061-80D7D3B590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– </a:t>
            </a:r>
            <a:r>
              <a:rPr lang="en-US" dirty="0"/>
              <a:t>Web Scraping with Strings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68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6595CD-60D5-6B64-F426-40A5637B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4B5E-63C6-B385-7C69-A55CFE0604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329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2DD31-AC9F-02B1-D8CD-D77A7D23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742" y="2954629"/>
            <a:ext cx="11430077" cy="3783867"/>
          </a:xfrm>
        </p:spPr>
        <p:txBody>
          <a:bodyPr/>
          <a:lstStyle/>
          <a:p>
            <a:r>
              <a:rPr lang="en-US" sz="4400" b="1" dirty="0"/>
              <a:t>Use an HTML Parser for Web Scraping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28FE3-6521-B2CB-1CFD-416C0F4A9E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8057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8000FC-B550-FCA7-C5BB-57FEAA2EA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ספריה זו משמשת לביצוע </a:t>
            </a:r>
            <a:r>
              <a:rPr lang="en-US" dirty="0"/>
              <a:t>parsing</a:t>
            </a:r>
            <a:r>
              <a:rPr lang="he-IL" dirty="0"/>
              <a:t> של </a:t>
            </a:r>
            <a:r>
              <a:rPr lang="en-US" dirty="0"/>
              <a:t>HTML</a:t>
            </a:r>
            <a:r>
              <a:rPr lang="he-IL" dirty="0"/>
              <a:t>, </a:t>
            </a:r>
            <a:r>
              <a:rPr lang="en-US" dirty="0"/>
              <a:t>XML</a:t>
            </a:r>
          </a:p>
          <a:p>
            <a:r>
              <a:rPr lang="he-IL" dirty="0"/>
              <a:t>ראשית נבצע התקנה של הספרייה:</a:t>
            </a:r>
            <a:endParaRPr lang="en-US" dirty="0"/>
          </a:p>
          <a:p>
            <a:endParaRPr lang="he-IL" dirty="0"/>
          </a:p>
          <a:p>
            <a:pPr algn="l" rtl="0"/>
            <a:r>
              <a:rPr lang="en-US" dirty="0"/>
              <a:t>!pip install beautifulsoup4</a:t>
            </a:r>
            <a:endParaRPr lang="he-IL" dirty="0"/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E7B1-3E1F-9364-CD8E-49BB9D7E043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נשתמש בספריה </a:t>
            </a:r>
            <a:r>
              <a:rPr lang="en-US" dirty="0"/>
              <a:t>Beautiful Soup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819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05554-E516-C1D7-9B97-D375FA88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224" y="1825626"/>
            <a:ext cx="4550546" cy="249444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5D432-791C-132F-6035-2B8A138A22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FC70-DFFF-9CE2-A576-4E45FF099A72}"/>
              </a:ext>
            </a:extLst>
          </p:cNvPr>
          <p:cNvSpPr txBox="1"/>
          <p:nvPr/>
        </p:nvSpPr>
        <p:spPr>
          <a:xfrm>
            <a:off x="548173" y="2299272"/>
            <a:ext cx="70282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bs4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urllib.request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"http://olympus.realpython.org/profiles/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poseidon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#HTTPResponse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page.read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().decode(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"utf-8"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(html,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html.parser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soup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862D3-43C7-07AD-F969-D78C62B4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32" y="1975755"/>
            <a:ext cx="3434529" cy="37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5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FBC6F-73B9-1106-0FD1-867CA54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2711" y="1605466"/>
            <a:ext cx="7418036" cy="2970310"/>
          </a:xfrm>
        </p:spPr>
        <p:txBody>
          <a:bodyPr/>
          <a:lstStyle/>
          <a:p>
            <a:r>
              <a:rPr lang="he-IL" dirty="0"/>
              <a:t>מחלץ את הטקסט ללא שאר תגיות ה </a:t>
            </a:r>
            <a:r>
              <a:rPr lang="en-US" dirty="0"/>
              <a:t>HTML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F8C1-3A58-7859-B250-ADA9F7D6C2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get_text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5C536-32BA-F8DF-A5B9-F597EC031072}"/>
              </a:ext>
            </a:extLst>
          </p:cNvPr>
          <p:cNvSpPr txBox="1"/>
          <p:nvPr/>
        </p:nvSpPr>
        <p:spPr>
          <a:xfrm>
            <a:off x="289050" y="1605466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text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soup.get_text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(text)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'String with edit characters:'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8295C-4EC2-BE0F-8124-BB5DE9E3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047"/>
            <a:ext cx="9812119" cy="3781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E717C-55DE-B526-8A09-DEDE3FF6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21" y="2638229"/>
            <a:ext cx="3434529" cy="37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FBC6F-73B9-1106-0FD1-867CA54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6865" y="1825626"/>
            <a:ext cx="5604905" cy="2970310"/>
          </a:xfrm>
        </p:spPr>
        <p:txBody>
          <a:bodyPr/>
          <a:lstStyle/>
          <a:p>
            <a:r>
              <a:rPr lang="he-IL" dirty="0"/>
              <a:t>מסלק תווי עריכה מהטקסט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F8C1-3A58-7859-B250-ADA9F7D6C2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get_text</a:t>
            </a:r>
            <a:r>
              <a:rPr lang="en-US" dirty="0"/>
              <a:t>(strip=True)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E717C-55DE-B526-8A09-DEDE3FF6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649" y="3076767"/>
            <a:ext cx="3434529" cy="3781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C5FEA-BE43-5E9E-BFB9-E5A47BE537FB}"/>
              </a:ext>
            </a:extLst>
          </p:cNvPr>
          <p:cNvSpPr txBox="1"/>
          <p:nvPr/>
        </p:nvSpPr>
        <p:spPr>
          <a:xfrm>
            <a:off x="495575" y="2950686"/>
            <a:ext cx="60975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text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soup.get_text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(strip=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(text)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F8C84-A36B-30F3-EB6E-AB19B42E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046229"/>
            <a:ext cx="707806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FBC6F-73B9-1106-0FD1-867CA54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6865" y="1825626"/>
            <a:ext cx="5604905" cy="2970310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F8C1-3A58-7859-B250-ADA9F7D6C2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get_text</a:t>
            </a:r>
            <a:r>
              <a:rPr lang="en-US" dirty="0"/>
              <a:t>(strip=True)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E717C-55DE-B526-8A09-DEDE3FF6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32" y="1975755"/>
            <a:ext cx="3434529" cy="3781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C5FEA-BE43-5E9E-BFB9-E5A47BE537FB}"/>
              </a:ext>
            </a:extLst>
          </p:cNvPr>
          <p:cNvSpPr txBox="1"/>
          <p:nvPr/>
        </p:nvSpPr>
        <p:spPr>
          <a:xfrm>
            <a:off x="641480" y="2157584"/>
            <a:ext cx="60975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text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soup.get_text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(strip=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text[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:text.find(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'Name:'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E9D1-0F45-3BCF-D154-B362EE08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0" y="3956616"/>
            <a:ext cx="2048161" cy="4477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DD3B6D0-CF28-BC6A-7FBD-86648C3D7195}"/>
              </a:ext>
            </a:extLst>
          </p:cNvPr>
          <p:cNvSpPr/>
          <p:nvPr/>
        </p:nvSpPr>
        <p:spPr>
          <a:xfrm>
            <a:off x="8798767" y="2407298"/>
            <a:ext cx="1698171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56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FBC6F-73B9-1106-0FD1-867CA54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6865" y="1825626"/>
            <a:ext cx="5604905" cy="2970310"/>
          </a:xfrm>
        </p:spPr>
        <p:txBody>
          <a:bodyPr/>
          <a:lstStyle/>
          <a:p>
            <a:r>
              <a:rPr lang="he-IL" dirty="0"/>
              <a:t>עבודה עם האובייקט </a:t>
            </a:r>
            <a:r>
              <a:rPr lang="en-US" dirty="0"/>
              <a:t>Tag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F8C1-3A58-7859-B250-ADA9F7D6C2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Tag Object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C5FEA-BE43-5E9E-BFB9-E5A47BE537FB}"/>
              </a:ext>
            </a:extLst>
          </p:cNvPr>
          <p:cNvSpPr txBox="1"/>
          <p:nvPr/>
        </p:nvSpPr>
        <p:spPr>
          <a:xfrm>
            <a:off x="641480" y="2157584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title_tag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soup.title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Tag object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title_tag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'title_tag.name'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title_tag.name)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title_tag.string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title_tag.string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6FA16E-B95F-ABE7-5BD6-8212EFE7946B}"/>
              </a:ext>
            </a:extLst>
          </p:cNvPr>
          <p:cNvGrpSpPr/>
          <p:nvPr/>
        </p:nvGrpSpPr>
        <p:grpSpPr>
          <a:xfrm>
            <a:off x="8675640" y="3065525"/>
            <a:ext cx="3434529" cy="3781233"/>
            <a:chOff x="7789232" y="1975755"/>
            <a:chExt cx="3434529" cy="3781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CE717C-55DE-B526-8A09-DEDE3FF6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232" y="1975755"/>
              <a:ext cx="3434529" cy="378123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D3B6D0-CF28-BC6A-7FBD-86648C3D7195}"/>
                </a:ext>
              </a:extLst>
            </p:cNvPr>
            <p:cNvSpPr/>
            <p:nvPr/>
          </p:nvSpPr>
          <p:spPr>
            <a:xfrm>
              <a:off x="8798767" y="2407298"/>
              <a:ext cx="1698171" cy="42920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A81C4B-1802-D8E6-E194-8342A33E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8" y="4171012"/>
            <a:ext cx="314368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D7A57-4F2F-F525-9059-F654E39B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172484"/>
            <a:ext cx="11430077" cy="805608"/>
          </a:xfrm>
        </p:spPr>
        <p:txBody>
          <a:bodyPr/>
          <a:lstStyle/>
          <a:p>
            <a:r>
              <a:rPr lang="en-US" dirty="0"/>
              <a:t>http://olympus.realpython.org/profiles/dionysus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3751-B51D-A931-B9BE-B737914FAA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-37516"/>
            <a:ext cx="11430078" cy="1376363"/>
          </a:xfrm>
        </p:spPr>
        <p:txBody>
          <a:bodyPr/>
          <a:lstStyle/>
          <a:p>
            <a:r>
              <a:rPr lang="he-IL" dirty="0"/>
              <a:t>נבדוק דף נוסף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7CE0C-FE0F-A420-755F-395FF1C8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34" y="1892914"/>
            <a:ext cx="3229426" cy="465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25003-66D6-1D04-17CA-4D3C3BC5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9" y="1978092"/>
            <a:ext cx="4090061" cy="379260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FD47DF-9C5E-16B2-1186-5D31618A473A}"/>
              </a:ext>
            </a:extLst>
          </p:cNvPr>
          <p:cNvSpPr/>
          <p:nvPr/>
        </p:nvSpPr>
        <p:spPr>
          <a:xfrm>
            <a:off x="979721" y="2256097"/>
            <a:ext cx="1026361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C2AF3B-4C81-E439-C7CB-50719A23DFDF}"/>
              </a:ext>
            </a:extLst>
          </p:cNvPr>
          <p:cNvSpPr/>
          <p:nvPr/>
        </p:nvSpPr>
        <p:spPr>
          <a:xfrm>
            <a:off x="5523722" y="2836505"/>
            <a:ext cx="1707550" cy="1203649"/>
          </a:xfrm>
          <a:prstGeom prst="wedgeRoundRectCallout">
            <a:avLst>
              <a:gd name="adj1" fmla="val -266770"/>
              <a:gd name="adj2" fmla="val -691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50964-047F-6C06-B148-8B5B6849D126}"/>
              </a:ext>
            </a:extLst>
          </p:cNvPr>
          <p:cNvSpPr txBox="1"/>
          <p:nvPr/>
        </p:nvSpPr>
        <p:spPr>
          <a:xfrm>
            <a:off x="5701027" y="3074694"/>
            <a:ext cx="1352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האם 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he-IL" dirty="0">
                <a:solidFill>
                  <a:schemeClr val="bg1"/>
                </a:solidFill>
              </a:rPr>
              <a:t> הוא </a:t>
            </a:r>
            <a:r>
              <a:rPr lang="en-US" dirty="0">
                <a:solidFill>
                  <a:schemeClr val="bg1"/>
                </a:solidFill>
              </a:rPr>
              <a:t>case sensitive</a:t>
            </a:r>
            <a:endParaRPr lang="he-IL" dirty="0">
              <a:solidFill>
                <a:schemeClr val="bg1"/>
              </a:solidFill>
            </a:endParaRPr>
          </a:p>
          <a:p>
            <a:pPr algn="ctr" rtl="1"/>
            <a:r>
              <a:rPr lang="he-IL" dirty="0">
                <a:solidFill>
                  <a:schemeClr val="bg1"/>
                </a:solidFill>
              </a:rPr>
              <a:t>?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05554-E516-C1D7-9B97-D375FA88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9347" y="1825626"/>
            <a:ext cx="9542423" cy="2494448"/>
          </a:xfrm>
        </p:spPr>
        <p:txBody>
          <a:bodyPr/>
          <a:lstStyle/>
          <a:p>
            <a:r>
              <a:rPr lang="he-IL" dirty="0"/>
              <a:t>אנו רוצים למשוך את כל התגיות מסוג </a:t>
            </a:r>
            <a:r>
              <a:rPr lang="en-US" dirty="0" err="1"/>
              <a:t>img</a:t>
            </a:r>
            <a:endParaRPr lang="en-US" dirty="0"/>
          </a:p>
          <a:p>
            <a:r>
              <a:rPr lang="he-IL" dirty="0"/>
              <a:t>עבור על תג רוצים לקבל את ערך </a:t>
            </a:r>
            <a:r>
              <a:rPr lang="he-IL" dirty="0" err="1"/>
              <a:t>האטריביוט</a:t>
            </a:r>
            <a:r>
              <a:rPr lang="he-IL" dirty="0"/>
              <a:t> </a:t>
            </a:r>
            <a:r>
              <a:rPr lang="en-US" dirty="0" err="1"/>
              <a:t>src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5D432-791C-132F-6035-2B8A138A22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FC70-DFFF-9CE2-A576-4E45FF099A72}"/>
              </a:ext>
            </a:extLst>
          </p:cNvPr>
          <p:cNvSpPr txBox="1"/>
          <p:nvPr/>
        </p:nvSpPr>
        <p:spPr>
          <a:xfrm>
            <a:off x="339627" y="3494593"/>
            <a:ext cx="70282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bs4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urllib.request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"http://olympus.realpython.org/profiles/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dionysus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#HTTPResponse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page.read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().decode(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"utf-8"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(html,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html.parser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soup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2EC87-7901-FE59-43DC-F6438156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26" y="2982484"/>
            <a:ext cx="4422874" cy="39012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B5C76B-218A-2554-5B5F-6CC2872CEE76}"/>
              </a:ext>
            </a:extLst>
          </p:cNvPr>
          <p:cNvSpPr/>
          <p:nvPr/>
        </p:nvSpPr>
        <p:spPr>
          <a:xfrm>
            <a:off x="8248268" y="4404213"/>
            <a:ext cx="3060434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8C6DE-0142-1289-D673-95A8A7A35B69}"/>
              </a:ext>
            </a:extLst>
          </p:cNvPr>
          <p:cNvSpPr/>
          <p:nvPr/>
        </p:nvSpPr>
        <p:spPr>
          <a:xfrm>
            <a:off x="8251385" y="4833421"/>
            <a:ext cx="2842713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655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05554-E516-C1D7-9B97-D375FA88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9347" y="1825626"/>
            <a:ext cx="9542423" cy="2494448"/>
          </a:xfrm>
        </p:spPr>
        <p:txBody>
          <a:bodyPr/>
          <a:lstStyle/>
          <a:p>
            <a:r>
              <a:rPr lang="he-IL" dirty="0"/>
              <a:t>מקבלים רשימה של </a:t>
            </a:r>
            <a:r>
              <a:rPr lang="he-IL" dirty="0" err="1"/>
              <a:t>אוביקטי</a:t>
            </a:r>
            <a:r>
              <a:rPr lang="he-IL" dirty="0"/>
              <a:t> </a:t>
            </a:r>
            <a:r>
              <a:rPr lang="en-US" dirty="0"/>
              <a:t>Tag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5D432-791C-132F-6035-2B8A138A22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FC70-DFFF-9CE2-A576-4E45FF099A72}"/>
              </a:ext>
            </a:extLst>
          </p:cNvPr>
          <p:cNvSpPr txBox="1"/>
          <p:nvPr/>
        </p:nvSpPr>
        <p:spPr>
          <a:xfrm>
            <a:off x="410230" y="3365967"/>
            <a:ext cx="7028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atts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soup.find_all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	# List of Tag objects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'atts'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atts)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(atts))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2EC87-7901-FE59-43DC-F6438156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26" y="2982484"/>
            <a:ext cx="4422874" cy="39012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B5C76B-218A-2554-5B5F-6CC2872CEE76}"/>
              </a:ext>
            </a:extLst>
          </p:cNvPr>
          <p:cNvSpPr/>
          <p:nvPr/>
        </p:nvSpPr>
        <p:spPr>
          <a:xfrm>
            <a:off x="8248268" y="4404213"/>
            <a:ext cx="3060434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8C6DE-0142-1289-D673-95A8A7A35B69}"/>
              </a:ext>
            </a:extLst>
          </p:cNvPr>
          <p:cNvSpPr/>
          <p:nvPr/>
        </p:nvSpPr>
        <p:spPr>
          <a:xfrm>
            <a:off x="8251385" y="4833421"/>
            <a:ext cx="2842713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65A200-DA37-6904-7A5D-43C2785C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714603"/>
            <a:ext cx="7118122" cy="7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D3EA-70F0-2F8C-B09B-84F9791F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376363"/>
            <a:ext cx="11430077" cy="3783867"/>
          </a:xfrm>
        </p:spPr>
        <p:txBody>
          <a:bodyPr>
            <a:normAutofit fontScale="92500" lnSpcReduction="1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עד כה מקור המידע שלנו היה דאטה </a:t>
            </a:r>
            <a:r>
              <a:rPr lang="he-IL" dirty="0" err="1"/>
              <a:t>סטס</a:t>
            </a:r>
            <a:r>
              <a:rPr lang="he-IL" dirty="0"/>
              <a:t> </a:t>
            </a:r>
            <a:r>
              <a:rPr lang="he-IL" dirty="0" err="1"/>
              <a:t>שמשהוא</a:t>
            </a:r>
            <a:r>
              <a:rPr lang="he-IL" dirty="0"/>
              <a:t> הפיק עבורנו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באמצעות ספריות </a:t>
            </a:r>
            <a:r>
              <a:rPr lang="he-IL" dirty="0" err="1"/>
              <a:t>פייתון</a:t>
            </a:r>
            <a:r>
              <a:rPr lang="he-IL" dirty="0"/>
              <a:t> קראנו את הנתונים, ניתחנו אותם ואף הצגנו אותם בגרפים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מה נעשה במידה ואנו מעוניינים במידע שלא הפיקו עבורו </a:t>
            </a:r>
            <a:r>
              <a:rPr lang="he-IL" dirty="0" err="1"/>
              <a:t>דאטא</a:t>
            </a:r>
            <a:r>
              <a:rPr lang="he-IL" dirty="0"/>
              <a:t> סט?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אם המידע נגיש באינטרנט נוכל לאסוף אותו</a:t>
            </a:r>
            <a:r>
              <a:rPr lang="en-US" dirty="0"/>
              <a:t> </a:t>
            </a:r>
            <a:r>
              <a:rPr lang="he-IL" dirty="0"/>
              <a:t>באמצעות אוטומציה ולייצר את הדאטה סט בעצמנו!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יש לבדוק כי תנאי השימוש באתר מרשים </a:t>
            </a:r>
            <a:r>
              <a:rPr lang="en-US" dirty="0"/>
              <a:t>web scraping</a:t>
            </a:r>
            <a:r>
              <a:rPr lang="he-IL" dirty="0"/>
              <a:t>!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במידה ותנאי השימוש אינם מרשים </a:t>
            </a:r>
            <a:r>
              <a:rPr lang="en-US" dirty="0"/>
              <a:t>web scraping</a:t>
            </a:r>
            <a:r>
              <a:rPr lang="he-IL" dirty="0"/>
              <a:t> אנו עלולים להיחסם באתר ואף להיתבע!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21C5-95D7-1F26-F9BE-58FC81A7C8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0"/>
            <a:ext cx="11430078" cy="1376363"/>
          </a:xfrm>
        </p:spPr>
        <p:txBody>
          <a:bodyPr/>
          <a:lstStyle/>
          <a:p>
            <a:r>
              <a:rPr lang="he-IL" dirty="0"/>
              <a:t>מדוע אנו צריכים </a:t>
            </a:r>
            <a:r>
              <a:rPr lang="en-US" dirty="0"/>
              <a:t>Web Scraping</a:t>
            </a:r>
            <a:r>
              <a:rPr lang="he-IL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567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05554-E516-C1D7-9B97-D375FA88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9347" y="1825626"/>
            <a:ext cx="9542423" cy="2494448"/>
          </a:xfrm>
        </p:spPr>
        <p:txBody>
          <a:bodyPr/>
          <a:lstStyle/>
          <a:p>
            <a:r>
              <a:rPr lang="he-IL" dirty="0"/>
              <a:t>מידע שאפשר לקבל </a:t>
            </a:r>
            <a:r>
              <a:rPr lang="he-IL" dirty="0" err="1"/>
              <a:t>מאוביקטי</a:t>
            </a:r>
            <a:r>
              <a:rPr lang="he-IL" dirty="0"/>
              <a:t> ה </a:t>
            </a:r>
            <a:r>
              <a:rPr lang="en-US" dirty="0"/>
              <a:t>Tag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5D432-791C-132F-6035-2B8A138A22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FC70-DFFF-9CE2-A576-4E45FF099A72}"/>
              </a:ext>
            </a:extLst>
          </p:cNvPr>
          <p:cNvSpPr txBox="1"/>
          <p:nvPr/>
        </p:nvSpPr>
        <p:spPr>
          <a:xfrm>
            <a:off x="410230" y="3365967"/>
            <a:ext cx="7028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tag </a:t>
            </a:r>
            <a:r>
              <a:rPr lang="sv-SE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atts:</a:t>
            </a:r>
          </a:p>
          <a:p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sv-SE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(tag.name, tag.get(</a:t>
            </a:r>
            <a:r>
              <a:rPr lang="sv-SE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'src'</a:t>
            </a:r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 tag[</a:t>
            </a:r>
            <a:r>
              <a:rPr lang="sv-SE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'src'</a:t>
            </a:r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b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b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sv-SE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2EC87-7901-FE59-43DC-F6438156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26" y="2982484"/>
            <a:ext cx="4422874" cy="39012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B5C76B-218A-2554-5B5F-6CC2872CEE76}"/>
              </a:ext>
            </a:extLst>
          </p:cNvPr>
          <p:cNvSpPr/>
          <p:nvPr/>
        </p:nvSpPr>
        <p:spPr>
          <a:xfrm>
            <a:off x="8248268" y="4404213"/>
            <a:ext cx="3060434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8C6DE-0142-1289-D673-95A8A7A35B69}"/>
              </a:ext>
            </a:extLst>
          </p:cNvPr>
          <p:cNvSpPr/>
          <p:nvPr/>
        </p:nvSpPr>
        <p:spPr>
          <a:xfrm>
            <a:off x="8251385" y="4833421"/>
            <a:ext cx="2842713" cy="429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EE8BB-43BD-3D86-66A5-0E215143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320073"/>
            <a:ext cx="5810078" cy="9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30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8CDE-2E36-1FC2-72E6-88664135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996" y="1825625"/>
            <a:ext cx="6052774" cy="1496073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7CE7-79A9-C5AB-CB0F-FE64B1836C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find_all</a:t>
            </a:r>
            <a:r>
              <a:rPr lang="en-US" dirty="0"/>
              <a:t> with Filtering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396D2-F0B7-1D04-45CE-3264231E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96" y="1741487"/>
            <a:ext cx="4422874" cy="3901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8F0A0-EFFA-7A6E-EEAA-DFA7275D49B6}"/>
              </a:ext>
            </a:extLst>
          </p:cNvPr>
          <p:cNvSpPr txBox="1"/>
          <p:nvPr/>
        </p:nvSpPr>
        <p:spPr>
          <a:xfrm>
            <a:off x="410230" y="2573661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soup.find_all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(‘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"/static/dionysus.jpg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‘</a:t>
            </a:r>
            <a:r>
              <a:rPr lang="en-US" dirty="0">
                <a:solidFill>
                  <a:srgbClr val="A31515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AF110-42FF-810C-0900-121D7FF3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144499"/>
            <a:ext cx="39057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24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9753F-40DC-35DE-1D83-2A8BD2D53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1. כתוב תוכנית הקוראת את תוכן הדף הבא: </a:t>
            </a:r>
            <a:r>
              <a:rPr lang="en-US" dirty="0"/>
              <a:t>http://olympus.realpython.org/profiles</a:t>
            </a:r>
            <a:endParaRPr lang="he-IL" dirty="0"/>
          </a:p>
          <a:p>
            <a:r>
              <a:rPr lang="he-IL" dirty="0"/>
              <a:t>2. התוכנית תדפיס רשימה של הלינקים המופיעים בדף באופן הבא:</a:t>
            </a:r>
          </a:p>
          <a:p>
            <a:pPr algn="l" rtl="0"/>
            <a:r>
              <a:rPr lang="en-US" dirty="0"/>
              <a:t>http://olympus.realpython.org/profiles/aphrodite</a:t>
            </a:r>
          </a:p>
          <a:p>
            <a:pPr algn="l" rtl="0"/>
            <a:r>
              <a:rPr lang="en-US" dirty="0"/>
              <a:t>http://olympus.realpython.org/profiles/poseidon</a:t>
            </a:r>
          </a:p>
          <a:p>
            <a:pPr algn="l" rtl="0"/>
            <a:r>
              <a:rPr lang="en-US" dirty="0"/>
              <a:t>http://olympus.realpython.org/profiles/dionysus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E2AD-FB2F-3D9A-2B9B-80FB65E5F0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1-</a:t>
            </a:r>
            <a:r>
              <a:rPr lang="en-US" dirty="0"/>
              <a:t>Beautiful Soap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78817-8AF1-DF4D-22B5-81B3EF0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719" y="3318734"/>
            <a:ext cx="282932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FD104-E931-C8A9-2930-5E2E09218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he-IL" dirty="0"/>
              <a:t>1. כתוב תוכנית הקוראת את הדף הראשון באתר הציטוטים הבא:</a:t>
            </a:r>
          </a:p>
          <a:p>
            <a:pPr marL="228600" indent="0" algn="l" rtl="0"/>
            <a:r>
              <a:rPr lang="en-US" dirty="0">
                <a:hlinkClick r:id="rId2"/>
              </a:rPr>
              <a:t>https://quotes.toscrape.com/</a:t>
            </a:r>
            <a:endParaRPr lang="he-IL" dirty="0"/>
          </a:p>
          <a:p>
            <a:pPr marL="228600" indent="0" algn="r"/>
            <a:r>
              <a:rPr lang="he-IL" dirty="0"/>
              <a:t>2. התוכנית תיצור טבלת </a:t>
            </a:r>
            <a:r>
              <a:rPr lang="en-US" dirty="0"/>
              <a:t>Pandas</a:t>
            </a:r>
            <a:r>
              <a:rPr lang="he-IL" dirty="0"/>
              <a:t> עם העמודות ציטוט ומחבר הציטוט</a:t>
            </a:r>
          </a:p>
          <a:p>
            <a:pPr marL="228600" indent="0" algn="r"/>
            <a:r>
              <a:rPr lang="he-IL" dirty="0"/>
              <a:t>3*. שנה את הקוד כך שהתוכנית תקרא את כל הציטוטים באתר ע"י ביצוע דפדוף</a:t>
            </a:r>
          </a:p>
          <a:p>
            <a:pPr marL="228600" indent="0" algn="r"/>
            <a:endParaRPr lang="he-IL" dirty="0"/>
          </a:p>
          <a:p>
            <a:pPr marL="228600" indent="0" algn="l" rtl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71D8D-FF90-D68D-F213-DB0A6522B8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2 – </a:t>
            </a:r>
            <a:r>
              <a:rPr lang="en-US" dirty="0"/>
              <a:t>Beautiful Soup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5154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B69F7-4343-85B6-13A1-3E410669D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42950" indent="-514350">
              <a:buAutoNum type="arabicPeriod"/>
            </a:pPr>
            <a:r>
              <a:rPr lang="he-IL" dirty="0"/>
              <a:t>למד על מבנה טבלה ב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228600" indent="0" algn="l" rtl="0"/>
            <a:r>
              <a:rPr lang="en-US" dirty="0">
                <a:hlinkClick r:id="rId2"/>
              </a:rPr>
              <a:t>https://www.w3schools.com/html/html_tables.asp</a:t>
            </a:r>
            <a:endParaRPr lang="he-IL" dirty="0"/>
          </a:p>
          <a:p>
            <a:pPr marL="228600" indent="0" algn="r"/>
            <a:r>
              <a:rPr lang="he-IL" dirty="0"/>
              <a:t>2. כתוב תוכנית המקבלת מאתר בנק ישראל את שערי המטבעות ומאכסנת אותם במילון. השתמש בלינק הבא</a:t>
            </a:r>
          </a:p>
          <a:p>
            <a:pPr marL="228600" indent="0" algn="l" rtl="0"/>
            <a:r>
              <a:rPr lang="en-US" dirty="0">
                <a:hlinkClick r:id="rId3"/>
              </a:rPr>
              <a:t>https://www.boi.org.il/roles/markets/exchangerates/</a:t>
            </a:r>
            <a:endParaRPr lang="he-IL" dirty="0"/>
          </a:p>
          <a:p>
            <a:pPr marL="228600" indent="0" algn="r"/>
            <a:r>
              <a:rPr lang="he-IL" dirty="0"/>
              <a:t>3. התוכנית תיצור טבלת </a:t>
            </a:r>
            <a:r>
              <a:rPr lang="en-US" dirty="0"/>
              <a:t>Pandas</a:t>
            </a:r>
            <a:r>
              <a:rPr lang="he-IL" dirty="0"/>
              <a:t> עם העמודות מטבע, שער המרה</a:t>
            </a:r>
          </a:p>
          <a:p>
            <a:pPr marL="228600" indent="0" algn="r"/>
            <a:r>
              <a:rPr lang="he-IL" dirty="0"/>
              <a:t>3. התוכנית תקבל מהמשתמש שער מטרה (לדוגמה </a:t>
            </a:r>
            <a:r>
              <a:rPr lang="en-US" dirty="0"/>
              <a:t>USD</a:t>
            </a:r>
            <a:r>
              <a:rPr lang="he-IL" dirty="0"/>
              <a:t>)וסכום בשקלים ותמיר את הסכום לשער המטרה באמצעות הטבלה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0E40-F09E-6C3D-CE3F-07BFD5FCC6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3 – </a:t>
            </a:r>
            <a:r>
              <a:rPr lang="en-US" dirty="0"/>
              <a:t>Beautiful Soap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99731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8FB9B-13BB-D620-503A-215304AF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1831" y="2991952"/>
            <a:ext cx="11430077" cy="1066865"/>
          </a:xfrm>
        </p:spPr>
        <p:txBody>
          <a:bodyPr/>
          <a:lstStyle/>
          <a:p>
            <a:pPr algn="l" rtl="0"/>
            <a:r>
              <a:rPr lang="en-US" sz="4400" b="1" dirty="0"/>
              <a:t>Interact with HTML forms</a:t>
            </a:r>
            <a:endParaRPr lang="LID4096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7398-4DAF-FF08-EB8F-0046617D90C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915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FE4E1-E2A9-6433-B976-0223EAF04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לעיתים כדי להגיע לדף מבוקש יש לעבור תהליך הזדהות - </a:t>
            </a:r>
            <a:r>
              <a:rPr lang="en-US" dirty="0"/>
              <a:t>login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לעיתים יש לעבור דרך טופס בו ממלאים קריטריונים עבור המידע המבוקש. לדוגמה: טווח תאריכים, מדינה, סוג מטבע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לצורך זה נשתמש בספריה </a:t>
            </a:r>
            <a:r>
              <a:rPr lang="en-US" dirty="0"/>
              <a:t>Mechanical Soap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ספריה זו מספקת לנו אובייקט דפדפן ללא ממשק משתמש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131B-B77F-C99B-6822-0CFC496830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4400" b="1" dirty="0"/>
              <a:t>Interact with HTML forms</a:t>
            </a:r>
            <a:endParaRPr lang="LID4096" sz="4400" b="1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751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CDEA22-5615-37F4-8F83-7E5A7BEA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93" y="1455576"/>
            <a:ext cx="11296578" cy="2892489"/>
          </a:xfrm>
        </p:spPr>
        <p:txBody>
          <a:bodyPr/>
          <a:lstStyle/>
          <a:p>
            <a:pPr marL="685800" indent="-457200" algn="r">
              <a:buFont typeface="Arial" panose="020B0604020202020204" pitchFamily="34" charset="0"/>
              <a:buChar char="•"/>
            </a:pPr>
            <a:r>
              <a:rPr lang="he-IL" dirty="0"/>
              <a:t>נניח שצריך לעבור דרך דף ה </a:t>
            </a:r>
            <a:r>
              <a:rPr lang="en-US" dirty="0"/>
              <a:t>login</a:t>
            </a:r>
            <a:r>
              <a:rPr lang="he-IL" dirty="0"/>
              <a:t> כדי להיכנס למערכת:</a:t>
            </a:r>
          </a:p>
          <a:p>
            <a:pPr marL="685800" indent="-457200" algn="r">
              <a:buFont typeface="Arial" panose="020B0604020202020204" pitchFamily="34" charset="0"/>
              <a:buChar char="•"/>
            </a:pPr>
            <a:r>
              <a:rPr lang="he-IL" dirty="0"/>
              <a:t>כך נעשה זאת באופן פרוגרמתי:</a:t>
            </a:r>
            <a:endParaRPr lang="en-US" dirty="0"/>
          </a:p>
          <a:p>
            <a:pPr algn="l" rtl="0"/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http://olympus.realpython.org/login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6F87-4D72-33FB-D170-DA6E0183507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400F-B2BA-E90D-98E7-0698FA69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9" y="3429000"/>
            <a:ext cx="4810796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668AF-9E6F-142F-B3EE-9EE29A1A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5" y="3143214"/>
            <a:ext cx="5366716" cy="36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99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81A0C-9E2D-E6E9-BFBC-4044CD94A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ננסה להיכנס למערכת (ללא הצלחה)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נתוני כניסה נכונים: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משתמש: </a:t>
            </a:r>
            <a:r>
              <a:rPr lang="en-US" dirty="0" err="1"/>
              <a:t>zeus</a:t>
            </a: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 err="1"/>
              <a:t>ססמא</a:t>
            </a:r>
            <a:r>
              <a:rPr lang="he-IL" dirty="0"/>
              <a:t>: </a:t>
            </a:r>
            <a:r>
              <a:rPr lang="en-US" dirty="0" err="1"/>
              <a:t>ThunderDude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F57B-83AC-5726-B694-75456B516A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86609-8B5E-7547-C8C9-DA3C583B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3" y="4180638"/>
            <a:ext cx="5700244" cy="2471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827D0-D996-9E80-141B-86921641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85" y="4180638"/>
            <a:ext cx="5240612" cy="247198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0CA5E5B-1E88-DF68-C19B-E24C8AE65C40}"/>
              </a:ext>
            </a:extLst>
          </p:cNvPr>
          <p:cNvSpPr/>
          <p:nvPr/>
        </p:nvSpPr>
        <p:spPr>
          <a:xfrm>
            <a:off x="7931020" y="6260841"/>
            <a:ext cx="2752531" cy="337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1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D99E7-E210-F996-55AC-880485614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ראשית נתקין את הספרייה </a:t>
            </a:r>
            <a:r>
              <a:rPr lang="en-US" dirty="0"/>
              <a:t>Mechanical Soap</a:t>
            </a:r>
            <a:r>
              <a:rPr lang="he-IL" dirty="0"/>
              <a:t>:</a:t>
            </a:r>
          </a:p>
          <a:p>
            <a:pPr algn="l" rtl="0"/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pip install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MechanicalSoup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1.1.0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algn="l" rtl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5BFB-2A5B-0DD5-AF12-9FDE2DA35F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התקנת הספרייה </a:t>
            </a:r>
            <a:r>
              <a:rPr lang="en-US" dirty="0"/>
              <a:t>Mechanical Soap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641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8CD9-26C5-6CCE-47D1-30CC3C8F75F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740818"/>
            <a:ext cx="11430078" cy="1376363"/>
          </a:xfrm>
        </p:spPr>
        <p:txBody>
          <a:bodyPr/>
          <a:lstStyle/>
          <a:p>
            <a:r>
              <a:rPr lang="en-US" dirty="0"/>
              <a:t>Scrape and Parse Text From Websites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6250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BE5E3-A72E-21E1-2312-851C4959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8286" y="1825625"/>
            <a:ext cx="5903484" cy="329088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E0FD-AFA0-32A2-C936-B3A6E03709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Get the page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E6F89-C799-27B7-7488-D10B329D6D17}"/>
              </a:ext>
            </a:extLst>
          </p:cNvPr>
          <p:cNvSpPr txBox="1"/>
          <p:nvPr/>
        </p:nvSpPr>
        <p:spPr>
          <a:xfrm>
            <a:off x="410229" y="1820196"/>
            <a:ext cx="74368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mechanicalsoup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browser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mechanicalsoup.Browser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Create browser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"http://olympus.realpython.org/login"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browser.get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Get Response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BD4A-D530-7820-2FE4-7C8173EE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9" y="4711207"/>
            <a:ext cx="4810796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57E09-01ED-A81A-E4EA-951CCBEF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5" y="3143214"/>
            <a:ext cx="5366716" cy="3654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14B08-6940-6119-DE87-5BDE49F54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3" y="3833294"/>
            <a:ext cx="215295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36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4D5433-B56B-71DC-4D34-AA44E521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996" y="1825625"/>
            <a:ext cx="6052774" cy="3166253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2C3C-1347-AE45-DB5E-964130BA10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HTTP Response structure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6A0CDA-EB7F-E015-11F7-6C496BD8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1741487"/>
            <a:ext cx="802322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502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221D20-568C-D91B-4948-AEE42CF5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5608" y="1825625"/>
            <a:ext cx="5866162" cy="2317167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B9D2-5FDF-6E0C-7E0D-9B0A9044CC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lang="LID4096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4FC78-B199-9B24-53EC-6043F18B7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15084"/>
              </p:ext>
            </p:extLst>
          </p:nvPr>
        </p:nvGraphicFramePr>
        <p:xfrm>
          <a:off x="2382930" y="1738364"/>
          <a:ext cx="7426139" cy="475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Code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Category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err="1"/>
                        <a:t>Desc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4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1xx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Informational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received, server is continuing the process.</a:t>
                      </a:r>
                      <a:endParaRPr lang="en-US" sz="1800" dirty="0"/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34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2xx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Success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was successfully received, understood, accepted and serviced.</a:t>
                      </a:r>
                      <a:endParaRPr lang="en-US" sz="1800" dirty="0"/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79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3xx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Redirection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Further action must be taken in order to complete the request.</a:t>
                      </a:r>
                      <a:endParaRPr lang="en-US" sz="1800" dirty="0"/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79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4xx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Client error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contains bad syntax or cannot be understood</a:t>
                      </a:r>
                      <a:endParaRPr lang="en-US" sz="1800" dirty="0"/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9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5xx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Server error</a:t>
                      </a:r>
                    </a:p>
                  </a:txBody>
                  <a:tcPr marL="91437" marR="91437" marT="45704" marB="4570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failed to fulfill an apparently valid request</a:t>
                      </a:r>
                      <a:endParaRPr lang="en-US" sz="1800" dirty="0"/>
                    </a:p>
                  </a:txBody>
                  <a:tcPr marL="91437" marR="91437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31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37D4F-AEC2-CDF2-C427-DA21D127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5184" y="1825626"/>
            <a:ext cx="6696586" cy="2279844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060D-7CEC-AC7D-C655-723D513859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BeautifulSoap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AA989-D5A9-37DC-E969-D083B08A660E}"/>
              </a:ext>
            </a:extLst>
          </p:cNvPr>
          <p:cNvSpPr txBox="1"/>
          <p:nvPr/>
        </p:nvSpPr>
        <p:spPr>
          <a:xfrm>
            <a:off x="376815" y="1986229"/>
            <a:ext cx="7504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BeautifulSoup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 from Response object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E0FC0-8BC3-729B-6B94-6B6A07BB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32" y="2828572"/>
            <a:ext cx="592537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2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A5A10F-2158-E86A-A9F3-7AB55E96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5812" y="1825625"/>
            <a:ext cx="6565958" cy="1468081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2EC3-EB8A-6A25-71AA-6E5DAFEBA0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BeautifulSoap</a:t>
            </a:r>
            <a:r>
              <a:rPr lang="en-US" dirty="0"/>
              <a:t> Object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301A5-5083-68FD-9B97-8B6B45B7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2" y="2923626"/>
            <a:ext cx="5925377" cy="3934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8056D-4A3A-7B88-B543-F706FAA0FFD0}"/>
              </a:ext>
            </a:extLst>
          </p:cNvPr>
          <p:cNvSpPr txBox="1"/>
          <p:nvPr/>
        </p:nvSpPr>
        <p:spPr>
          <a:xfrm>
            <a:off x="566836" y="2190333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atts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soup.find_all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'input'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atts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A0686-F67D-686F-39CB-2F9CCA46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6" y="3996537"/>
            <a:ext cx="4357889" cy="106694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8B7B1C5-9F7A-18AA-9D55-62BA5D59015D}"/>
              </a:ext>
            </a:extLst>
          </p:cNvPr>
          <p:cNvSpPr/>
          <p:nvPr/>
        </p:nvSpPr>
        <p:spPr>
          <a:xfrm>
            <a:off x="7585792" y="5128803"/>
            <a:ext cx="3237723" cy="236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E15598-DFBD-E4CA-5080-1C20766747C9}"/>
              </a:ext>
            </a:extLst>
          </p:cNvPr>
          <p:cNvSpPr/>
          <p:nvPr/>
        </p:nvSpPr>
        <p:spPr>
          <a:xfrm>
            <a:off x="7626220" y="5355850"/>
            <a:ext cx="3237723" cy="236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8CE6A9-8EE9-42E9-1C58-9506DA691C40}"/>
              </a:ext>
            </a:extLst>
          </p:cNvPr>
          <p:cNvSpPr/>
          <p:nvPr/>
        </p:nvSpPr>
        <p:spPr>
          <a:xfrm>
            <a:off x="6929531" y="5573567"/>
            <a:ext cx="3237723" cy="236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1419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9C016B-AE47-5B0D-7F3D-B52274BE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45" y="1825626"/>
            <a:ext cx="4849125" cy="1122848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9D2D-E086-B444-4E90-AC2E88FCBE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Pass Login Page with Mechanical Soup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6982-3766-6840-EC93-A985B0708078}"/>
              </a:ext>
            </a:extLst>
          </p:cNvPr>
          <p:cNvSpPr txBox="1"/>
          <p:nvPr/>
        </p:nvSpPr>
        <p:spPr>
          <a:xfrm>
            <a:off x="193392" y="1488077"/>
            <a:ext cx="1133902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mechanicalsoup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1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browser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mechanicalsoup.Browser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"http://olympus.realpython.org/login"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login_page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browser.get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login_html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login_page.soup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BeuityfullSoap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 of login page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2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#form_tag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login_html.find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"form"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sv-SE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form_tag = login_html.form                                </a:t>
            </a:r>
            <a:r>
              <a:rPr lang="sv-SE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form tag</a:t>
            </a:r>
            <a:endParaRPr lang="sv-SE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input_tags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form_tag.findAll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"input"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all input tags 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input_tags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zeus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  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#Populaue username field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input_tags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ThunderDude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#Populaue password field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profiles_page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browser.submit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form_tag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login_page.url)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#Submit form to login page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(profiles_page.url)            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of profiles page  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profiles_page.soup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                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#Get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BeuityfullSoap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 of profiles page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B00F01-0866-3FB5-5DBB-3066A634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160" y="2045676"/>
            <a:ext cx="3073879" cy="28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3FC51-70DF-D55F-E441-292CD7A3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8091" y="1825625"/>
            <a:ext cx="9803680" cy="2233191"/>
          </a:xfrm>
        </p:spPr>
        <p:txBody>
          <a:bodyPr/>
          <a:lstStyle/>
          <a:p>
            <a:r>
              <a:rPr lang="he-IL" dirty="0"/>
              <a:t>כעת אפשר לעבוד על הדף הבא כפי שעשינו קודם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2965-6EF6-598A-CB95-2A9B65EF9C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Profile Page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5815B-BC50-EA51-5156-8870A85E1F1E}"/>
              </a:ext>
            </a:extLst>
          </p:cNvPr>
          <p:cNvSpPr txBox="1"/>
          <p:nvPr/>
        </p:nvSpPr>
        <p:spPr>
          <a:xfrm>
            <a:off x="332714" y="2445526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links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profiles_page.soup.findAll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(links)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link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links: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address = link[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href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text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link.text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(address, text)</a:t>
            </a:r>
          </a:p>
          <a:p>
            <a:endParaRPr lang="fr-F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7AF01-BA85-3FFF-3790-4712E6AB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70" y="2577078"/>
            <a:ext cx="3988333" cy="3618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5E75C-4A91-3FE7-0D60-177517259457}"/>
              </a:ext>
            </a:extLst>
          </p:cNvPr>
          <p:cNvSpPr txBox="1"/>
          <p:nvPr/>
        </p:nvSpPr>
        <p:spPr>
          <a:xfrm>
            <a:off x="351693" y="4142954"/>
            <a:ext cx="771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[&lt;a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="/profiles/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aphrodite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"&gt;Aphrodite&lt;/a&gt;, &lt;a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="/profiles/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poseidon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"&gt;Poseidon&lt;/a&gt;, &lt;a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="/profiles/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dionysus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"&gt;Dionysus&lt;/a&gt;]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aphrodite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Aphrodite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poseidon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Poseidon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/profiles/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dionysus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Dionysus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077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803DA-B1FC-BE4E-3324-E8A5919E8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חזור שוב על ההרצה עם שם משתמש/סיסמא לא נכונים ובדוק מה השתנה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8E72-8D4F-DE3C-2A89-3BAB3965210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Pass Login Page with Mechanical Soup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269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21CA4-C791-2848-4261-E9E80431E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האקרים יכולים לכתוב כזה כדי לנסות לפרוץ לאתר. נקרא </a:t>
            </a:r>
            <a:r>
              <a:rPr lang="en-US" dirty="0"/>
              <a:t>Brute Force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לכן כיום הרבה אתרים מגבילים את מספר </a:t>
            </a:r>
            <a:r>
              <a:rPr lang="he-IL" dirty="0" err="1"/>
              <a:t>הנסיונות</a:t>
            </a:r>
            <a:r>
              <a:rPr lang="he-IL" dirty="0"/>
              <a:t> (בד"כ 3) ואף חוסמים או תובעים מי שמנסה לבצע זאת.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ראו הוזהרתם!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EE4F-29CE-0C48-57FF-C98FE3628B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אזהרה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5901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EDF06-F77A-550F-2771-2816E8F5F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נתון האתר הבא לחישוב ערך </a:t>
            </a:r>
            <a:r>
              <a:rPr lang="en-US" dirty="0"/>
              <a:t>BMI</a:t>
            </a:r>
            <a:r>
              <a:rPr lang="he-IL" dirty="0"/>
              <a:t> באמצעות פרמטרים שונים</a:t>
            </a:r>
          </a:p>
          <a:p>
            <a:pPr algn="l" rtl="0"/>
            <a:r>
              <a:rPr lang="en-US" dirty="0">
                <a:hlinkClick r:id="rId2"/>
              </a:rPr>
              <a:t>https://www.calculator.net/bmi-calculator.html</a:t>
            </a:r>
            <a:endParaRPr lang="he-IL" dirty="0"/>
          </a:p>
          <a:p>
            <a:pPr algn="r"/>
            <a:r>
              <a:rPr lang="he-IL" dirty="0"/>
              <a:t>עליך לבצע את הפעולות הבאות באמצעות ספריית </a:t>
            </a:r>
            <a:r>
              <a:rPr lang="en-US" dirty="0"/>
              <a:t>Mechanical Soap</a:t>
            </a:r>
            <a:r>
              <a:rPr lang="he-IL" dirty="0"/>
              <a:t>:</a:t>
            </a:r>
          </a:p>
          <a:p>
            <a:pPr marL="742950" indent="-514350" algn="r">
              <a:buAutoNum type="arabicPeriod"/>
            </a:pPr>
            <a:r>
              <a:rPr lang="he-IL" dirty="0"/>
              <a:t>לטעון את הדף הראשי</a:t>
            </a:r>
          </a:p>
          <a:p>
            <a:pPr marL="742950" indent="-514350" algn="r">
              <a:buAutoNum type="arabicPeriod"/>
            </a:pPr>
            <a:r>
              <a:rPr lang="he-IL" dirty="0"/>
              <a:t>לקבל מהמשתמש גיל, מין, גובה ומשקל</a:t>
            </a:r>
          </a:p>
          <a:p>
            <a:pPr marL="742950" indent="-514350" algn="r">
              <a:buAutoNum type="arabicPeriod"/>
            </a:pPr>
            <a:r>
              <a:rPr lang="he-IL" dirty="0"/>
              <a:t>למלא את הטופס ולשלוח אותו לשרת</a:t>
            </a:r>
          </a:p>
          <a:p>
            <a:pPr marL="742950" indent="-514350" algn="r">
              <a:buAutoNum type="arabicPeriod"/>
            </a:pPr>
            <a:r>
              <a:rPr lang="he-IL" dirty="0"/>
              <a:t>להדפיס למשתמש את ערך ה </a:t>
            </a:r>
            <a:r>
              <a:rPr lang="en-US" dirty="0"/>
              <a:t>BMI</a:t>
            </a:r>
            <a:r>
              <a:rPr lang="he-IL" dirty="0"/>
              <a:t> כפי שהתקבל בדף התשובה מהשרת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C130-5CAA-E760-590D-11EB0BF11E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</a:t>
            </a:r>
            <a:r>
              <a:rPr lang="en-US" dirty="0"/>
              <a:t> Mechanical Soap -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389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0C3EE-8A97-B596-A87D-DB05B58B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819464"/>
            <a:ext cx="11430077" cy="3783867"/>
          </a:xfrm>
        </p:spPr>
        <p:txBody>
          <a:bodyPr/>
          <a:lstStyle/>
          <a:p>
            <a:r>
              <a:rPr lang="he-IL" dirty="0"/>
              <a:t>נתון הדף הבא:</a:t>
            </a:r>
          </a:p>
          <a:p>
            <a:pPr algn="l" rtl="0"/>
            <a:r>
              <a:rPr lang="en-US" dirty="0">
                <a:hlinkClick r:id="rId2"/>
              </a:rPr>
              <a:t>http://olympus.realpython.org/profiles/aphrodite</a:t>
            </a:r>
            <a:endParaRPr lang="en-US" dirty="0"/>
          </a:p>
          <a:p>
            <a:pPr algn="l" rtl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DF2E-780D-0A63-B04D-CBC7777176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0036" y="546518"/>
            <a:ext cx="11430078" cy="1376363"/>
          </a:xfrm>
        </p:spPr>
        <p:txBody>
          <a:bodyPr/>
          <a:lstStyle/>
          <a:p>
            <a:r>
              <a:rPr lang="en-US" dirty="0"/>
              <a:t>Scrape and Parse Text From Websites</a:t>
            </a:r>
          </a:p>
          <a:p>
            <a:endParaRPr lang="LID4096" dirty="0"/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34E2-2646-6B99-C69A-C0B4BD41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99" y="2272668"/>
            <a:ext cx="263674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91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23FCF-B602-0C13-E506-425BA11BE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>
              <a:buFont typeface="Arial" panose="020B0604020202020204" pitchFamily="34" charset="0"/>
              <a:buChar char="•"/>
            </a:pPr>
            <a:r>
              <a:rPr lang="he-IL" dirty="0"/>
              <a:t>קליק ימני-&gt; </a:t>
            </a:r>
            <a:r>
              <a:rPr lang="en-US" dirty="0"/>
              <a:t>View page source</a:t>
            </a:r>
            <a:endParaRPr lang="he-IL" dirty="0"/>
          </a:p>
          <a:p>
            <a:pPr marL="742950" indent="-514350">
              <a:buFont typeface="Arial" panose="020B0604020202020204" pitchFamily="34" charset="0"/>
              <a:buChar char="•"/>
            </a:pPr>
            <a:r>
              <a:rPr lang="en-US" dirty="0"/>
              <a:t>F12</a:t>
            </a:r>
            <a:r>
              <a:rPr lang="he-IL" dirty="0"/>
              <a:t>-&gt;</a:t>
            </a:r>
            <a:r>
              <a:rPr lang="en-US" dirty="0"/>
              <a:t>Elements tab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5143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4C92-A4AB-E815-5BC5-F3754E77B3B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כיצד נראה בכרום את הדף שקיבל הדפדפן?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128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EEC8C7-FF95-C473-0DD8-74FBE4B1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7216" y="1825625"/>
            <a:ext cx="9094554" cy="852261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4B1F-9185-D1D7-7CD5-360FC7B60B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HTML Page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D1BDC-2C24-ABFE-1CBC-041D947A648D}"/>
              </a:ext>
            </a:extLst>
          </p:cNvPr>
          <p:cNvSpPr txBox="1"/>
          <p:nvPr/>
        </p:nvSpPr>
        <p:spPr>
          <a:xfrm>
            <a:off x="849086" y="2407298"/>
            <a:ext cx="5906277" cy="292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217CA-28C3-193F-1B9E-E3FBCFBB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69" y="2183502"/>
            <a:ext cx="4107536" cy="399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151EE-B702-C5B3-7ED2-5FF3F26F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40" y="2251755"/>
            <a:ext cx="263674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4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CFDFD7-68EB-2696-F902-5DC72989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563" y="1825626"/>
            <a:ext cx="4569207" cy="279302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BEA9-89A2-459A-9884-0A83F3ADFD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Browser – Web Server</a:t>
            </a:r>
            <a:endParaRPr lang="LID4096" dirty="0"/>
          </a:p>
        </p:txBody>
      </p:sp>
      <p:pic>
        <p:nvPicPr>
          <p:cNvPr id="4" name="Picture 2" descr="http://www3.ntu.edu.sg/home/ehchua/programming/webprogramming/images/HTTP.png">
            <a:extLst>
              <a:ext uri="{FF2B5EF4-FFF2-40B4-BE49-F238E27FC236}">
                <a16:creationId xmlns:a16="http://schemas.microsoft.com/office/drawing/2014/main" id="{FCD676DB-7A8E-F2BF-656B-18F050DA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290762"/>
            <a:ext cx="66389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7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25B43-F5A1-C7D6-4A2A-429E81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604" y="1825626"/>
            <a:ext cx="9281166" cy="1943942"/>
          </a:xfrm>
        </p:spPr>
        <p:txBody>
          <a:bodyPr/>
          <a:lstStyle/>
          <a:p>
            <a:r>
              <a:rPr lang="en-US" dirty="0"/>
              <a:t>	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0C1E-85F2-C8F7-380B-16A816466D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Scraping - String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84E7B-F0BD-1FFD-2A18-CD1F3764BA13}"/>
              </a:ext>
            </a:extLst>
          </p:cNvPr>
          <p:cNvSpPr txBox="1"/>
          <p:nvPr/>
        </p:nvSpPr>
        <p:spPr>
          <a:xfrm>
            <a:off x="2675159" y="1931437"/>
            <a:ext cx="708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urllib.request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"http://olympus.realpython.org/profiles/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aphrodite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urlopen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HTTPResponse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page.read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       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bytes object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html_bytes.decode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str object 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html</a:t>
            </a:r>
          </a:p>
          <a:p>
            <a:endParaRPr lang="LID4096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B1649-7E13-219A-439B-8049CE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80" y="4290755"/>
            <a:ext cx="8641829" cy="10516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66F46-997B-F956-126E-826F71043FF8}"/>
              </a:ext>
            </a:extLst>
          </p:cNvPr>
          <p:cNvGrpSpPr/>
          <p:nvPr/>
        </p:nvGrpSpPr>
        <p:grpSpPr>
          <a:xfrm>
            <a:off x="653143" y="2808514"/>
            <a:ext cx="1362269" cy="1185026"/>
            <a:chOff x="653143" y="2808514"/>
            <a:chExt cx="1362269" cy="1185026"/>
          </a:xfrm>
        </p:grpSpPr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62BD1DF-A099-8FE5-DB6D-4908D17C9830}"/>
                </a:ext>
              </a:extLst>
            </p:cNvPr>
            <p:cNvSpPr/>
            <p:nvPr/>
          </p:nvSpPr>
          <p:spPr>
            <a:xfrm>
              <a:off x="653143" y="2808514"/>
              <a:ext cx="1362269" cy="1185026"/>
            </a:xfrm>
            <a:prstGeom prst="wedgeRoundRectCallout">
              <a:avLst>
                <a:gd name="adj1" fmla="val 83962"/>
                <a:gd name="adj2" fmla="val 46752"/>
                <a:gd name="adj3" fmla="val 1666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3E434-5B09-05B8-7B9B-8541F7519299}"/>
                </a:ext>
              </a:extLst>
            </p:cNvPr>
            <p:cNvSpPr txBox="1"/>
            <p:nvPr/>
          </p:nvSpPr>
          <p:spPr>
            <a:xfrm>
              <a:off x="754646" y="2939362"/>
              <a:ext cx="1159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1800" dirty="0">
                  <a:solidFill>
                    <a:schemeClr val="bg1"/>
                  </a:solidFill>
                </a:rPr>
                <a:t>רואים את תווי העריכה</a:t>
              </a:r>
              <a:endParaRPr lang="LID4096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1E8B-0BC7-07D7-FD06-619B9A77E3AB}"/>
              </a:ext>
            </a:extLst>
          </p:cNvPr>
          <p:cNvSpPr/>
          <p:nvPr/>
        </p:nvSpPr>
        <p:spPr>
          <a:xfrm>
            <a:off x="2675159" y="3401027"/>
            <a:ext cx="637208" cy="28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53327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1957</Words>
  <Application>Microsoft Office PowerPoint</Application>
  <PresentationFormat>Widescreen</PresentationFormat>
  <Paragraphs>267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Courier New</vt:lpstr>
      <vt:lpstr>Arial</vt:lpstr>
      <vt:lpstr>Tahoma</vt:lpstr>
      <vt:lpstr>Calibri</vt:lpstr>
      <vt:lpstr>TECHNION_Op3_General_Heb</vt:lpstr>
      <vt:lpstr>Web Scrapping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136</cp:revision>
  <dcterms:created xsi:type="dcterms:W3CDTF">2019-03-02T07:56:19Z</dcterms:created>
  <dcterms:modified xsi:type="dcterms:W3CDTF">2024-07-22T09:05:21Z</dcterms:modified>
</cp:coreProperties>
</file>