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8" r:id="rId3"/>
    <p:sldId id="259" r:id="rId4"/>
    <p:sldId id="260" r:id="rId5"/>
    <p:sldId id="283" r:id="rId6"/>
    <p:sldId id="284" r:id="rId7"/>
    <p:sldId id="261" r:id="rId8"/>
    <p:sldId id="325" r:id="rId9"/>
    <p:sldId id="326" r:id="rId10"/>
    <p:sldId id="327" r:id="rId11"/>
    <p:sldId id="299" r:id="rId12"/>
    <p:sldId id="263" r:id="rId13"/>
    <p:sldId id="264" r:id="rId14"/>
    <p:sldId id="285" r:id="rId15"/>
    <p:sldId id="265" r:id="rId16"/>
    <p:sldId id="328" r:id="rId17"/>
    <p:sldId id="329" r:id="rId18"/>
    <p:sldId id="330" r:id="rId19"/>
    <p:sldId id="266" r:id="rId20"/>
    <p:sldId id="267" r:id="rId21"/>
    <p:sldId id="268" r:id="rId22"/>
    <p:sldId id="358" r:id="rId23"/>
    <p:sldId id="353" r:id="rId24"/>
    <p:sldId id="351" r:id="rId25"/>
    <p:sldId id="354" r:id="rId26"/>
    <p:sldId id="269" r:id="rId27"/>
    <p:sldId id="270" r:id="rId28"/>
    <p:sldId id="271" r:id="rId29"/>
    <p:sldId id="286" r:id="rId30"/>
    <p:sldId id="352" r:id="rId31"/>
    <p:sldId id="272" r:id="rId32"/>
    <p:sldId id="287" r:id="rId33"/>
    <p:sldId id="273" r:id="rId34"/>
    <p:sldId id="274" r:id="rId35"/>
    <p:sldId id="350" r:id="rId36"/>
    <p:sldId id="290" r:id="rId37"/>
    <p:sldId id="291" r:id="rId38"/>
    <p:sldId id="355" r:id="rId39"/>
    <p:sldId id="293" r:id="rId40"/>
    <p:sldId id="294" r:id="rId41"/>
    <p:sldId id="356" r:id="rId42"/>
    <p:sldId id="295" r:id="rId43"/>
    <p:sldId id="357" r:id="rId44"/>
    <p:sldId id="296" r:id="rId45"/>
    <p:sldId id="297" r:id="rId46"/>
    <p:sldId id="359" r:id="rId47"/>
    <p:sldId id="275" r:id="rId48"/>
    <p:sldId id="333" r:id="rId49"/>
    <p:sldId id="331" r:id="rId50"/>
    <p:sldId id="332" r:id="rId51"/>
    <p:sldId id="334" r:id="rId52"/>
    <p:sldId id="335" r:id="rId53"/>
    <p:sldId id="336" r:id="rId54"/>
    <p:sldId id="337" r:id="rId55"/>
    <p:sldId id="338" r:id="rId56"/>
    <p:sldId id="339" r:id="rId57"/>
    <p:sldId id="364" r:id="rId58"/>
    <p:sldId id="340" r:id="rId59"/>
    <p:sldId id="341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08" r:id="rId68"/>
    <p:sldId id="298" r:id="rId69"/>
    <p:sldId id="365" r:id="rId70"/>
    <p:sldId id="366" r:id="rId71"/>
    <p:sldId id="324" r:id="rId72"/>
    <p:sldId id="305" r:id="rId73"/>
    <p:sldId id="361" r:id="rId74"/>
    <p:sldId id="303" r:id="rId75"/>
    <p:sldId id="304" r:id="rId76"/>
    <p:sldId id="362" r:id="rId77"/>
    <p:sldId id="288" r:id="rId78"/>
    <p:sldId id="289" r:id="rId79"/>
    <p:sldId id="363" r:id="rId80"/>
    <p:sldId id="278" r:id="rId81"/>
  </p:sldIdLst>
  <p:sldSz cx="12192000" cy="6858000"/>
  <p:notesSz cx="6858000" cy="9144000"/>
  <p:embeddedFontLs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Roboto" panose="02000000000000000000" pitchFamily="2" charset="0"/>
      <p:regular r:id="rId87"/>
      <p:bold r:id="rId88"/>
      <p:italic r:id="rId89"/>
      <p:boldItalic r:id="rId90"/>
    </p:embeddedFont>
    <p:embeddedFont>
      <p:font typeface="Source Sans Pro" panose="020B0503030403020204" pitchFamily="34" charset="0"/>
      <p:regular r:id="rId91"/>
      <p:bold r:id="rId92"/>
      <p:italic r:id="rId93"/>
      <p:boldItalic r:id="rId94"/>
    </p:embeddedFont>
    <p:embeddedFont>
      <p:font typeface="Tahoma" panose="020B0604030504040204" pitchFamily="34" charset="0"/>
      <p:regular r:id="rId95"/>
      <p:bold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jYAjoWN02eGT0wWUm/+bqs7Dls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font" Target="fonts/font11.fntdata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696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כותרת ותוכן">
  <p:cSld name="2_כותרת ותוכן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כותרת בלבד">
  <p:cSld name="1_כותרת בלבד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0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uciml/iri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5800090" y="23780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Pandas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8F7DA-B347-14E7-AA6D-B8895560E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3D74-EA89-7820-0078-F904EEC410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LID4096" dirty="0"/>
          </a:p>
        </p:txBody>
      </p:sp>
      <p:pic>
        <p:nvPicPr>
          <p:cNvPr id="4" name="Google Shape;87;p50">
            <a:extLst>
              <a:ext uri="{FF2B5EF4-FFF2-40B4-BE49-F238E27FC236}">
                <a16:creationId xmlns:a16="http://schemas.microsoft.com/office/drawing/2014/main" id="{8A89BD8C-095E-7E81-5584-C40EB0ACAD4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2612" y="1825625"/>
            <a:ext cx="6629975" cy="47552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38D7A6-5FDB-A346-65C1-A1E75D9531BC}"/>
              </a:ext>
            </a:extLst>
          </p:cNvPr>
          <p:cNvSpPr/>
          <p:nvPr/>
        </p:nvSpPr>
        <p:spPr>
          <a:xfrm>
            <a:off x="2882612" y="2814320"/>
            <a:ext cx="419388" cy="341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A38699-28D5-C50A-D98E-8CABCA838DB4}"/>
              </a:ext>
            </a:extLst>
          </p:cNvPr>
          <p:cNvSpPr/>
          <p:nvPr/>
        </p:nvSpPr>
        <p:spPr>
          <a:xfrm>
            <a:off x="3373120" y="2461483"/>
            <a:ext cx="5852160" cy="352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98FF72-B59A-4D87-E046-225A0F486AF0}"/>
              </a:ext>
            </a:extLst>
          </p:cNvPr>
          <p:cNvGrpSpPr/>
          <p:nvPr/>
        </p:nvGrpSpPr>
        <p:grpSpPr>
          <a:xfrm>
            <a:off x="843280" y="4120159"/>
            <a:ext cx="1097280" cy="1117600"/>
            <a:chOff x="843280" y="3343424"/>
            <a:chExt cx="1097280" cy="1117600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703AF50C-0AF8-E667-CAD3-478C3D6DA086}"/>
                </a:ext>
              </a:extLst>
            </p:cNvPr>
            <p:cNvSpPr/>
            <p:nvPr/>
          </p:nvSpPr>
          <p:spPr>
            <a:xfrm>
              <a:off x="843280" y="3343424"/>
              <a:ext cx="1097280" cy="1117600"/>
            </a:xfrm>
            <a:prstGeom prst="wedgeRoundRectCallout">
              <a:avLst>
                <a:gd name="adj1" fmla="val 118982"/>
                <a:gd name="adj2" fmla="val 977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0E3A79-9B3C-6FCC-0191-77FB81A3C110}"/>
                </a:ext>
              </a:extLst>
            </p:cNvPr>
            <p:cNvSpPr txBox="1"/>
            <p:nvPr/>
          </p:nvSpPr>
          <p:spPr>
            <a:xfrm>
              <a:off x="1000760" y="3579058"/>
              <a:ext cx="883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bg1"/>
                  </a:solidFill>
                </a:rPr>
                <a:t>Row</a:t>
              </a:r>
            </a:p>
            <a:p>
              <a:pPr algn="l"/>
              <a:r>
                <a:rPr lang="en-US" sz="1800" dirty="0">
                  <a:solidFill>
                    <a:schemeClr val="bg1"/>
                  </a:solidFill>
                </a:rPr>
                <a:t>Labels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FB9897-D504-0945-E3C3-AC34180454ED}"/>
              </a:ext>
            </a:extLst>
          </p:cNvPr>
          <p:cNvGrpSpPr/>
          <p:nvPr/>
        </p:nvGrpSpPr>
        <p:grpSpPr>
          <a:xfrm>
            <a:off x="843280" y="1902683"/>
            <a:ext cx="1173480" cy="1117600"/>
            <a:chOff x="843280" y="3343424"/>
            <a:chExt cx="1173480" cy="1117600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33AFDD67-D597-F1CF-C937-45DD1B44830A}"/>
                </a:ext>
              </a:extLst>
            </p:cNvPr>
            <p:cNvSpPr/>
            <p:nvPr/>
          </p:nvSpPr>
          <p:spPr>
            <a:xfrm>
              <a:off x="843280" y="3343424"/>
              <a:ext cx="1097280" cy="1117600"/>
            </a:xfrm>
            <a:prstGeom prst="wedgeRoundRectCallout">
              <a:avLst>
                <a:gd name="adj1" fmla="val 174538"/>
                <a:gd name="adj2" fmla="val 15227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B8A7A0-3177-9CAA-1A5A-DB4ECB1CB1FE}"/>
                </a:ext>
              </a:extLst>
            </p:cNvPr>
            <p:cNvSpPr txBox="1"/>
            <p:nvPr/>
          </p:nvSpPr>
          <p:spPr>
            <a:xfrm>
              <a:off x="919480" y="3608730"/>
              <a:ext cx="1097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bg1"/>
                  </a:solidFill>
                </a:rPr>
                <a:t>Column</a:t>
              </a:r>
            </a:p>
            <a:p>
              <a:pPr algn="l"/>
              <a:r>
                <a:rPr lang="en-US" sz="1800" dirty="0">
                  <a:solidFill>
                    <a:schemeClr val="bg1"/>
                  </a:solidFill>
                </a:rPr>
                <a:t>Labels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29B669-BAAA-C472-7139-F508F556C324}"/>
              </a:ext>
            </a:extLst>
          </p:cNvPr>
          <p:cNvGrpSpPr/>
          <p:nvPr/>
        </p:nvGrpSpPr>
        <p:grpSpPr>
          <a:xfrm>
            <a:off x="10202353" y="3276879"/>
            <a:ext cx="1097280" cy="1117600"/>
            <a:chOff x="843280" y="3343424"/>
            <a:chExt cx="1097280" cy="1117600"/>
          </a:xfrm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7CBF9EFF-CB41-CF61-430A-0F5871C2C3A6}"/>
                </a:ext>
              </a:extLst>
            </p:cNvPr>
            <p:cNvSpPr/>
            <p:nvPr/>
          </p:nvSpPr>
          <p:spPr>
            <a:xfrm>
              <a:off x="843280" y="3343424"/>
              <a:ext cx="1097280" cy="1117600"/>
            </a:xfrm>
            <a:prstGeom prst="wedgeRoundRectCallout">
              <a:avLst>
                <a:gd name="adj1" fmla="val -434722"/>
                <a:gd name="adj2" fmla="val 36136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76625D-6C35-2672-92FE-5CF99C030B49}"/>
                </a:ext>
              </a:extLst>
            </p:cNvPr>
            <p:cNvSpPr txBox="1"/>
            <p:nvPr/>
          </p:nvSpPr>
          <p:spPr>
            <a:xfrm>
              <a:off x="1056640" y="3717558"/>
              <a:ext cx="883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bg1"/>
                  </a:solidFill>
                </a:rPr>
                <a:t>Data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8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AA294-24E2-5FA2-C26A-ADF5FC0BDE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קבלת מידע על ה </a:t>
            </a:r>
            <a:r>
              <a:rPr lang="en-US" dirty="0"/>
              <a:t>data frame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70775-D8E4-217F-50B8-7C553948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1919625"/>
            <a:ext cx="561100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הצגת ראש הטבלה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בחירת שמות העמודות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בחירת עמודות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בחירת שורות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מיון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חישוב מדדים סטטיסטיים</a:t>
            </a:r>
            <a:r>
              <a:rPr lang="he-IL" dirty="0"/>
              <a:t> (</a:t>
            </a:r>
            <a:r>
              <a:rPr lang="iw-IL" dirty="0"/>
              <a:t>סטטיסטיקה תיאורית</a:t>
            </a:r>
            <a:r>
              <a:rPr lang="he-IL" dirty="0"/>
              <a:t>)</a:t>
            </a:r>
            <a:endParaRPr dirty="0"/>
          </a:p>
        </p:txBody>
      </p:sp>
      <p:sp>
        <p:nvSpPr>
          <p:cNvPr id="99" name="Google Shape;99;p5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תכונות בסיסיות של טבלאות pandas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3"/>
          <p:cNvSpPr txBox="1">
            <a:spLocks noGrp="1"/>
          </p:cNvSpPr>
          <p:nvPr>
            <p:ph type="body" idx="2"/>
          </p:nvPr>
        </p:nvSpPr>
        <p:spPr>
          <a:xfrm>
            <a:off x="473613" y="-193676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הצגת ראש הטבלה –  df.head()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61954-BA47-3FD7-4A47-7AB1120B69A3}"/>
              </a:ext>
            </a:extLst>
          </p:cNvPr>
          <p:cNvSpPr txBox="1"/>
          <p:nvPr/>
        </p:nvSpPr>
        <p:spPr>
          <a:xfrm>
            <a:off x="7908387" y="11180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מחזיר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ניתן להוסיף פרמטר עם מספר הרשומות המבוקש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CA7B2-2E2A-3407-A0AE-95259E9E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4" y="2159874"/>
            <a:ext cx="10726647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33704-4408-00C1-1918-5B09B8DA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651" y="1012825"/>
            <a:ext cx="11430077" cy="714375"/>
          </a:xfrm>
        </p:spPr>
        <p:txBody>
          <a:bodyPr>
            <a:normAutofit fontScale="55000" lnSpcReduction="20000"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מחזיר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ניתן להוסיף פרמטר עם מספר הרשומות המבוקש</a:t>
            </a:r>
            <a:endParaRPr lang="en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A1A8-F6CF-C0F5-63C0-85155929A7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7785" y="-142876"/>
            <a:ext cx="11430078" cy="1376363"/>
          </a:xfrm>
        </p:spPr>
        <p:txBody>
          <a:bodyPr/>
          <a:lstStyle/>
          <a:p>
            <a:r>
              <a:rPr lang="he-IL" dirty="0"/>
              <a:t>הצגת סוף הטבלה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1C334-09B9-FA11-F9D8-EE343B43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40" y="1727200"/>
            <a:ext cx="947869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7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4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he-IL" dirty="0"/>
              <a:t>שליפת </a:t>
            </a:r>
            <a:r>
              <a:rPr lang="iw-IL" dirty="0"/>
              <a:t>שמות העמודות df.columns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3665-04F6-CADF-F712-D312341E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3" y="2109645"/>
            <a:ext cx="10573978" cy="3483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D9564-C5B7-4992-B8BE-C8D092FB5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האובייקט מייצג עמודה עם </a:t>
            </a:r>
          </a:p>
          <a:p>
            <a:pPr marL="228600" indent="0"/>
            <a:r>
              <a:rPr lang="he-IL" dirty="0" err="1"/>
              <a:t>הליבלים</a:t>
            </a:r>
            <a:r>
              <a:rPr lang="he-IL" dirty="0"/>
              <a:t> שלה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כמו משיכת ערך ממפה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19F3-0513-084F-5D7F-A5F4F0541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בחירת עמודה 1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0D1A7-2DF5-7CAF-9FEE-9CA3675E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6" y="1368265"/>
            <a:ext cx="593649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6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6B9D5F-3E88-F4E5-0073-5DEE10E55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גם כך: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כמו גישה לתכונה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שם העמודה חייב להיות כשם</a:t>
            </a:r>
          </a:p>
          <a:p>
            <a:pPr marL="228600" indent="0"/>
            <a:r>
              <a:rPr lang="he-IL" dirty="0"/>
              <a:t>תכונה חוקית </a:t>
            </a:r>
            <a:r>
              <a:rPr lang="he-IL" dirty="0" err="1"/>
              <a:t>בפייתון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9BE4-93F1-93BA-A9FD-EE9A982380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בחירת עמודה 2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9C194-AB03-6334-FF28-9B65B7A7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1825625"/>
            <a:ext cx="594411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97A99-B780-3C11-26DD-D6DF9B530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באמצעות </a:t>
            </a:r>
            <a:r>
              <a:rPr lang="he-IL" dirty="0" err="1"/>
              <a:t>הליבל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C5D5-BB92-A234-778B-09090CCDE5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גישה לאיבר בעמודה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FD3E2-4C17-014B-C45F-BF2A63D5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9" y="1825625"/>
            <a:ext cx="4511431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33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5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בחירת עמודה</a:t>
            </a:r>
            <a:r>
              <a:rPr lang="he-IL" dirty="0"/>
              <a:t> - </a:t>
            </a:r>
            <a:r>
              <a:rPr lang="iw-IL" dirty="0"/>
              <a:t> df [[col]]</a:t>
            </a:r>
            <a:endParaRPr dirty="0"/>
          </a:p>
        </p:txBody>
      </p:sp>
      <p:sp>
        <p:nvSpPr>
          <p:cNvPr id="120" name="Google Shape;120;p55"/>
          <p:cNvSpPr txBox="1"/>
          <p:nvPr/>
        </p:nvSpPr>
        <p:spPr>
          <a:xfrm>
            <a:off x="6255242" y="1956951"/>
            <a:ext cx="519313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w-IL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התוצאה היא טבלה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r>
              <a:rPr lang="he-IL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אובייקט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he-IL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27AEA-0FF9-A540-E035-95226505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9" y="711227"/>
            <a:ext cx="2621551" cy="48327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/>
              <a:t>ספריה לניהול טבלאות (data frames)</a:t>
            </a:r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ספריית Pandas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6"/>
          <p:cNvSpPr txBox="1">
            <a:spLocks noGrp="1"/>
          </p:cNvSpPr>
          <p:nvPr>
            <p:ph type="body" idx="1"/>
          </p:nvPr>
        </p:nvSpPr>
        <p:spPr>
          <a:xfrm>
            <a:off x="407338" y="0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בחירת עמודות df[[cols]]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1D18-8D5E-8499-B72C-D05672A3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104" y="1107204"/>
            <a:ext cx="4160216" cy="5480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7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בחירת שורות לפי אינדקס df[from:to]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1F5DE-1055-64B1-02EF-E3A39297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144" y="1452465"/>
            <a:ext cx="6688372" cy="4379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BD4CE-56C9-BEF7-6636-B15B581E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תרגול כיתה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F688B-D808-5F4B-6FA5-D76ACAEFA9BA}"/>
              </a:ext>
            </a:extLst>
          </p:cNvPr>
          <p:cNvSpPr txBox="1"/>
          <p:nvPr/>
        </p:nvSpPr>
        <p:spPr>
          <a:xfrm>
            <a:off x="1066800" y="2001520"/>
            <a:ext cx="10789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נבצע את הפעולות הבאות על ה </a:t>
            </a:r>
            <a:r>
              <a:rPr lang="en-US" sz="2800" dirty="0"/>
              <a:t>data frame</a:t>
            </a:r>
            <a:r>
              <a:rPr lang="he-IL" sz="2800" dirty="0"/>
              <a:t> בו השתמשנו בהרצאה:</a:t>
            </a:r>
          </a:p>
          <a:p>
            <a:pPr marL="342900" indent="-342900" algn="r" rtl="1">
              <a:buAutoNum type="arabicPeriod"/>
            </a:pPr>
            <a:r>
              <a:rPr lang="he-IL" sz="2800" dirty="0"/>
              <a:t>הראה 2 שיטת לקבל את 5 השורות האחרונות</a:t>
            </a:r>
            <a:endParaRPr lang="en-US" sz="2800" dirty="0"/>
          </a:p>
          <a:p>
            <a:pPr marL="342900" indent="-342900" algn="r" rtl="1">
              <a:buAutoNum type="arabicPeriod"/>
            </a:pPr>
            <a:r>
              <a:rPr lang="he-IL" sz="2800" dirty="0"/>
              <a:t>שלוף את שם העמודה הרביעית</a:t>
            </a:r>
          </a:p>
          <a:p>
            <a:pPr marL="342900" indent="-342900" algn="r" rtl="1">
              <a:buAutoNum type="arabicPeriod"/>
            </a:pPr>
            <a:r>
              <a:rPr lang="he-IL" sz="2800" dirty="0"/>
              <a:t>הצג את תוכן העמודה </a:t>
            </a:r>
            <a:r>
              <a:rPr lang="en-US" sz="2800" dirty="0"/>
              <a:t>Species</a:t>
            </a:r>
          </a:p>
          <a:p>
            <a:pPr marL="342900" indent="-342900" algn="r" rtl="1">
              <a:buAutoNum type="arabicPeriod"/>
            </a:pPr>
            <a:r>
              <a:rPr lang="he-IL" sz="2800" dirty="0"/>
              <a:t>צור תת </a:t>
            </a:r>
            <a:r>
              <a:rPr lang="en-US" sz="2800" dirty="0"/>
              <a:t>DF</a:t>
            </a:r>
            <a:r>
              <a:rPr lang="he-IL" sz="2800" dirty="0"/>
              <a:t> המכיל את העמודות </a:t>
            </a:r>
            <a:r>
              <a:rPr lang="en-US" sz="2800" dirty="0" err="1"/>
              <a:t>PetalLengthCm</a:t>
            </a:r>
            <a:r>
              <a:rPr lang="he-IL" sz="2800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PetalWidthCm</a:t>
            </a:r>
            <a:endParaRPr lang="en-US" sz="2800" dirty="0"/>
          </a:p>
          <a:p>
            <a:pPr marL="342900" indent="-342900" algn="r" rtl="1">
              <a:buAutoNum type="arabicPeriod"/>
            </a:pPr>
            <a:endParaRPr lang="en-US" sz="2800" dirty="0"/>
          </a:p>
          <a:p>
            <a:pPr marL="342900" indent="-342900" algn="r" rtl="1">
              <a:buAutoNum type="arabicPeriod"/>
            </a:pPr>
            <a:endParaRPr lang="he-IL" sz="2800" dirty="0"/>
          </a:p>
          <a:p>
            <a:pPr marL="342900" indent="-342900" algn="r" rtl="1">
              <a:buAutoNum type="arabicPeriod"/>
            </a:pP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8529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AF1B3-5645-F73A-F121-DC792C6F2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תרגול מעבדה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986A5-4A12-6613-3025-AB2DC549DD2A}"/>
              </a:ext>
            </a:extLst>
          </p:cNvPr>
          <p:cNvSpPr txBox="1"/>
          <p:nvPr/>
        </p:nvSpPr>
        <p:spPr>
          <a:xfrm>
            <a:off x="995680" y="1554480"/>
            <a:ext cx="10596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sz="2800" dirty="0"/>
              <a:t>בצע </a:t>
            </a:r>
            <a:r>
              <a:rPr lang="en-US" sz="2800" dirty="0"/>
              <a:t>mount</a:t>
            </a:r>
            <a:r>
              <a:rPr lang="he-IL" sz="2800" dirty="0"/>
              <a:t> לסביבת </a:t>
            </a:r>
            <a:r>
              <a:rPr lang="he-IL" sz="2800" dirty="0" err="1"/>
              <a:t>הקולאב</a:t>
            </a:r>
            <a:r>
              <a:rPr lang="he-IL" sz="2800" dirty="0"/>
              <a:t> לדרייב שלך</a:t>
            </a:r>
          </a:p>
          <a:p>
            <a:pPr marL="342900" indent="-342900" algn="r" rtl="1">
              <a:buAutoNum type="arabicPeriod"/>
            </a:pPr>
            <a:r>
              <a:rPr lang="he-IL" sz="2800" dirty="0"/>
              <a:t>שמור את </a:t>
            </a:r>
            <a:r>
              <a:rPr lang="en-US" sz="2800" dirty="0"/>
              <a:t>Iris.csv</a:t>
            </a:r>
            <a:r>
              <a:rPr lang="he-IL" sz="2800" dirty="0"/>
              <a:t> בדרייב שלך. טען אותו כ </a:t>
            </a:r>
            <a:r>
              <a:rPr lang="en-US" sz="2800" dirty="0"/>
              <a:t>data frame</a:t>
            </a:r>
            <a:r>
              <a:rPr lang="he-IL" sz="2800" dirty="0"/>
              <a:t> בסביבת </a:t>
            </a:r>
            <a:r>
              <a:rPr lang="he-IL" sz="2800" dirty="0" err="1"/>
              <a:t>הקולאב</a:t>
            </a:r>
            <a:r>
              <a:rPr lang="he-IL" sz="2800" dirty="0"/>
              <a:t> והפעל את </a:t>
            </a:r>
            <a:r>
              <a:rPr lang="en-US" sz="2800" dirty="0"/>
              <a:t>df.info()</a:t>
            </a:r>
          </a:p>
          <a:p>
            <a:pPr marL="342900" indent="-342900" algn="r" rtl="1">
              <a:buAutoNum type="arabicPeriod"/>
            </a:pPr>
            <a:r>
              <a:rPr lang="he-IL" sz="2800" dirty="0"/>
              <a:t>בצע את תרגיל מעבדה </a:t>
            </a:r>
            <a:r>
              <a:rPr lang="en-US" sz="2800" dirty="0"/>
              <a:t>02_01_pandas</a:t>
            </a:r>
          </a:p>
          <a:p>
            <a:pPr marL="342900" indent="-342900" algn="r" rtl="1">
              <a:buAutoNum type="arabicPeriod"/>
            </a:pP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850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14E95-73E7-2865-7655-F5832452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2740818"/>
            <a:ext cx="11377324" cy="1376363"/>
          </a:xfrm>
        </p:spPr>
        <p:txBody>
          <a:bodyPr/>
          <a:lstStyle/>
          <a:p>
            <a:pPr algn="ctr"/>
            <a:r>
              <a:rPr lang="en-US" dirty="0"/>
              <a:t>Filter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160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20E29-6F83-6D4C-78D6-54A7210A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תנאי המחזיר ערכים </a:t>
            </a:r>
            <a:r>
              <a:rPr lang="he-IL" dirty="0" err="1"/>
              <a:t>בוליאנים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14872-7C7D-D8E6-757B-FF37564B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5" y="1741487"/>
            <a:ext cx="5855948" cy="40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5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בחירת שורות באמצעות תנאי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71BC3-2DA3-C693-8A0A-5DFF96B2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07" y="1537919"/>
            <a:ext cx="7245986" cy="37821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9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בחירת שורות באמצעות תנאי (2)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C2367-B46A-8FCC-0868-85FA4817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85" y="1620137"/>
            <a:ext cx="8832647" cy="45142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0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בחירת שורות באמצעות תנאי מורכב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9BA9C-7E1E-6E60-51EA-02E8D06B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35" y="1524571"/>
            <a:ext cx="7057729" cy="409390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E43C91-C973-2AF4-4097-73513C737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הפעלת תנאי וספירת תוצאות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EB1B9-2668-6630-2C50-8103A8D2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34" y="2231523"/>
            <a:ext cx="913575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body" idx="2"/>
          </p:nvPr>
        </p:nvSpPr>
        <p:spPr>
          <a:xfrm>
            <a:off x="351693" y="319969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ייבוא הספרייה לסביבת העבודה</a:t>
            </a:r>
            <a:endParaRPr/>
          </a:p>
        </p:txBody>
      </p:sp>
      <p:pic>
        <p:nvPicPr>
          <p:cNvPr id="74" name="Google Shape;7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143" y="2744385"/>
            <a:ext cx="5755714" cy="113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A5BD3-C911-3FEF-C098-059ED009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2740818"/>
            <a:ext cx="11377324" cy="1376363"/>
          </a:xfrm>
        </p:spPr>
        <p:txBody>
          <a:bodyPr/>
          <a:lstStyle/>
          <a:p>
            <a:pPr algn="ctr"/>
            <a:r>
              <a:rPr lang="he-IL" dirty="0"/>
              <a:t>מיון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5523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מיון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0674D-78F5-B407-BA5E-54F4E5C1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24" y="365124"/>
            <a:ext cx="7910536" cy="54120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B8FB5A-DA7B-7E2F-36A7-32A01E30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365125"/>
            <a:ext cx="11377324" cy="80327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מיון במספר רמות, סדר יורד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540DF-6A24-DABD-553C-F8A56810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83" y="1345732"/>
            <a:ext cx="6672917" cy="47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2"/>
          <p:cNvSpPr txBox="1">
            <a:spLocks noGrp="1"/>
          </p:cNvSpPr>
          <p:nvPr>
            <p:ph type="body" idx="1"/>
          </p:nvPr>
        </p:nvSpPr>
        <p:spPr>
          <a:xfrm>
            <a:off x="404447" y="365124"/>
            <a:ext cx="11377324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he-IL" dirty="0"/>
              <a:t>הוספת עמודה חדשה על בסיס חישוב על עמודה קיימת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71630-F1CA-FBA6-326D-9B9EC833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24" y="1741487"/>
            <a:ext cx="6483152" cy="385561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3"/>
          <p:cNvSpPr txBox="1">
            <a:spLocks noGrp="1"/>
          </p:cNvSpPr>
          <p:nvPr>
            <p:ph type="body" idx="1"/>
          </p:nvPr>
        </p:nvSpPr>
        <p:spPr>
          <a:xfrm>
            <a:off x="404447" y="365125"/>
            <a:ext cx="11377324" cy="63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סטטיסטיקה תיאורית</a:t>
            </a:r>
            <a:r>
              <a:rPr lang="en-US" dirty="0"/>
              <a:t>-</a:t>
            </a:r>
            <a:r>
              <a:rPr lang="iw-IL" dirty="0"/>
              <a:t> </a:t>
            </a:r>
            <a:r>
              <a:rPr lang="he-IL" dirty="0"/>
              <a:t> </a:t>
            </a:r>
            <a:r>
              <a:rPr lang="en-US" dirty="0"/>
              <a:t>describe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726D9-025D-FC9A-738F-A006B4B6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16" y="1594902"/>
            <a:ext cx="8634208" cy="50296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5E039D-DA76-BDB6-9A04-7F32DA1B4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חישוב ממוצע בלבד לדוגמה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552B8-44E0-EE3F-2D90-67660C28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1" y="2517087"/>
            <a:ext cx="5830238" cy="4124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EED1A-08CB-B1E4-6AC7-A0CDCAC6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59" y="3221571"/>
            <a:ext cx="5578070" cy="189494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580FEBE-31BB-AFAF-C904-96195D679DB1}"/>
              </a:ext>
            </a:extLst>
          </p:cNvPr>
          <p:cNvSpPr/>
          <p:nvPr/>
        </p:nvSpPr>
        <p:spPr>
          <a:xfrm>
            <a:off x="792480" y="1209040"/>
            <a:ext cx="1686560" cy="965200"/>
          </a:xfrm>
          <a:prstGeom prst="wedgeRoundRectCallout">
            <a:avLst>
              <a:gd name="adj1" fmla="val 133986"/>
              <a:gd name="adj2" fmla="val 11513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202D4-B834-205D-3D6D-B66E69C2C9DE}"/>
              </a:ext>
            </a:extLst>
          </p:cNvPr>
          <p:cNvSpPr txBox="1"/>
          <p:nvPr/>
        </p:nvSpPr>
        <p:spPr>
          <a:xfrm>
            <a:off x="970280" y="1276141"/>
            <a:ext cx="13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>
                <a:solidFill>
                  <a:schemeClr val="bg1"/>
                </a:solidFill>
              </a:rPr>
              <a:t>חובה להוסיף</a:t>
            </a:r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45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0E0FE-7238-E799-0774-C9436D777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ניצור </a:t>
            </a:r>
            <a:r>
              <a:rPr lang="en-US" dirty="0"/>
              <a:t>data frame</a:t>
            </a:r>
            <a:r>
              <a:rPr lang="he-IL" dirty="0"/>
              <a:t> בעצמנו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28C3-EB9F-834C-6395-2B9A0CD9AEDE}"/>
              </a:ext>
            </a:extLst>
          </p:cNvPr>
          <p:cNvSpPr txBox="1"/>
          <p:nvPr/>
        </p:nvSpPr>
        <p:spPr>
          <a:xfrm>
            <a:off x="2529840" y="1741487"/>
            <a:ext cx="905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נייצר מספרים רנדומליים באמצעות הספרייה </a:t>
            </a:r>
            <a:r>
              <a:rPr lang="en-US" sz="2000" dirty="0" err="1"/>
              <a:t>numpy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84B8A-B112-E007-DAAD-75396657DAE4}"/>
              </a:ext>
            </a:extLst>
          </p:cNvPr>
          <p:cNvSpPr txBox="1"/>
          <p:nvPr/>
        </p:nvSpPr>
        <p:spPr>
          <a:xfrm>
            <a:off x="404446" y="3291840"/>
            <a:ext cx="9369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data1 =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data1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0A001-A6E1-B32A-D254-168E7931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99" y="2348733"/>
            <a:ext cx="399153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717D0-6FD3-B76E-E52A-DB7E0EA1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365125"/>
            <a:ext cx="11377324" cy="894716"/>
          </a:xfrm>
        </p:spPr>
        <p:txBody>
          <a:bodyPr/>
          <a:lstStyle/>
          <a:p>
            <a:r>
              <a:rPr lang="he-IL" dirty="0"/>
              <a:t>יצירת ה </a:t>
            </a:r>
            <a:r>
              <a:rPr lang="en-US" dirty="0"/>
              <a:t>data frame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7546B-A6FC-5F55-A5DE-1019BA378EF5}"/>
              </a:ext>
            </a:extLst>
          </p:cNvPr>
          <p:cNvSpPr txBox="1"/>
          <p:nvPr/>
        </p:nvSpPr>
        <p:spPr>
          <a:xfrm>
            <a:off x="404447" y="1490008"/>
            <a:ext cx="10560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 = data1, index = index1, columns = columns1)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0657D-1479-DD05-D128-BAD972BA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71" y="2971800"/>
            <a:ext cx="309605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2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11D72-37D2-D897-C4EF-348C86FCE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החזרת שורות כ </a:t>
            </a:r>
            <a:r>
              <a:rPr lang="en-US" dirty="0" err="1"/>
              <a:t>DataFrame</a:t>
            </a:r>
            <a:r>
              <a:rPr lang="he-IL" dirty="0"/>
              <a:t> לפי </a:t>
            </a:r>
            <a:r>
              <a:rPr lang="he-IL" dirty="0" err="1"/>
              <a:t>ליבל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53CC1-DF31-90B4-395E-73BCA1FC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87" y="2009888"/>
            <a:ext cx="4961026" cy="3698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7D790-C349-C794-75AF-FB8A00D4D48E}"/>
              </a:ext>
            </a:extLst>
          </p:cNvPr>
          <p:cNvSpPr txBox="1"/>
          <p:nvPr/>
        </p:nvSpPr>
        <p:spPr>
          <a:xfrm>
            <a:off x="8133907" y="1644855"/>
            <a:ext cx="34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ראינו כבר בתחילת המצגת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11778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BBB3D2-520F-963A-E1F8-03FBAAC9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595956"/>
            <a:ext cx="11377324" cy="1376363"/>
          </a:xfrm>
        </p:spPr>
        <p:txBody>
          <a:bodyPr/>
          <a:lstStyle/>
          <a:p>
            <a:r>
              <a:rPr lang="he-IL" dirty="0"/>
              <a:t>החזרת עמודות כ </a:t>
            </a:r>
            <a:r>
              <a:rPr lang="en-US" dirty="0" err="1"/>
              <a:t>DataFrame</a:t>
            </a:r>
            <a:r>
              <a:rPr lang="he-IL" dirty="0"/>
              <a:t> לפי </a:t>
            </a:r>
            <a:r>
              <a:rPr lang="he-IL" dirty="0" err="1"/>
              <a:t>ליבל</a:t>
            </a:r>
            <a:endParaRPr lang="LID4096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FA162-862D-CAB3-6125-270F53CF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49" y="1933630"/>
            <a:ext cx="3010320" cy="376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C4A63-CD49-7EB3-0B97-5FBA18BEB68A}"/>
              </a:ext>
            </a:extLst>
          </p:cNvPr>
          <p:cNvSpPr txBox="1"/>
          <p:nvPr/>
        </p:nvSpPr>
        <p:spPr>
          <a:xfrm>
            <a:off x="8155172" y="1741487"/>
            <a:ext cx="34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ראינו כבר בתחילת המצגת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5013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הספרייה כוללת פונקציות לטעינה של קבצים במגוון פורמטים: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CSV: read_csv ( filename )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/>
              <a:t>Excel </a:t>
            </a:r>
            <a:r>
              <a:rPr lang="iw-IL" dirty="0"/>
              <a:t>: read_excel (filename )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HTML:  read_html ( filename )</a:t>
            </a:r>
            <a:endParaRPr dirty="0"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טעינת קובץ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B9025-FA8A-B4A0-2024-6F713D60A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הפעולה </a:t>
            </a:r>
            <a:r>
              <a:rPr lang="en-US" dirty="0"/>
              <a:t>loc</a:t>
            </a:r>
            <a:r>
              <a:rPr lang="he-IL" dirty="0"/>
              <a:t> – שליפת שורות לפי </a:t>
            </a:r>
            <a:r>
              <a:rPr lang="he-IL" dirty="0" err="1"/>
              <a:t>ליבל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D413C-6F17-DDCD-1521-6CD96C38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49" y="1990265"/>
            <a:ext cx="4325388" cy="3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0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7C6565-8F61-D5E0-F9C3-C6D7F080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662836"/>
            <a:ext cx="11377324" cy="137636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הפעולה </a:t>
            </a:r>
            <a:r>
              <a:rPr lang="en-US" dirty="0"/>
              <a:t>loc</a:t>
            </a:r>
            <a:r>
              <a:rPr lang="he-IL" dirty="0"/>
              <a:t> – שליפת שורות ועמודות לפי </a:t>
            </a:r>
            <a:r>
              <a:rPr lang="he-IL" dirty="0" err="1"/>
              <a:t>לייבל</a:t>
            </a:r>
            <a:endParaRPr lang="en-IL" dirty="0"/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92105-0400-B665-A935-B144AB85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6" y="1931424"/>
            <a:ext cx="4827093" cy="3185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758AD-F2F6-3BF6-DF49-2F795BBC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86" y="1835382"/>
            <a:ext cx="3690485" cy="31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1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FCCC5-5D95-D5A3-477F-34C1CD0B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3284" y="365124"/>
            <a:ext cx="12005055" cy="1376363"/>
          </a:xfrm>
        </p:spPr>
        <p:txBody>
          <a:bodyPr>
            <a:normAutofit/>
          </a:bodyPr>
          <a:lstStyle/>
          <a:p>
            <a:r>
              <a:rPr lang="he-IL" dirty="0"/>
              <a:t>הפעולה </a:t>
            </a:r>
            <a:r>
              <a:rPr lang="en-US" dirty="0" err="1"/>
              <a:t>iloc</a:t>
            </a:r>
            <a:r>
              <a:rPr lang="he-IL" dirty="0"/>
              <a:t> – שליפת שורות לפי אינדקס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3781C-B8FA-C46D-8634-6987DA4E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91" y="1741487"/>
            <a:ext cx="3736417" cy="39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1E0F7C-2629-CF95-227D-AA2F1162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673468"/>
            <a:ext cx="11377324" cy="137636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הפעולה </a:t>
            </a:r>
            <a:r>
              <a:rPr lang="en-US" dirty="0" err="1"/>
              <a:t>iloc</a:t>
            </a:r>
            <a:r>
              <a:rPr lang="he-IL" dirty="0"/>
              <a:t> – שליפת שורות ועמודות לפי אינדקס</a:t>
            </a:r>
            <a:endParaRPr lang="en-IL" dirty="0"/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E3851-8302-641B-9F7C-CF8C9385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7" y="1927918"/>
            <a:ext cx="4158451" cy="3760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03321-21B7-603F-6150-F215AD38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53" y="1927918"/>
            <a:ext cx="3558750" cy="37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83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712A8-BFA9-67E8-32D2-919DD184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365125"/>
            <a:ext cx="11377324" cy="935356"/>
          </a:xfrm>
        </p:spPr>
        <p:txBody>
          <a:bodyPr/>
          <a:lstStyle/>
          <a:p>
            <a:r>
              <a:rPr lang="he-IL" dirty="0"/>
              <a:t>מחיקת שורה/עמודה - </a:t>
            </a:r>
            <a:r>
              <a:rPr lang="en-US" dirty="0"/>
              <a:t>drop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5AB71-17D6-5E01-FDFB-59AEBCD8C2B1}"/>
              </a:ext>
            </a:extLst>
          </p:cNvPr>
          <p:cNvSpPr txBox="1"/>
          <p:nvPr/>
        </p:nvSpPr>
        <p:spPr>
          <a:xfrm>
            <a:off x="4074160" y="1406207"/>
            <a:ext cx="748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/>
              <a:t>Axis</a:t>
            </a:r>
            <a:r>
              <a:rPr lang="he-IL" sz="2000" dirty="0"/>
              <a:t> : 0 – שורה, 1 - עמודה</a:t>
            </a:r>
            <a:endParaRPr lang="en-I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A012E-ACED-32AF-3462-1650D410E36A}"/>
              </a:ext>
            </a:extLst>
          </p:cNvPr>
          <p:cNvSpPr txBox="1"/>
          <p:nvPr/>
        </p:nvSpPr>
        <p:spPr>
          <a:xfrm>
            <a:off x="688927" y="2438400"/>
            <a:ext cx="4632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 = 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fr-F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 = 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 = </a:t>
            </a:r>
            <a:r>
              <a:rPr lang="fr-F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(df2)</a:t>
            </a:r>
          </a:p>
          <a:p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(df1)</a:t>
            </a:r>
          </a:p>
          <a:p>
            <a:b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fr-F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B4E8E-4834-5E4C-838F-146A7635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75" y="1912043"/>
            <a:ext cx="281979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1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97EE7-879C-51F2-D46A-3B04ECD08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מחיקת שורה/עמודה ב </a:t>
            </a:r>
            <a:r>
              <a:rPr lang="en-US" dirty="0"/>
              <a:t>data frame</a:t>
            </a:r>
            <a:r>
              <a:rPr lang="he-IL" dirty="0"/>
              <a:t> המקורי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74D72-A830-4B22-4F8B-81212A5B51DB}"/>
              </a:ext>
            </a:extLst>
          </p:cNvPr>
          <p:cNvSpPr txBox="1"/>
          <p:nvPr/>
        </p:nvSpPr>
        <p:spPr>
          <a:xfrm>
            <a:off x="629920" y="2235200"/>
            <a:ext cx="706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(df2)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(df1)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04B35-232A-8E63-61C6-149D9ACB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571" y="3429000"/>
            <a:ext cx="2734057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1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E2CFA0-9D99-D4EB-8F33-C963AB955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תרגיל כיתה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0E5D4-0FA7-7A05-1C6E-1B14F0EC41F0}"/>
              </a:ext>
            </a:extLst>
          </p:cNvPr>
          <p:cNvSpPr txBox="1"/>
          <p:nvPr/>
        </p:nvSpPr>
        <p:spPr>
          <a:xfrm>
            <a:off x="660400" y="1595120"/>
            <a:ext cx="11121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sz="2400" dirty="0"/>
              <a:t>צור </a:t>
            </a:r>
            <a:r>
              <a:rPr lang="en-US" sz="2400" dirty="0"/>
              <a:t>DF</a:t>
            </a:r>
            <a:r>
              <a:rPr lang="he-IL" sz="2400" dirty="0"/>
              <a:t> המכיל רק רשומות מזן </a:t>
            </a:r>
            <a:r>
              <a:rPr lang="en-US" sz="2400" dirty="0"/>
              <a:t>Iris-virginica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צור </a:t>
            </a:r>
            <a:r>
              <a:rPr lang="en-US" sz="2400" dirty="0"/>
              <a:t>DF</a:t>
            </a:r>
            <a:r>
              <a:rPr lang="he-IL" sz="2400" dirty="0"/>
              <a:t> המכיל את כל הרשומות בהם </a:t>
            </a:r>
            <a:r>
              <a:rPr lang="en-US" sz="2400" dirty="0" err="1"/>
              <a:t>SepalLengthCm</a:t>
            </a:r>
            <a:r>
              <a:rPr lang="he-IL" sz="2400" dirty="0"/>
              <a:t> גדול מ 7 ו </a:t>
            </a:r>
            <a:r>
              <a:rPr lang="en-US" sz="2400" dirty="0" err="1"/>
              <a:t>SepalWidthCm</a:t>
            </a:r>
            <a:r>
              <a:rPr lang="he-IL" sz="2400" dirty="0"/>
              <a:t> גדול מ 3. כמה רשומות כאלה יש?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צור </a:t>
            </a:r>
            <a:r>
              <a:rPr lang="en-US" sz="2400" dirty="0"/>
              <a:t>DF</a:t>
            </a:r>
            <a:r>
              <a:rPr lang="he-IL" sz="2400" dirty="0"/>
              <a:t> בו הרשומות </a:t>
            </a:r>
            <a:r>
              <a:rPr lang="he-IL" sz="2400" dirty="0" err="1"/>
              <a:t>ממויינות</a:t>
            </a:r>
            <a:r>
              <a:rPr lang="he-IL" sz="2400" dirty="0"/>
              <a:t> לפי העמודה </a:t>
            </a:r>
            <a:r>
              <a:rPr lang="en-US" sz="2400" dirty="0" err="1"/>
              <a:t>SepalLengthCm</a:t>
            </a:r>
            <a:r>
              <a:rPr lang="he-IL" sz="2400" dirty="0"/>
              <a:t>. בצע זאת שוב עבור מיון בסדר יורד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צור </a:t>
            </a:r>
            <a:r>
              <a:rPr lang="en-US" sz="2400" dirty="0"/>
              <a:t>DF</a:t>
            </a:r>
            <a:r>
              <a:rPr lang="he-IL" sz="2400" dirty="0"/>
              <a:t> בו מופיעים הרשומות בין </a:t>
            </a:r>
            <a:r>
              <a:rPr lang="he-IL" sz="2400" dirty="0" err="1"/>
              <a:t>הליבלים</a:t>
            </a:r>
            <a:r>
              <a:rPr lang="he-IL" sz="2400" dirty="0"/>
              <a:t> 70 ל 100 באמצעות </a:t>
            </a:r>
            <a:r>
              <a:rPr lang="en-US" sz="2400" dirty="0"/>
              <a:t>loc</a:t>
            </a:r>
          </a:p>
          <a:p>
            <a:pPr marL="342900" indent="-342900" algn="r" rtl="1">
              <a:buFont typeface="Arial"/>
              <a:buAutoNum type="arabicPeriod"/>
            </a:pPr>
            <a:r>
              <a:rPr lang="he-IL" sz="2400" dirty="0"/>
              <a:t>צור </a:t>
            </a:r>
            <a:r>
              <a:rPr lang="en-US" sz="2400" dirty="0"/>
              <a:t>DF</a:t>
            </a:r>
            <a:r>
              <a:rPr lang="he-IL" sz="2400" dirty="0"/>
              <a:t> בו מופיעים הרשומות בין </a:t>
            </a:r>
            <a:r>
              <a:rPr lang="he-IL" sz="2400" dirty="0" err="1"/>
              <a:t>הליבלים</a:t>
            </a:r>
            <a:r>
              <a:rPr lang="he-IL" sz="2400" dirty="0"/>
              <a:t> 70 ל 100</a:t>
            </a:r>
            <a:r>
              <a:rPr lang="en-US" sz="2400" dirty="0"/>
              <a:t> </a:t>
            </a:r>
            <a:r>
              <a:rPr lang="he-IL" sz="2400" dirty="0"/>
              <a:t>והעמודות </a:t>
            </a:r>
            <a:r>
              <a:rPr lang="en-US" sz="2400" dirty="0" err="1"/>
              <a:t>PetalLengthCm</a:t>
            </a:r>
            <a:r>
              <a:rPr lang="en-US" sz="2400" dirty="0"/>
              <a:t>, </a:t>
            </a:r>
            <a:r>
              <a:rPr lang="en-US" sz="2400" dirty="0" err="1"/>
              <a:t>PetalWidthCm</a:t>
            </a:r>
            <a:r>
              <a:rPr lang="he-IL" sz="2400" dirty="0"/>
              <a:t> באמצעות </a:t>
            </a:r>
            <a:r>
              <a:rPr lang="en-US" sz="2400" dirty="0"/>
              <a:t>loc</a:t>
            </a:r>
          </a:p>
          <a:p>
            <a:pPr marL="342900" indent="-342900" algn="r" rtl="1">
              <a:buFont typeface="Arial"/>
              <a:buAutoNum type="arabicPeriod"/>
            </a:pPr>
            <a:r>
              <a:rPr lang="he-IL" sz="2400" dirty="0"/>
              <a:t>מחק את העמודה </a:t>
            </a:r>
            <a:r>
              <a:rPr lang="en-US" sz="2400" dirty="0"/>
              <a:t>Id</a:t>
            </a:r>
            <a:r>
              <a:rPr lang="he-IL" sz="2400" dirty="0"/>
              <a:t> מה </a:t>
            </a:r>
            <a:r>
              <a:rPr lang="en-US" sz="2400" dirty="0"/>
              <a:t>DF</a:t>
            </a:r>
            <a:r>
              <a:rPr lang="he-IL" sz="2400" dirty="0"/>
              <a:t> המקורי</a:t>
            </a:r>
            <a:endParaRPr lang="en-US" sz="2400" dirty="0"/>
          </a:p>
          <a:p>
            <a:pPr marL="342900" indent="-342900" algn="r" rtl="1">
              <a:buAutoNum type="arabicPeriod"/>
            </a:pPr>
            <a:endParaRPr lang="en-US" sz="2400" dirty="0"/>
          </a:p>
          <a:p>
            <a:pPr marL="342900" indent="-342900" algn="r" rtl="1">
              <a:buAutoNum type="arabicPeriod"/>
            </a:pPr>
            <a:endParaRPr lang="he-IL" sz="2400" dirty="0"/>
          </a:p>
          <a:p>
            <a:pPr marL="342900" indent="-342900" algn="r" rtl="1">
              <a:buAutoNum type="arabicPeriod"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30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4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he-IL" sz="2400" dirty="0"/>
              <a:t>פתרו את התרגילים במחברות הבאות:</a:t>
            </a:r>
          </a:p>
          <a:p>
            <a:pPr marL="685800" indent="-457200">
              <a:buAutoNum type="arabicPeriod"/>
            </a:pPr>
            <a:r>
              <a:rPr lang="en-US" sz="2400" dirty="0"/>
              <a:t>02_02_pandas</a:t>
            </a:r>
          </a:p>
          <a:p>
            <a:pPr marL="685800" indent="-457200">
              <a:buAutoNum type="arabicPeriod"/>
            </a:pPr>
            <a:r>
              <a:rPr lang="en-US" sz="2400" dirty="0"/>
              <a:t>02_03_pandas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4" name="Google Shape;174;p64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25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he-IL" dirty="0"/>
              <a:t>תרגיל מעבדה</a:t>
            </a:r>
          </a:p>
        </p:txBody>
      </p:sp>
    </p:spTree>
    <p:extLst>
      <p:ext uri="{BB962C8B-B14F-4D97-AF65-F5344CB8AC3E}">
        <p14:creationId xmlns:p14="http://schemas.microsoft.com/office/powerpoint/2010/main" val="4011915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8381E-7179-EEAB-EC88-F0D3D8903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422" y="2305892"/>
            <a:ext cx="11377324" cy="1376363"/>
          </a:xfrm>
        </p:spPr>
        <p:txBody>
          <a:bodyPr/>
          <a:lstStyle/>
          <a:p>
            <a:pPr algn="ctr"/>
            <a:r>
              <a:rPr lang="he-IL" dirty="0"/>
              <a:t>יצירת </a:t>
            </a:r>
            <a:r>
              <a:rPr lang="en-US" dirty="0" err="1"/>
              <a:t>DataFrame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358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812D2B-4310-4821-B367-621293461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C3E48-DD91-5CAD-6CFA-2E11885AA5E3}"/>
              </a:ext>
            </a:extLst>
          </p:cNvPr>
          <p:cNvSpPr txBox="1"/>
          <p:nvPr/>
        </p:nvSpPr>
        <p:spPr>
          <a:xfrm>
            <a:off x="2892490" y="2024743"/>
            <a:ext cx="8789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ניתן ליצור </a:t>
            </a:r>
            <a:r>
              <a:rPr lang="en-US" sz="2400" dirty="0" err="1"/>
              <a:t>DataFrame</a:t>
            </a:r>
            <a:r>
              <a:rPr lang="he-IL" sz="2400" dirty="0"/>
              <a:t> באמצעות: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קובץ (ראינו)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מילונים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רשימות</a:t>
            </a:r>
          </a:p>
          <a:p>
            <a:pPr marL="342900" indent="-342900" algn="r" rtl="1">
              <a:buAutoNum type="arabicPeriod"/>
            </a:pPr>
            <a:r>
              <a:rPr lang="en-US" sz="2400" dirty="0"/>
              <a:t>NumPy Arrays</a:t>
            </a:r>
          </a:p>
          <a:p>
            <a:pPr marL="342900" indent="-342900" algn="r" rtl="1">
              <a:buAutoNum type="arabicPeriod"/>
            </a:pPr>
            <a:r>
              <a:rPr lang="he-IL" sz="2400" dirty="0"/>
              <a:t>ועוד...</a:t>
            </a:r>
          </a:p>
          <a:p>
            <a:pPr marL="342900" indent="-342900" algn="r" rtl="1">
              <a:buAutoNum type="arabicPeriod"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0990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8094D-C821-3C6A-EE66-BCD26139F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נוריד את ה </a:t>
            </a:r>
            <a:r>
              <a:rPr lang="en-US" dirty="0"/>
              <a:t>dataset</a:t>
            </a:r>
            <a:r>
              <a:rPr lang="he-IL" dirty="0"/>
              <a:t> מהלינק הבא: </a:t>
            </a:r>
            <a:r>
              <a:rPr lang="x-none" sz="1800" u="sng" spc="10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https://www.kaggle.com/uciml/iris</a:t>
            </a:r>
            <a:endParaRPr lang="en-US" dirty="0"/>
          </a:p>
          <a:p>
            <a:r>
              <a:rPr lang="he-IL" dirty="0"/>
              <a:t>המידע עוסק בנתונים שנאספו על 3 זנים של אירוסים</a:t>
            </a:r>
            <a:endParaRPr lang="en-US" dirty="0"/>
          </a:p>
          <a:p>
            <a:r>
              <a:rPr lang="en-US" dirty="0"/>
              <a:t>Petal</a:t>
            </a:r>
            <a:r>
              <a:rPr lang="he-IL" dirty="0"/>
              <a:t> – עלה כותרת</a:t>
            </a:r>
          </a:p>
          <a:p>
            <a:r>
              <a:rPr lang="en-US" dirty="0"/>
              <a:t>Sepal</a:t>
            </a:r>
            <a:r>
              <a:rPr lang="he-IL" dirty="0"/>
              <a:t> – עלה גביע</a:t>
            </a:r>
            <a:endParaRPr lang="en-US" dirty="0"/>
          </a:p>
          <a:p>
            <a:endParaRPr lang="he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1C5A-A361-7F98-DFFC-F029E9B0DA9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dataset</a:t>
            </a:r>
            <a:r>
              <a:rPr lang="he-IL" dirty="0"/>
              <a:t> </a:t>
            </a:r>
            <a:r>
              <a:rPr lang="en-US" dirty="0"/>
              <a:t>Iris Species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4DC46-65AE-E5BB-8938-E40FFEE0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5922"/>
            <a:ext cx="8449310" cy="37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56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49B3DF-7131-60D4-E7D4-3904DD4CA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מילון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DD939-8D60-F59E-2920-B3138D12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6" y="1874385"/>
            <a:ext cx="5799323" cy="3109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6367A-3733-A7A6-AA94-744EFAB2F253}"/>
              </a:ext>
            </a:extLst>
          </p:cNvPr>
          <p:cNvSpPr txBox="1"/>
          <p:nvPr/>
        </p:nvSpPr>
        <p:spPr>
          <a:xfrm>
            <a:off x="6830008" y="2034073"/>
            <a:ext cx="5068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הערכים של המילון יכולים להיות: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 err="1"/>
              <a:t>טאפל</a:t>
            </a: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רשימה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/>
              <a:t>NumPy </a:t>
            </a:r>
            <a:r>
              <a:rPr lang="en-US" sz="2800" dirty="0" err="1"/>
              <a:t>Aarry</a:t>
            </a:r>
            <a:endParaRPr lang="en-US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אובייקט </a:t>
            </a:r>
            <a:r>
              <a:rPr lang="en-US" sz="2800" dirty="0"/>
              <a:t>Series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ועוד...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57471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FE5DD-C29E-D16A-A300-6BDE507B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מילון</a:t>
            </a:r>
            <a:endParaRPr lang="LID4096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64EAB-6419-84EC-2232-F8EA2CC3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8" y="3307286"/>
            <a:ext cx="6431837" cy="240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DFF79-7E00-7E8D-C919-7ED23DC6BE5E}"/>
              </a:ext>
            </a:extLst>
          </p:cNvPr>
          <p:cNvSpPr txBox="1"/>
          <p:nvPr/>
        </p:nvSpPr>
        <p:spPr>
          <a:xfrm>
            <a:off x="2509936" y="1651518"/>
            <a:ext cx="927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יש אפשרות לשלוט בסדר של העמודות </a:t>
            </a:r>
            <a:r>
              <a:rPr lang="he-IL" sz="2800" dirty="0" err="1"/>
              <a:t>ובליבלים</a:t>
            </a:r>
            <a:r>
              <a:rPr lang="he-IL" sz="2800" dirty="0"/>
              <a:t> של השורות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98433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A510F7-5740-498B-334D-849C45994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רשימה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3238A-CFB8-FB1E-D4D8-D710BC09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79" y="2072577"/>
            <a:ext cx="437425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28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A9E52-2A54-9139-D6A3-487DF7FCB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33264" y="159851"/>
            <a:ext cx="12303966" cy="1376363"/>
          </a:xfrm>
        </p:spPr>
        <p:txBody>
          <a:bodyPr>
            <a:normAutofit/>
          </a:bodyPr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</a:t>
            </a:r>
            <a:r>
              <a:rPr lang="en-US" dirty="0"/>
              <a:t>NumPy array</a:t>
            </a:r>
            <a:endParaRPr lang="LID4096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CF7E7-3A5A-3BE2-85B7-A94DA56A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98" y="1908342"/>
            <a:ext cx="5022015" cy="361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EE474-5CB0-2880-4307-6E56A047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89" y="1652511"/>
            <a:ext cx="4983912" cy="400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C57FA-5E54-821F-298D-067CBB2EB3FD}"/>
              </a:ext>
            </a:extLst>
          </p:cNvPr>
          <p:cNvSpPr txBox="1"/>
          <p:nvPr/>
        </p:nvSpPr>
        <p:spPr>
          <a:xfrm>
            <a:off x="7193902" y="914400"/>
            <a:ext cx="47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 </a:t>
            </a:r>
            <a:r>
              <a:rPr lang="en-US" dirty="0" err="1"/>
              <a:t>dataframe</a:t>
            </a:r>
            <a:r>
              <a:rPr lang="he-IL" dirty="0"/>
              <a:t> מחזיק </a:t>
            </a:r>
            <a:r>
              <a:rPr lang="he-IL" dirty="0" err="1"/>
              <a:t>רפרנס</a:t>
            </a:r>
            <a:r>
              <a:rPr lang="he-IL" dirty="0"/>
              <a:t> למערך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37007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12E1A-4FE9-1276-7D9E-3E54BF38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7951" y="570397"/>
            <a:ext cx="12173657" cy="1376363"/>
          </a:xfrm>
        </p:spPr>
        <p:txBody>
          <a:bodyPr>
            <a:normAutofit/>
          </a:bodyPr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</a:t>
            </a:r>
            <a:r>
              <a:rPr lang="en-US" dirty="0"/>
              <a:t>NumPy array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F87FA-A1B2-2F33-285F-07A406C4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1" y="1569855"/>
            <a:ext cx="6340389" cy="4054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B2758-3C7F-913C-14D9-ECF507708A13}"/>
              </a:ext>
            </a:extLst>
          </p:cNvPr>
          <p:cNvSpPr txBox="1"/>
          <p:nvPr/>
        </p:nvSpPr>
        <p:spPr>
          <a:xfrm>
            <a:off x="7147249" y="1660849"/>
            <a:ext cx="458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יחזיק ייצור העתק של המערך</a:t>
            </a:r>
            <a:endParaRPr lang="LID4096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E0AD0E-B66F-B5B2-CAB8-A2534FD18F36}"/>
              </a:ext>
            </a:extLst>
          </p:cNvPr>
          <p:cNvSpPr/>
          <p:nvPr/>
        </p:nvSpPr>
        <p:spPr>
          <a:xfrm>
            <a:off x="5225142" y="2472612"/>
            <a:ext cx="1212980" cy="4736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FFC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6548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9A29EC-A9BA-1E5C-217D-ACCA38355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קובץ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6A13D-EA67-B3A2-AC59-3E6DC714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62" y="3037238"/>
            <a:ext cx="6248597" cy="2266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47B82-4BA7-774F-6420-35C84DE0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0" y="2790657"/>
            <a:ext cx="5079258" cy="2891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99DF6-1F2D-583B-570E-743A38CC338B}"/>
              </a:ext>
            </a:extLst>
          </p:cNvPr>
          <p:cNvSpPr txBox="1"/>
          <p:nvPr/>
        </p:nvSpPr>
        <p:spPr>
          <a:xfrm>
            <a:off x="4805680" y="1665907"/>
            <a:ext cx="674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נשמור כקובץ </a:t>
            </a:r>
            <a:r>
              <a:rPr lang="en-US" sz="2000" dirty="0"/>
              <a:t>CSV</a:t>
            </a:r>
            <a:r>
              <a:rPr lang="he-IL" sz="2000" dirty="0"/>
              <a:t> בתיקיית העבודה ואח"כ נטען אותו משם</a:t>
            </a:r>
            <a:endParaRPr lang="LID4096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C18C5-1FC1-4DFB-4F9D-FB5D5C788B4F}"/>
              </a:ext>
            </a:extLst>
          </p:cNvPr>
          <p:cNvSpPr/>
          <p:nvPr/>
        </p:nvSpPr>
        <p:spPr>
          <a:xfrm>
            <a:off x="7477760" y="3952240"/>
            <a:ext cx="345440" cy="1351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6A7704-C2F3-0A58-159F-521EB3F025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1120" y="3429000"/>
            <a:ext cx="2895600" cy="205740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97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38ED6-73F0-4FF7-3BE9-0239CE775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 err="1"/>
              <a:t>DataFrame</a:t>
            </a:r>
            <a:r>
              <a:rPr lang="he-IL" dirty="0"/>
              <a:t> באמצעות קובץ</a:t>
            </a:r>
            <a:endParaRPr lang="LID4096" dirty="0"/>
          </a:p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1A4CD-8AB1-1082-B1DF-AE0BF19B9CAF}"/>
              </a:ext>
            </a:extLst>
          </p:cNvPr>
          <p:cNvSpPr txBox="1"/>
          <p:nvPr/>
        </p:nvSpPr>
        <p:spPr>
          <a:xfrm>
            <a:off x="4133461" y="1940767"/>
            <a:ext cx="7648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ניתן לשמור ולטעון </a:t>
            </a:r>
            <a:r>
              <a:rPr lang="en-US" sz="2800" dirty="0" err="1"/>
              <a:t>DataFrame</a:t>
            </a:r>
            <a:r>
              <a:rPr lang="he-IL" sz="2800" dirty="0"/>
              <a:t> בפורמטים הבאים: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CSV</a:t>
            </a: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Excel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SQL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Json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ועוד...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431741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33E747-BDF0-DD89-75E4-11DD3B5B8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תרגיל מעבדה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CFA45-72EB-4045-641D-96AB8F64A23E}"/>
              </a:ext>
            </a:extLst>
          </p:cNvPr>
          <p:cNvSpPr txBox="1"/>
          <p:nvPr/>
        </p:nvSpPr>
        <p:spPr>
          <a:xfrm>
            <a:off x="4572000" y="1899920"/>
            <a:ext cx="720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02_04_create_dataframe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41189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A2D4B8-74E6-884B-2185-9C9EB8ED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2468244"/>
            <a:ext cx="11377324" cy="1376363"/>
          </a:xfrm>
        </p:spPr>
        <p:txBody>
          <a:bodyPr/>
          <a:lstStyle/>
          <a:p>
            <a:pPr algn="ctr" rtl="0"/>
            <a:r>
              <a:rPr lang="en-US" dirty="0"/>
              <a:t>Retrieving labels and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1162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9AD14-77A5-AFEF-FC9A-DFD8F330C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נעבוד עם מאגר הנתונים הבא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C07A6-F855-B2BF-FE81-1FD983D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" y="1741487"/>
            <a:ext cx="6006294" cy="4668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C15B0-EBC1-16E6-D07F-54157B0A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41" y="1741487"/>
            <a:ext cx="5520452" cy="39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5826AE-A5F0-1F1F-2B9D-43F1B543F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he-IL" dirty="0"/>
              <a:t>להוריד את ה </a:t>
            </a:r>
            <a:r>
              <a:rPr lang="en-US" dirty="0"/>
              <a:t>dataset</a:t>
            </a:r>
            <a:r>
              <a:rPr lang="he-IL" dirty="0"/>
              <a:t> מהאתר</a:t>
            </a:r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לשמור אותו על הדרייב שלנו בתקיה. לדוגמא: </a:t>
            </a:r>
            <a:r>
              <a:rPr lang="en-US" dirty="0"/>
              <a:t>datasets</a:t>
            </a:r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למפות את הדרייב למחברת</a:t>
            </a:r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קליק ימני על הקובץ -&gt;</a:t>
            </a:r>
            <a:r>
              <a:rPr lang="en-US" dirty="0"/>
              <a:t>copy path</a:t>
            </a:r>
          </a:p>
          <a:p>
            <a:pPr marL="228600" indent="0"/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0956-0F04-C20A-8FED-5C462B0A17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פעולות לביצוע כדי שפיתון יוכל לקרוא את הקובץ: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9556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143A79-E961-3368-6B31-D84B1DEE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3838"/>
            <a:ext cx="12100748" cy="1376363"/>
          </a:xfrm>
        </p:spPr>
        <p:txBody>
          <a:bodyPr>
            <a:normAutofit/>
          </a:bodyPr>
          <a:lstStyle/>
          <a:p>
            <a:r>
              <a:rPr lang="he-IL" dirty="0"/>
              <a:t>שליפת מידע של ה </a:t>
            </a:r>
            <a:r>
              <a:rPr lang="en-US" dirty="0" err="1"/>
              <a:t>DataFrame</a:t>
            </a:r>
            <a:r>
              <a:rPr lang="he-IL" dirty="0"/>
              <a:t>-</a:t>
            </a:r>
            <a:r>
              <a:rPr lang="en-US" dirty="0" err="1"/>
              <a:t>to_numpy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4EBB2-C732-5DA6-04CF-DF23F845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40" y="2045862"/>
            <a:ext cx="6869977" cy="32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A36E8-1826-E398-B93F-671786554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מימדי</a:t>
            </a:r>
            <a:r>
              <a:rPr lang="he-IL" dirty="0"/>
              <a:t> </a:t>
            </a:r>
            <a:r>
              <a:rPr lang="en-US" dirty="0" err="1"/>
              <a:t>DataFrame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BCF65-891E-4D9E-E44B-041F96C0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22" y="1741487"/>
            <a:ext cx="4810573" cy="42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86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6B510-76EF-D82F-11EF-DCBADA9C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2458084"/>
            <a:ext cx="11377324" cy="1376363"/>
          </a:xfrm>
        </p:spPr>
        <p:txBody>
          <a:bodyPr/>
          <a:lstStyle/>
          <a:p>
            <a:pPr algn="ctr"/>
            <a:r>
              <a:rPr lang="en-US" dirty="0"/>
              <a:t>Accessing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5353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291FD-1470-91EB-26B8-07D5EFA2F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שליפת עמודה - ראינו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290F2-1753-C563-B47C-650DC9CC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" y="1741487"/>
            <a:ext cx="5234353" cy="4375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CD449-B1AA-0D3A-6B54-411E3923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36" y="1741487"/>
            <a:ext cx="4502131" cy="4038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A4205-9262-DC16-C7B1-A46A618B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067" y="4442085"/>
            <a:ext cx="172226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42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A767C-6DCD-54EC-E574-D8511D698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שליפת שורה - ראינו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8ECFD-718C-428E-2021-E011B3F1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3" y="1517967"/>
            <a:ext cx="4740051" cy="4198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E735A-2A56-214D-83B6-991DF147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05" y="1517967"/>
            <a:ext cx="473243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2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702C4-3B15-214C-1F99-0F9FF115E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שליפת איבר לפי שורה ועמודה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817D1-382A-33C3-131E-4AC816CD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5" y="2499279"/>
            <a:ext cx="4676699" cy="2617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5E130-B358-C92E-BCDD-D78D8579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83" y="2499279"/>
            <a:ext cx="3822683" cy="2617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3C376-2154-4E09-7A4E-42C7F40CA147}"/>
              </a:ext>
            </a:extLst>
          </p:cNvPr>
          <p:cNvSpPr txBox="1"/>
          <p:nvPr/>
        </p:nvSpPr>
        <p:spPr>
          <a:xfrm>
            <a:off x="1119004" y="1889550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/>
              <a:t>ליבלים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5A47A-DCCE-0819-3088-6F93AFB8B1F9}"/>
              </a:ext>
            </a:extLst>
          </p:cNvPr>
          <p:cNvSpPr txBox="1"/>
          <p:nvPr/>
        </p:nvSpPr>
        <p:spPr>
          <a:xfrm>
            <a:off x="7469004" y="1889550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מיקום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000617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444DD-BCCB-53C2-76EE-2A87B2CF2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הוספת עמודה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3DDB4-8927-3E26-1B55-49D49D38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920"/>
            <a:ext cx="6044605" cy="419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52721-461D-58CC-9037-D58E6328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79" y="2661920"/>
            <a:ext cx="6024421" cy="41960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B7D88C4-665E-DDCF-0D11-91C3CD2A0D9B}"/>
              </a:ext>
            </a:extLst>
          </p:cNvPr>
          <p:cNvSpPr/>
          <p:nvPr/>
        </p:nvSpPr>
        <p:spPr>
          <a:xfrm>
            <a:off x="3901440" y="3749040"/>
            <a:ext cx="985520" cy="3759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9A3A6-9D13-9C42-C8E8-73F6B1DE41F9}"/>
              </a:ext>
            </a:extLst>
          </p:cNvPr>
          <p:cNvSpPr/>
          <p:nvPr/>
        </p:nvSpPr>
        <p:spPr>
          <a:xfrm>
            <a:off x="10962640" y="3749040"/>
            <a:ext cx="1137920" cy="37592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4742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1BF0B-B7F9-575E-30E4-6BD750E7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64993" y="2265044"/>
            <a:ext cx="11377324" cy="1376363"/>
          </a:xfrm>
        </p:spPr>
        <p:txBody>
          <a:bodyPr/>
          <a:lstStyle/>
          <a:p>
            <a:r>
              <a:rPr lang="he-IL" dirty="0"/>
              <a:t>השלמת ערכים חסרים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347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D1A2F-293A-171E-8815-66BFD4B1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365125"/>
            <a:ext cx="11377324" cy="743884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השלמת ערכים חסרים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5666D-A838-1E10-4D77-05350E8F511C}"/>
              </a:ext>
            </a:extLst>
          </p:cNvPr>
          <p:cNvSpPr txBox="1"/>
          <p:nvPr/>
        </p:nvSpPr>
        <p:spPr>
          <a:xfrm>
            <a:off x="404447" y="3810000"/>
            <a:ext cx="7701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A8A20-817B-10A2-5A34-1F76A61A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999" y="2789996"/>
            <a:ext cx="2772162" cy="278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E460B-DBCA-889F-202E-0AC43E372FC3}"/>
              </a:ext>
            </a:extLst>
          </p:cNvPr>
          <p:cNvSpPr txBox="1"/>
          <p:nvPr/>
        </p:nvSpPr>
        <p:spPr>
          <a:xfrm>
            <a:off x="5953760" y="1300480"/>
            <a:ext cx="5828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err="1"/>
              <a:t>NaN</a:t>
            </a:r>
            <a:r>
              <a:rPr lang="he-IL" sz="2000" dirty="0"/>
              <a:t> – </a:t>
            </a:r>
            <a:r>
              <a:rPr lang="en-US" sz="2000" dirty="0"/>
              <a:t>Not a Number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מציין כי הערך חסר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טיפוס </a:t>
            </a:r>
            <a:r>
              <a:rPr lang="en-US" sz="2000" dirty="0"/>
              <a:t>float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426958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DDFEB-2E3B-57D3-436D-EA86004E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38" y="-143270"/>
            <a:ext cx="11377324" cy="1376363"/>
          </a:xfrm>
        </p:spPr>
        <p:txBody>
          <a:bodyPr/>
          <a:lstStyle/>
          <a:p>
            <a:r>
              <a:rPr lang="he-IL" dirty="0"/>
              <a:t>בדיקה האם יש ערכים חסרים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5E1B7-6F0E-BC1D-5C45-087A6801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270" y="1056855"/>
            <a:ext cx="3495135" cy="2463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CC020-739A-3C61-6118-0725D02B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36" y="2897717"/>
            <a:ext cx="4132599" cy="1699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428C1-8634-431A-ED9C-431D2F5D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38" y="2210876"/>
            <a:ext cx="2772162" cy="278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C5955-1AF1-EFC5-92D1-E60E7C1C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349" y="3801976"/>
            <a:ext cx="3495135" cy="25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דוגמא: קריאת טבלה מקובץ CSV</a:t>
            </a:r>
            <a:endParaRPr/>
          </a:p>
        </p:txBody>
      </p:sp>
      <p:pic>
        <p:nvPicPr>
          <p:cNvPr id="86" name="Google Shape;8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6350" y="1417992"/>
            <a:ext cx="5082980" cy="518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554" y="1528874"/>
            <a:ext cx="6629975" cy="475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B305F3-7B3F-56E7-757E-814C674FD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131" y="37092"/>
            <a:ext cx="11377324" cy="1376363"/>
          </a:xfrm>
        </p:spPr>
        <p:txBody>
          <a:bodyPr/>
          <a:lstStyle/>
          <a:p>
            <a:r>
              <a:rPr lang="he-IL" dirty="0"/>
              <a:t>איתור שורות ועמודות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690F-0EF9-A417-EA90-14415000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455"/>
            <a:ext cx="8521972" cy="3408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A4837-9756-7E9C-3835-06E9367E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93" y="3978690"/>
            <a:ext cx="5022062" cy="25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699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303D71-D8B0-46C9-AA67-C7175BE14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טיפול בערכים חסרים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328BB-0442-C15D-776A-3A13B069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36" y="2797436"/>
            <a:ext cx="3418643" cy="2971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B67CA-7D70-7B40-16BD-EC5621AE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249" y="2797436"/>
            <a:ext cx="4542686" cy="285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3409D-8EA5-51F2-62F6-04A796D72387}"/>
              </a:ext>
            </a:extLst>
          </p:cNvPr>
          <p:cNvSpPr txBox="1"/>
          <p:nvPr/>
        </p:nvSpPr>
        <p:spPr>
          <a:xfrm>
            <a:off x="2582002" y="1554480"/>
            <a:ext cx="9199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הרבה פעולות של פנדה יודעות להתעלם מערכים חסרים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אפשר לציין במפורש שאנו איננו רוצים להתעלם מערכים חסרים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097417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F7D8F-9893-214A-2AA7-D06B470B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03" y="456564"/>
            <a:ext cx="11675793" cy="1376363"/>
          </a:xfrm>
        </p:spPr>
        <p:txBody>
          <a:bodyPr>
            <a:normAutofit/>
          </a:bodyPr>
          <a:lstStyle/>
          <a:p>
            <a:r>
              <a:rPr lang="he-IL" dirty="0"/>
              <a:t>מילוי ערכים חסרים במספר קבוע - </a:t>
            </a:r>
            <a:r>
              <a:rPr lang="en-US" dirty="0" err="1"/>
              <a:t>fillna</a:t>
            </a:r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9F46B-7CC8-3EF7-7935-71DAE041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530" y="2623939"/>
            <a:ext cx="2857899" cy="28293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3ADFF8D-1CBB-FA9F-4D20-68824AF44BB4}"/>
              </a:ext>
            </a:extLst>
          </p:cNvPr>
          <p:cNvGrpSpPr/>
          <p:nvPr/>
        </p:nvGrpSpPr>
        <p:grpSpPr>
          <a:xfrm>
            <a:off x="1283274" y="1741487"/>
            <a:ext cx="3163195" cy="3225929"/>
            <a:chOff x="1283274" y="1741487"/>
            <a:chExt cx="3163195" cy="32259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88AD6C-CF33-CB55-2255-57ABFBAD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8570" y="2623939"/>
              <a:ext cx="2857899" cy="23434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2FE5A-28EF-EB02-85B0-F21E39931E4D}"/>
                </a:ext>
              </a:extLst>
            </p:cNvPr>
            <p:cNvSpPr txBox="1"/>
            <p:nvPr/>
          </p:nvSpPr>
          <p:spPr>
            <a:xfrm>
              <a:off x="1283274" y="1741487"/>
              <a:ext cx="2068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800" dirty="0">
                  <a:solidFill>
                    <a:schemeClr val="tx1"/>
                  </a:solidFill>
                </a:rPr>
                <a:t>לפני</a:t>
              </a:r>
              <a:endParaRPr lang="en-IL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F27D9A-6310-ADC2-8540-E038421E0C65}"/>
              </a:ext>
            </a:extLst>
          </p:cNvPr>
          <p:cNvSpPr txBox="1"/>
          <p:nvPr/>
        </p:nvSpPr>
        <p:spPr>
          <a:xfrm>
            <a:off x="7293018" y="1741487"/>
            <a:ext cx="206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אחרי</a:t>
            </a:r>
            <a:endParaRPr lang="en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541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94217E-9767-F117-A749-52A38970F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מילוי ערכים חסרים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AF5D1-006E-31F7-6AEE-CF95632E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80" y="2352737"/>
            <a:ext cx="3690183" cy="3392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ABE4B-7238-E5A6-6371-A96327FDF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22" y="2352737"/>
            <a:ext cx="3949510" cy="33928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79F75E3-C0FC-697C-5C2A-B52BF397ED4A}"/>
              </a:ext>
            </a:extLst>
          </p:cNvPr>
          <p:cNvGrpSpPr/>
          <p:nvPr/>
        </p:nvGrpSpPr>
        <p:grpSpPr>
          <a:xfrm>
            <a:off x="2387600" y="4104640"/>
            <a:ext cx="1016000" cy="843280"/>
            <a:chOff x="2387600" y="4104640"/>
            <a:chExt cx="1016000" cy="8432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EA47E5-B720-2FAF-82CC-43B23F77A057}"/>
                </a:ext>
              </a:extLst>
            </p:cNvPr>
            <p:cNvSpPr/>
            <p:nvPr/>
          </p:nvSpPr>
          <p:spPr>
            <a:xfrm>
              <a:off x="2387600" y="4541520"/>
              <a:ext cx="508000" cy="406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BDE167-DDDB-A3A9-E985-C565D70608AE}"/>
                </a:ext>
              </a:extLst>
            </p:cNvPr>
            <p:cNvSpPr/>
            <p:nvPr/>
          </p:nvSpPr>
          <p:spPr>
            <a:xfrm>
              <a:off x="2885440" y="4541520"/>
              <a:ext cx="508000" cy="406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04456B-7206-C01C-999E-899309216BC0}"/>
                </a:ext>
              </a:extLst>
            </p:cNvPr>
            <p:cNvSpPr/>
            <p:nvPr/>
          </p:nvSpPr>
          <p:spPr>
            <a:xfrm>
              <a:off x="2895600" y="4104640"/>
              <a:ext cx="508000" cy="406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44650-BBA3-30B6-93B5-AFD8623BE214}"/>
              </a:ext>
            </a:extLst>
          </p:cNvPr>
          <p:cNvGrpSpPr/>
          <p:nvPr/>
        </p:nvGrpSpPr>
        <p:grpSpPr>
          <a:xfrm>
            <a:off x="7457440" y="4119880"/>
            <a:ext cx="1016000" cy="843280"/>
            <a:chOff x="2387600" y="4104640"/>
            <a:chExt cx="1016000" cy="84328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CE4813-D61D-7710-8CF8-0E11FFBCF688}"/>
                </a:ext>
              </a:extLst>
            </p:cNvPr>
            <p:cNvSpPr/>
            <p:nvPr/>
          </p:nvSpPr>
          <p:spPr>
            <a:xfrm>
              <a:off x="2387600" y="4541520"/>
              <a:ext cx="508000" cy="406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889A7C-FF11-AB19-9664-194776BF269C}"/>
                </a:ext>
              </a:extLst>
            </p:cNvPr>
            <p:cNvSpPr/>
            <p:nvPr/>
          </p:nvSpPr>
          <p:spPr>
            <a:xfrm>
              <a:off x="2885440" y="4541520"/>
              <a:ext cx="508000" cy="406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56CCE-50B8-A5CE-5CBD-09B30F7C29F2}"/>
                </a:ext>
              </a:extLst>
            </p:cNvPr>
            <p:cNvSpPr/>
            <p:nvPr/>
          </p:nvSpPr>
          <p:spPr>
            <a:xfrm>
              <a:off x="2895600" y="4104640"/>
              <a:ext cx="508000" cy="4064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7906E7-5BDA-2A6A-FE68-EE61BEFA6364}"/>
              </a:ext>
            </a:extLst>
          </p:cNvPr>
          <p:cNvSpPr txBox="1"/>
          <p:nvPr/>
        </p:nvSpPr>
        <p:spPr>
          <a:xfrm>
            <a:off x="2214303" y="1909497"/>
            <a:ext cx="285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מעתיק את הערך מעל</a:t>
            </a:r>
            <a:endParaRPr lang="LID4096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0FF2F-1680-58F8-8515-C1AC67DC3246}"/>
              </a:ext>
            </a:extLst>
          </p:cNvPr>
          <p:cNvSpPr txBox="1"/>
          <p:nvPr/>
        </p:nvSpPr>
        <p:spPr>
          <a:xfrm>
            <a:off x="6963262" y="1875832"/>
            <a:ext cx="347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מעתיק את הערך מתחת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587024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4767F-F016-E86D-32BB-AE53C096E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מילוי ערכים חסרים בעמודה עם ערך חציון</a:t>
            </a:r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DADD9-6CFF-57AB-4C9C-6176AFCD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26" y="2633815"/>
            <a:ext cx="4134427" cy="236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3568F-3D3D-E6F6-96D6-8FADBAF5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4" y="2790999"/>
            <a:ext cx="3991532" cy="2048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21617-B03A-8D97-C0CB-BB963949AE80}"/>
              </a:ext>
            </a:extLst>
          </p:cNvPr>
          <p:cNvSpPr txBox="1"/>
          <p:nvPr/>
        </p:nvSpPr>
        <p:spPr>
          <a:xfrm>
            <a:off x="985210" y="1664431"/>
            <a:ext cx="206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לפני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FEC2A-EEDD-5655-07D4-6BD3A9282422}"/>
              </a:ext>
            </a:extLst>
          </p:cNvPr>
          <p:cNvSpPr txBox="1"/>
          <p:nvPr/>
        </p:nvSpPr>
        <p:spPr>
          <a:xfrm>
            <a:off x="6957738" y="1741487"/>
            <a:ext cx="206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אחרי</a:t>
            </a:r>
            <a:endParaRPr lang="en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97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81094-6D8E-70D5-8591-4ADB3B0E2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מילוי ערכים באמצעות ממוצע</a:t>
            </a:r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A0DCD-3A42-6092-7D4E-B179D78A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15" y="2424236"/>
            <a:ext cx="2905530" cy="2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26E00-0BA7-CB2D-B0FC-2209C276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97" y="2424236"/>
            <a:ext cx="2829320" cy="2781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FEE25-7466-CDB9-8A51-432569BE05D5}"/>
              </a:ext>
            </a:extLst>
          </p:cNvPr>
          <p:cNvSpPr txBox="1"/>
          <p:nvPr/>
        </p:nvSpPr>
        <p:spPr>
          <a:xfrm>
            <a:off x="1049594" y="1741487"/>
            <a:ext cx="206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לפני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08C2-4DFC-BE9E-7469-4B8747F619ED}"/>
              </a:ext>
            </a:extLst>
          </p:cNvPr>
          <p:cNvSpPr txBox="1"/>
          <p:nvPr/>
        </p:nvSpPr>
        <p:spPr>
          <a:xfrm>
            <a:off x="6673258" y="1652076"/>
            <a:ext cx="206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אחרי</a:t>
            </a:r>
            <a:endParaRPr lang="en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223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958A4D-5465-1098-5305-2A2A2784B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מחיקת שורות עם ערכים חסרים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21E02-FB34-410B-57AE-4A1AD7EA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92" y="2303915"/>
            <a:ext cx="3727547" cy="365121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FEC4F56-E9AF-934F-F759-53B95893A770}"/>
              </a:ext>
            </a:extLst>
          </p:cNvPr>
          <p:cNvGrpSpPr/>
          <p:nvPr/>
        </p:nvGrpSpPr>
        <p:grpSpPr>
          <a:xfrm>
            <a:off x="880740" y="1557175"/>
            <a:ext cx="4090870" cy="4101253"/>
            <a:chOff x="1327780" y="1131887"/>
            <a:chExt cx="4090870" cy="41012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D24957-E2EA-57ED-3BAA-E75CC9B2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780" y="1878627"/>
              <a:ext cx="4090870" cy="33545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E328EB-24AB-173E-0138-A7808C28E38E}"/>
                </a:ext>
              </a:extLst>
            </p:cNvPr>
            <p:cNvSpPr txBox="1"/>
            <p:nvPr/>
          </p:nvSpPr>
          <p:spPr>
            <a:xfrm>
              <a:off x="1445834" y="1131887"/>
              <a:ext cx="2526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800" dirty="0">
                  <a:solidFill>
                    <a:schemeClr val="tx1"/>
                  </a:solidFill>
                </a:rPr>
                <a:t>לפני</a:t>
              </a:r>
              <a:endParaRPr lang="en-IL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3E4D32-3B28-4B40-2854-8435F5C9DB0B}"/>
              </a:ext>
            </a:extLst>
          </p:cNvPr>
          <p:cNvSpPr txBox="1"/>
          <p:nvPr/>
        </p:nvSpPr>
        <p:spPr>
          <a:xfrm>
            <a:off x="6844472" y="1557175"/>
            <a:ext cx="252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אחרי</a:t>
            </a:r>
            <a:endParaRPr lang="en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486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3E234-2FE4-1C38-8C3D-B68A9686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שילוב טקסט במחברת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63917-228E-1C7E-978D-6A227CC9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1" y="2620685"/>
            <a:ext cx="6432468" cy="232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7F1EC-32AE-8D7D-7403-ADBBC737ED4F}"/>
              </a:ext>
            </a:extLst>
          </p:cNvPr>
          <p:cNvSpPr txBox="1"/>
          <p:nvPr/>
        </p:nvSpPr>
        <p:spPr>
          <a:xfrm>
            <a:off x="3312160" y="1827143"/>
            <a:ext cx="781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עבור הוספת הערות או תיעוד במחברת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לוחצים על כפתור </a:t>
            </a:r>
            <a:r>
              <a:rPr lang="en-US" sz="2000" dirty="0"/>
              <a:t>+Text</a:t>
            </a:r>
            <a:r>
              <a:rPr lang="he-IL" sz="2000" dirty="0"/>
              <a:t> 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119425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FFD37-C18B-39F0-A6E9-CCAD6E39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טקסט בעברית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0648B-EAAF-5EE3-FEC3-86CF0FD7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14" y="2404201"/>
            <a:ext cx="1079333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5386D-5F00-859C-F2D8-1F120CE89A89}"/>
              </a:ext>
            </a:extLst>
          </p:cNvPr>
          <p:cNvSpPr txBox="1"/>
          <p:nvPr/>
        </p:nvSpPr>
        <p:spPr>
          <a:xfrm>
            <a:off x="2326640" y="1524000"/>
            <a:ext cx="916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אם אנו מתעקשים לכתוב בעברית נצטרך לעשות זאת באמצעות כתיבת </a:t>
            </a:r>
            <a:r>
              <a:rPr lang="en-US" sz="2000" dirty="0"/>
              <a:t>HTML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214641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15E9EF-A4D9-24E2-286B-F55AB68E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תרגיל מעבדה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D7F38-338D-0F04-A74E-7FA28AD3996E}"/>
              </a:ext>
            </a:extLst>
          </p:cNvPr>
          <p:cNvSpPr txBox="1"/>
          <p:nvPr/>
        </p:nvSpPr>
        <p:spPr>
          <a:xfrm>
            <a:off x="3051110" y="2125433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/>
              <a:t>02_05 Preparing Data Frame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76197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5E72E-3BC4-E3B6-5AF9-60141306C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The pandas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DataFrame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 is a structure that contains two-dimensional data and its corresponding labels.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DataFrames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are widely used in data science, machine learning, scientific computing, and many other data-intensive fields.</a:t>
            </a:r>
            <a:endParaRPr lang="LID4096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015D-23B1-9B14-24B8-D2354565FF2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263145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FD5A6-9630-8BE4-CCEF-D42A9D7DB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DataFrames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are similar to </a:t>
            </a:r>
            <a:r>
              <a:rPr lang="en-US" dirty="0">
                <a:solidFill>
                  <a:srgbClr val="619CCD"/>
                </a:solidFill>
                <a:latin typeface="source sans pro" panose="020B0503030403020204" pitchFamily="34" charset="0"/>
              </a:rPr>
              <a:t>SQL tables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or the spreadsheets that you work with in Excel. In many cases,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DataFrames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are faster, easier to use, and more powerful than tables or spreadsheets because they’re an integral part of the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2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619CCD"/>
                </a:solidFill>
                <a:effectLst/>
                <a:latin typeface="source sans pro" panose="020B0503030403020204" pitchFamily="34" charset="0"/>
                <a:hlinkClick r:id="rId3"/>
              </a:rPr>
              <a:t>NumPy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ecosystems.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2DC08-A323-3197-43A0-55AD75B5DD5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2633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1117</Words>
  <Application>Microsoft Office PowerPoint</Application>
  <PresentationFormat>Widescreen</PresentationFormat>
  <Paragraphs>211</Paragraphs>
  <Slides>80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Tahoma</vt:lpstr>
      <vt:lpstr>Courier New</vt:lpstr>
      <vt:lpstr>Source Sans Pro</vt:lpstr>
      <vt:lpstr>Roboto</vt:lpstr>
      <vt:lpstr>TECHNION_Op3_General_Heb</vt:lpstr>
      <vt:lpstr>Data Science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220</cp:revision>
  <dcterms:created xsi:type="dcterms:W3CDTF">2019-03-02T07:56:19Z</dcterms:created>
  <dcterms:modified xsi:type="dcterms:W3CDTF">2024-01-03T18:53:26Z</dcterms:modified>
</cp:coreProperties>
</file>