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323" r:id="rId3"/>
    <p:sldId id="307" r:id="rId4"/>
    <p:sldId id="327" r:id="rId5"/>
    <p:sldId id="342" r:id="rId6"/>
    <p:sldId id="343" r:id="rId7"/>
    <p:sldId id="344" r:id="rId8"/>
    <p:sldId id="345" r:id="rId9"/>
    <p:sldId id="346" r:id="rId10"/>
    <p:sldId id="347" r:id="rId11"/>
    <p:sldId id="348" r:id="rId12"/>
    <p:sldId id="309" r:id="rId13"/>
    <p:sldId id="310" r:id="rId14"/>
    <p:sldId id="329" r:id="rId15"/>
    <p:sldId id="311" r:id="rId16"/>
    <p:sldId id="349" r:id="rId17"/>
    <p:sldId id="330" r:id="rId18"/>
    <p:sldId id="331" r:id="rId19"/>
    <p:sldId id="332" r:id="rId20"/>
    <p:sldId id="333" r:id="rId21"/>
    <p:sldId id="334" r:id="rId22"/>
    <p:sldId id="335" r:id="rId23"/>
    <p:sldId id="350" r:id="rId24"/>
    <p:sldId id="340" r:id="rId25"/>
    <p:sldId id="336" r:id="rId26"/>
    <p:sldId id="337" r:id="rId27"/>
    <p:sldId id="351" r:id="rId28"/>
    <p:sldId id="341" r:id="rId29"/>
    <p:sldId id="339" r:id="rId30"/>
    <p:sldId id="338" r:id="rId31"/>
    <p:sldId id="352" r:id="rId32"/>
    <p:sldId id="320" r:id="rId33"/>
    <p:sldId id="321" r:id="rId34"/>
    <p:sldId id="281" r:id="rId35"/>
    <p:sldId id="278" r:id="rId36"/>
  </p:sldIdLst>
  <p:sldSz cx="12192000" cy="6858000"/>
  <p:notesSz cx="6858000" cy="9144000"/>
  <p:embeddedFontLst>
    <p:embeddedFont>
      <p:font typeface="Tahoma" panose="020B0604030504040204" pitchFamily="34" charset="0"/>
      <p:regular r:id="rId38"/>
      <p:bold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jYAjoWN02eGT0wWUm/+bqs7Dls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68" autoAdjust="0"/>
    <p:restoredTop sz="94660"/>
  </p:normalViewPr>
  <p:slideViewPr>
    <p:cSldViewPr snapToGrid="0">
      <p:cViewPr varScale="1">
        <p:scale>
          <a:sx n="78" d="100"/>
          <a:sy n="78"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69" Type="http://customschemas.google.com/relationships/presentationmetadata" Target="metadata"/><Relationship Id="rId8" Type="http://schemas.openxmlformats.org/officeDocument/2006/relationships/slide" Target="slides/slide7.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 name="Google Shape;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610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4_Title Slide">
  <p:cSld name="14_Title Slide">
    <p:spTree>
      <p:nvGrpSpPr>
        <p:cNvPr id="1" name="Shape 15"/>
        <p:cNvGrpSpPr/>
        <p:nvPr/>
      </p:nvGrpSpPr>
      <p:grpSpPr>
        <a:xfrm>
          <a:off x="0" y="0"/>
          <a:ext cx="0" cy="0"/>
          <a:chOff x="0" y="0"/>
          <a:chExt cx="0" cy="0"/>
        </a:xfrm>
      </p:grpSpPr>
      <p:pic>
        <p:nvPicPr>
          <p:cNvPr id="16" name="Google Shape;16;p18"/>
          <p:cNvPicPr preferRelativeResize="0"/>
          <p:nvPr/>
        </p:nvPicPr>
        <p:blipFill rotWithShape="1">
          <a:blip r:embed="rId2">
            <a:alphaModFix/>
          </a:blip>
          <a:srcRect/>
          <a:stretch/>
        </p:blipFill>
        <p:spPr>
          <a:xfrm>
            <a:off x="-1" y="1107"/>
            <a:ext cx="12177238" cy="6855785"/>
          </a:xfrm>
          <a:prstGeom prst="rect">
            <a:avLst/>
          </a:prstGeom>
          <a:noFill/>
          <a:ln>
            <a:noFill/>
          </a:ln>
        </p:spPr>
      </p:pic>
      <p:sp>
        <p:nvSpPr>
          <p:cNvPr id="17" name="Google Shape;17;p18"/>
          <p:cNvSpPr txBox="1">
            <a:spLocks noGrp="1"/>
          </p:cNvSpPr>
          <p:nvPr>
            <p:ph type="title"/>
          </p:nvPr>
        </p:nvSpPr>
        <p:spPr>
          <a:xfrm>
            <a:off x="3829050" y="2327275"/>
            <a:ext cx="7524750" cy="1325563"/>
          </a:xfrm>
          <a:prstGeom prst="rect">
            <a:avLst/>
          </a:prstGeom>
          <a:noFill/>
          <a:ln>
            <a:noFill/>
          </a:ln>
        </p:spPr>
        <p:txBody>
          <a:bodyPr spcFirstLastPara="1" wrap="square" lIns="91425" tIns="45700" rIns="91425" bIns="45700" anchor="ctr" anchorCtr="0">
            <a:normAutofit/>
          </a:bodyPr>
          <a:lstStyle>
            <a:lvl1pPr lvl="0" algn="r" rtl="1">
              <a:lnSpc>
                <a:spcPct val="90000"/>
              </a:lnSpc>
              <a:spcBef>
                <a:spcPts val="0"/>
              </a:spcBef>
              <a:spcAft>
                <a:spcPts val="0"/>
              </a:spcAft>
              <a:buClr>
                <a:srgbClr val="002147"/>
              </a:buClr>
              <a:buSzPts val="4400"/>
              <a:buNone/>
              <a:defRPr sz="4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a:spLocks noGrp="1"/>
          </p:cNvSpPr>
          <p:nvPr>
            <p:ph type="body" idx="1"/>
          </p:nvPr>
        </p:nvSpPr>
        <p:spPr>
          <a:xfrm>
            <a:off x="3848100" y="3424238"/>
            <a:ext cx="7524750" cy="1500187"/>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SzPts val="3600"/>
              <a:buNone/>
              <a:defRPr sz="3600">
                <a:solidFill>
                  <a:srgbClr val="D79E0F"/>
                </a:solidFill>
                <a:latin typeface="Tahoma"/>
                <a:ea typeface="Tahoma"/>
                <a:cs typeface="Tahoma"/>
                <a:sym typeface="Tahoma"/>
              </a:defRPr>
            </a:lvl1pPr>
            <a:lvl2pPr marL="914400" lvl="1" indent="-228600" algn="r" rtl="1">
              <a:lnSpc>
                <a:spcPct val="90000"/>
              </a:lnSpc>
              <a:spcBef>
                <a:spcPts val="500"/>
              </a:spcBef>
              <a:spcAft>
                <a:spcPts val="0"/>
              </a:spcAft>
              <a:buSzPts val="2000"/>
              <a:buNone/>
              <a:defRPr sz="2000">
                <a:solidFill>
                  <a:srgbClr val="888888"/>
                </a:solidFill>
              </a:defRPr>
            </a:lvl2pPr>
            <a:lvl3pPr marL="1371600" lvl="2" indent="-228600" algn="r" rtl="1">
              <a:lnSpc>
                <a:spcPct val="90000"/>
              </a:lnSpc>
              <a:spcBef>
                <a:spcPts val="500"/>
              </a:spcBef>
              <a:spcAft>
                <a:spcPts val="0"/>
              </a:spcAft>
              <a:buSzPts val="1800"/>
              <a:buNone/>
              <a:defRPr sz="1800">
                <a:solidFill>
                  <a:srgbClr val="888888"/>
                </a:solidFill>
              </a:defRPr>
            </a:lvl3pPr>
            <a:lvl4pPr marL="1828800" lvl="3" indent="-228600" algn="r" rtl="1">
              <a:lnSpc>
                <a:spcPct val="90000"/>
              </a:lnSpc>
              <a:spcBef>
                <a:spcPts val="500"/>
              </a:spcBef>
              <a:spcAft>
                <a:spcPts val="0"/>
              </a:spcAft>
              <a:buSzPts val="1600"/>
              <a:buNone/>
              <a:defRPr sz="1600">
                <a:solidFill>
                  <a:srgbClr val="888888"/>
                </a:solidFill>
              </a:defRPr>
            </a:lvl4pPr>
            <a:lvl5pPr marL="2286000" lvl="4" indent="-228600" algn="r" rtl="1">
              <a:lnSpc>
                <a:spcPct val="90000"/>
              </a:lnSpc>
              <a:spcBef>
                <a:spcPts val="500"/>
              </a:spcBef>
              <a:spcAft>
                <a:spcPts val="0"/>
              </a:spcAft>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9" name="Google Shape;19;p18"/>
          <p:cNvSpPr txBox="1">
            <a:spLocks noGrp="1"/>
          </p:cNvSpPr>
          <p:nvPr>
            <p:ph type="ftr" idx="11"/>
          </p:nvPr>
        </p:nvSpPr>
        <p:spPr>
          <a:xfrm>
            <a:off x="3798876" y="6043367"/>
            <a:ext cx="7894974" cy="365123"/>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sz="3200">
                <a:solidFill>
                  <a:schemeClr val="lt1"/>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dt" idx="10"/>
          </p:nvPr>
        </p:nvSpPr>
        <p:spPr>
          <a:xfrm>
            <a:off x="578392" y="6043367"/>
            <a:ext cx="188595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None/>
              <a:defRPr sz="2400" b="0">
                <a:solidFill>
                  <a:srgbClr val="D79E0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כותרת ותוכן">
  <p:cSld name="כותרת ותוכן">
    <p:spTree>
      <p:nvGrpSpPr>
        <p:cNvPr id="1" name="Shape 21"/>
        <p:cNvGrpSpPr/>
        <p:nvPr/>
      </p:nvGrpSpPr>
      <p:grpSpPr>
        <a:xfrm>
          <a:off x="0" y="0"/>
          <a:ext cx="0" cy="0"/>
          <a:chOff x="0" y="0"/>
          <a:chExt cx="0" cy="0"/>
        </a:xfrm>
      </p:grpSpPr>
      <p:pic>
        <p:nvPicPr>
          <p:cNvPr id="22" name="Google Shape;22;p19"/>
          <p:cNvPicPr preferRelativeResize="0"/>
          <p:nvPr/>
        </p:nvPicPr>
        <p:blipFill rotWithShape="1">
          <a:blip r:embed="rId2">
            <a:alphaModFix/>
          </a:blip>
          <a:srcRect/>
          <a:stretch/>
        </p:blipFill>
        <p:spPr>
          <a:xfrm>
            <a:off x="0" y="0"/>
            <a:ext cx="12191999" cy="6866313"/>
          </a:xfrm>
          <a:prstGeom prst="rect">
            <a:avLst/>
          </a:prstGeom>
          <a:noFill/>
          <a:ln>
            <a:noFill/>
          </a:ln>
        </p:spPr>
      </p:pic>
      <p:sp>
        <p:nvSpPr>
          <p:cNvPr id="23" name="Google Shape;23;p19"/>
          <p:cNvSpPr txBox="1">
            <a:spLocks noGrp="1"/>
          </p:cNvSpPr>
          <p:nvPr>
            <p:ph type="body" idx="1"/>
          </p:nvPr>
        </p:nvSpPr>
        <p:spPr>
          <a:xfrm>
            <a:off x="351693" y="1825625"/>
            <a:ext cx="11430077" cy="3783867"/>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SzPts val="2800"/>
              <a:buNone/>
              <a:defRPr/>
            </a:lvl1pPr>
            <a:lvl2pPr marL="914400" lvl="1" indent="-228600" algn="r" rtl="1">
              <a:lnSpc>
                <a:spcPct val="90000"/>
              </a:lnSpc>
              <a:spcBef>
                <a:spcPts val="500"/>
              </a:spcBef>
              <a:spcAft>
                <a:spcPts val="0"/>
              </a:spcAft>
              <a:buSzPts val="2400"/>
              <a:buNone/>
              <a:defRPr/>
            </a:lvl2pPr>
            <a:lvl3pPr marL="1371600" lvl="2" indent="-228600" algn="r" rtl="1">
              <a:lnSpc>
                <a:spcPct val="90000"/>
              </a:lnSpc>
              <a:spcBef>
                <a:spcPts val="500"/>
              </a:spcBef>
              <a:spcAft>
                <a:spcPts val="0"/>
              </a:spcAft>
              <a:buSzPts val="2000"/>
              <a:buNone/>
              <a:defRPr/>
            </a:lvl3pPr>
            <a:lvl4pPr marL="1828800" lvl="3" indent="-228600" algn="r" rtl="1">
              <a:lnSpc>
                <a:spcPct val="90000"/>
              </a:lnSpc>
              <a:spcBef>
                <a:spcPts val="500"/>
              </a:spcBef>
              <a:spcAft>
                <a:spcPts val="0"/>
              </a:spcAft>
              <a:buSzPts val="1800"/>
              <a:buNone/>
              <a:defRPr/>
            </a:lvl4pPr>
            <a:lvl5pPr marL="2286000" lvl="4" indent="-228600" algn="r" rtl="1">
              <a:lnSpc>
                <a:spcPct val="9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9"/>
          <p:cNvSpPr txBox="1">
            <a:spLocks noGrp="1"/>
          </p:cNvSpPr>
          <p:nvPr>
            <p:ph type="ftr" idx="11"/>
          </p:nvPr>
        </p:nvSpPr>
        <p:spPr>
          <a:xfrm>
            <a:off x="6277708" y="6073902"/>
            <a:ext cx="5504062" cy="379652"/>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Clr>
                <a:srgbClr val="002147"/>
              </a:buClr>
              <a:buSzPts val="3200"/>
              <a:buFont typeface="Arial"/>
              <a:buNone/>
              <a:defRPr sz="3200">
                <a:solidFill>
                  <a:srgbClr val="002147"/>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dt" idx="10"/>
          </p:nvPr>
        </p:nvSpPr>
        <p:spPr>
          <a:xfrm>
            <a:off x="3981529" y="6073902"/>
            <a:ext cx="188595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Clr>
                <a:schemeClr val="lt1"/>
              </a:buClr>
              <a:buSzPts val="2400"/>
              <a:buFont typeface="Arial"/>
              <a:buNone/>
              <a:defRPr sz="24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9"/>
          <p:cNvSpPr txBox="1">
            <a:spLocks noGrp="1"/>
          </p:cNvSpPr>
          <p:nvPr>
            <p:ph type="body" idx="2"/>
          </p:nvPr>
        </p:nvSpPr>
        <p:spPr>
          <a:xfrm>
            <a:off x="351693" y="365124"/>
            <a:ext cx="11430078" cy="1376363"/>
          </a:xfrm>
          <a:prstGeom prst="rect">
            <a:avLst/>
          </a:prstGeom>
          <a:noFill/>
          <a:ln>
            <a:noFill/>
          </a:ln>
        </p:spPr>
        <p:txBody>
          <a:bodyPr spcFirstLastPara="1" wrap="square" lIns="91425" tIns="45700" rIns="91425" bIns="45700" anchor="ctr" anchorCtr="0">
            <a:normAutofit/>
          </a:bodyPr>
          <a:lstStyle>
            <a:lvl1pPr marL="457200" lvl="0" indent="-228600" algn="r" rtl="1">
              <a:lnSpc>
                <a:spcPct val="90000"/>
              </a:lnSpc>
              <a:spcBef>
                <a:spcPts val="1000"/>
              </a:spcBef>
              <a:spcAft>
                <a:spcPts val="0"/>
              </a:spcAft>
              <a:buSzPts val="4400"/>
              <a:buNone/>
              <a:defRPr sz="4400" b="1"/>
            </a:lvl1pPr>
            <a:lvl2pPr marL="914400" lvl="1" indent="-228600" algn="r" rtl="1">
              <a:lnSpc>
                <a:spcPct val="90000"/>
              </a:lnSpc>
              <a:spcBef>
                <a:spcPts val="500"/>
              </a:spcBef>
              <a:spcAft>
                <a:spcPts val="0"/>
              </a:spcAft>
              <a:buSzPts val="4400"/>
              <a:buNone/>
              <a:defRPr sz="4400" b="1"/>
            </a:lvl2pPr>
            <a:lvl3pPr marL="1371600" lvl="2" indent="-228600" algn="r" rtl="1">
              <a:lnSpc>
                <a:spcPct val="90000"/>
              </a:lnSpc>
              <a:spcBef>
                <a:spcPts val="500"/>
              </a:spcBef>
              <a:spcAft>
                <a:spcPts val="0"/>
              </a:spcAft>
              <a:buSzPts val="1800"/>
              <a:buNone/>
              <a:defRPr/>
            </a:lvl3pPr>
            <a:lvl4pPr marL="1828800" lvl="3" indent="-228600" algn="r" rtl="1">
              <a:lnSpc>
                <a:spcPct val="90000"/>
              </a:lnSpc>
              <a:spcBef>
                <a:spcPts val="500"/>
              </a:spcBef>
              <a:spcAft>
                <a:spcPts val="0"/>
              </a:spcAft>
              <a:buSzPts val="1800"/>
              <a:buNone/>
              <a:defRPr/>
            </a:lvl4pPr>
            <a:lvl5pPr marL="2286000" lvl="4" indent="-228600" algn="r" rtl="1">
              <a:lnSpc>
                <a:spcPct val="9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כותרת בלבד">
  <p:cSld name="1_כותרת בלבד">
    <p:spTree>
      <p:nvGrpSpPr>
        <p:cNvPr id="1" name="Shape 33"/>
        <p:cNvGrpSpPr/>
        <p:nvPr/>
      </p:nvGrpSpPr>
      <p:grpSpPr>
        <a:xfrm>
          <a:off x="0" y="0"/>
          <a:ext cx="0" cy="0"/>
          <a:chOff x="0" y="0"/>
          <a:chExt cx="0" cy="0"/>
        </a:xfrm>
      </p:grpSpPr>
      <p:pic>
        <p:nvPicPr>
          <p:cNvPr id="34" name="Google Shape;34;p70"/>
          <p:cNvPicPr preferRelativeResize="0"/>
          <p:nvPr/>
        </p:nvPicPr>
        <p:blipFill rotWithShape="1">
          <a:blip r:embed="rId2">
            <a:alphaModFix/>
          </a:blip>
          <a:srcRect/>
          <a:stretch/>
        </p:blipFill>
        <p:spPr>
          <a:xfrm>
            <a:off x="0" y="0"/>
            <a:ext cx="12191999" cy="6866313"/>
          </a:xfrm>
          <a:prstGeom prst="rect">
            <a:avLst/>
          </a:prstGeom>
          <a:noFill/>
          <a:ln>
            <a:noFill/>
          </a:ln>
        </p:spPr>
      </p:pic>
      <p:sp>
        <p:nvSpPr>
          <p:cNvPr id="35" name="Google Shape;35;p70"/>
          <p:cNvSpPr txBox="1">
            <a:spLocks noGrp="1"/>
          </p:cNvSpPr>
          <p:nvPr>
            <p:ph type="body" idx="1"/>
          </p:nvPr>
        </p:nvSpPr>
        <p:spPr>
          <a:xfrm>
            <a:off x="404447" y="365124"/>
            <a:ext cx="11377324" cy="1376363"/>
          </a:xfrm>
          <a:prstGeom prst="rect">
            <a:avLst/>
          </a:prstGeom>
          <a:noFill/>
          <a:ln>
            <a:noFill/>
          </a:ln>
        </p:spPr>
        <p:txBody>
          <a:bodyPr spcFirstLastPara="1" wrap="square" lIns="91425" tIns="45700" rIns="91425" bIns="45700" anchor="ctr" anchorCtr="0">
            <a:normAutofit/>
          </a:bodyPr>
          <a:lstStyle>
            <a:lvl1pPr marL="457200" lvl="0" indent="-228600" algn="r" rtl="1">
              <a:lnSpc>
                <a:spcPct val="90000"/>
              </a:lnSpc>
              <a:spcBef>
                <a:spcPts val="1000"/>
              </a:spcBef>
              <a:spcAft>
                <a:spcPts val="0"/>
              </a:spcAft>
              <a:buSzPts val="2800"/>
              <a:buNone/>
              <a:defRPr sz="4400" b="1"/>
            </a:lvl1pPr>
            <a:lvl2pPr marL="914400" lvl="1" indent="-228600" algn="r" rtl="1">
              <a:lnSpc>
                <a:spcPct val="90000"/>
              </a:lnSpc>
              <a:spcBef>
                <a:spcPts val="500"/>
              </a:spcBef>
              <a:spcAft>
                <a:spcPts val="0"/>
              </a:spcAft>
              <a:buSzPts val="2400"/>
              <a:buNone/>
              <a:defRPr sz="4400" b="1"/>
            </a:lvl2pPr>
            <a:lvl3pPr marL="1371600" lvl="2" indent="-228600" algn="r" rtl="1">
              <a:lnSpc>
                <a:spcPct val="90000"/>
              </a:lnSpc>
              <a:spcBef>
                <a:spcPts val="500"/>
              </a:spcBef>
              <a:spcAft>
                <a:spcPts val="0"/>
              </a:spcAft>
              <a:buSzPts val="2000"/>
              <a:buNone/>
              <a:defRPr/>
            </a:lvl3pPr>
            <a:lvl4pPr marL="1828800" lvl="3" indent="-228600" algn="r" rtl="1">
              <a:lnSpc>
                <a:spcPct val="90000"/>
              </a:lnSpc>
              <a:spcBef>
                <a:spcPts val="500"/>
              </a:spcBef>
              <a:spcAft>
                <a:spcPts val="0"/>
              </a:spcAft>
              <a:buSzPts val="1800"/>
              <a:buNone/>
              <a:defRPr/>
            </a:lvl4pPr>
            <a:lvl5pPr marL="2286000" lvl="4" indent="-228600" algn="r" rtl="1">
              <a:lnSpc>
                <a:spcPct val="90000"/>
              </a:lnSpc>
              <a:spcBef>
                <a:spcPts val="500"/>
              </a:spcBef>
              <a:spcAft>
                <a:spcPts val="0"/>
              </a:spcAft>
              <a:buSzPts val="1800"/>
              <a:buNone/>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36" name="Google Shape;36;p70"/>
          <p:cNvSpPr txBox="1">
            <a:spLocks noGrp="1"/>
          </p:cNvSpPr>
          <p:nvPr>
            <p:ph type="ftr" idx="11"/>
          </p:nvPr>
        </p:nvSpPr>
        <p:spPr>
          <a:xfrm>
            <a:off x="6277708" y="6073902"/>
            <a:ext cx="5504062" cy="379652"/>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Font typeface="Arial"/>
              <a:buNone/>
              <a:defRPr sz="3200">
                <a:solidFill>
                  <a:srgbClr val="002147"/>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0"/>
          <p:cNvSpPr txBox="1">
            <a:spLocks noGrp="1"/>
          </p:cNvSpPr>
          <p:nvPr>
            <p:ph type="dt" idx="10"/>
          </p:nvPr>
        </p:nvSpPr>
        <p:spPr>
          <a:xfrm>
            <a:off x="3981529" y="6073902"/>
            <a:ext cx="188595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SzPts val="1400"/>
              <a:buFont typeface="Arial"/>
              <a:buNone/>
              <a:defRPr sz="24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השוואה">
  <p:cSld name="השוואה">
    <p:spTree>
      <p:nvGrpSpPr>
        <p:cNvPr id="1" name="Shape 38"/>
        <p:cNvGrpSpPr/>
        <p:nvPr/>
      </p:nvGrpSpPr>
      <p:grpSpPr>
        <a:xfrm>
          <a:off x="0" y="0"/>
          <a:ext cx="0" cy="0"/>
          <a:chOff x="0" y="0"/>
          <a:chExt cx="0" cy="0"/>
        </a:xfrm>
      </p:grpSpPr>
      <p:pic>
        <p:nvPicPr>
          <p:cNvPr id="39" name="Google Shape;39;p21"/>
          <p:cNvPicPr preferRelativeResize="0"/>
          <p:nvPr/>
        </p:nvPicPr>
        <p:blipFill rotWithShape="1">
          <a:blip r:embed="rId2">
            <a:alphaModFix/>
          </a:blip>
          <a:srcRect/>
          <a:stretch/>
        </p:blipFill>
        <p:spPr>
          <a:xfrm>
            <a:off x="0" y="0"/>
            <a:ext cx="12191999" cy="6866313"/>
          </a:xfrm>
          <a:prstGeom prst="rect">
            <a:avLst/>
          </a:prstGeom>
          <a:noFill/>
          <a:ln>
            <a:noFill/>
          </a:ln>
        </p:spPr>
      </p:pic>
      <p:sp>
        <p:nvSpPr>
          <p:cNvPr id="40" name="Google Shape;40;p21"/>
          <p:cNvSpPr txBox="1">
            <a:spLocks noGrp="1"/>
          </p:cNvSpPr>
          <p:nvPr>
            <p:ph type="body" idx="1"/>
          </p:nvPr>
        </p:nvSpPr>
        <p:spPr>
          <a:xfrm>
            <a:off x="369278" y="1681163"/>
            <a:ext cx="5628298"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SzPts val="2400"/>
              <a:buNone/>
              <a:defRPr sz="2400" b="1"/>
            </a:lvl1pPr>
            <a:lvl2pPr marL="914400" lvl="1" indent="-228600" algn="r" rtl="1">
              <a:lnSpc>
                <a:spcPct val="90000"/>
              </a:lnSpc>
              <a:spcBef>
                <a:spcPts val="500"/>
              </a:spcBef>
              <a:spcAft>
                <a:spcPts val="0"/>
              </a:spcAft>
              <a:buSzPts val="2000"/>
              <a:buNone/>
              <a:defRPr sz="2000" b="1"/>
            </a:lvl2pPr>
            <a:lvl3pPr marL="1371600" lvl="2" indent="-228600" algn="r" rtl="1">
              <a:lnSpc>
                <a:spcPct val="90000"/>
              </a:lnSpc>
              <a:spcBef>
                <a:spcPts val="500"/>
              </a:spcBef>
              <a:spcAft>
                <a:spcPts val="0"/>
              </a:spcAft>
              <a:buSzPts val="1800"/>
              <a:buNone/>
              <a:defRPr sz="1800" b="1"/>
            </a:lvl3pPr>
            <a:lvl4pPr marL="1828800" lvl="3" indent="-228600" algn="r" rtl="1">
              <a:lnSpc>
                <a:spcPct val="90000"/>
              </a:lnSpc>
              <a:spcBef>
                <a:spcPts val="500"/>
              </a:spcBef>
              <a:spcAft>
                <a:spcPts val="0"/>
              </a:spcAft>
              <a:buSzPts val="1600"/>
              <a:buNone/>
              <a:defRPr sz="1600" b="1"/>
            </a:lvl4pPr>
            <a:lvl5pPr marL="2286000" lvl="4" indent="-228600" algn="r" rtl="1">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1"/>
          <p:cNvSpPr txBox="1">
            <a:spLocks noGrp="1"/>
          </p:cNvSpPr>
          <p:nvPr>
            <p:ph type="body" idx="2"/>
          </p:nvPr>
        </p:nvSpPr>
        <p:spPr>
          <a:xfrm>
            <a:off x="369278" y="2505075"/>
            <a:ext cx="5628298" cy="3141541"/>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SzPts val="2800"/>
              <a:buNone/>
              <a:defRPr/>
            </a:lvl1pPr>
            <a:lvl2pPr marL="914400" lvl="1" indent="-228600" algn="r" rtl="1">
              <a:lnSpc>
                <a:spcPct val="90000"/>
              </a:lnSpc>
              <a:spcBef>
                <a:spcPts val="500"/>
              </a:spcBef>
              <a:spcAft>
                <a:spcPts val="0"/>
              </a:spcAft>
              <a:buSzPts val="2400"/>
              <a:buNone/>
              <a:defRPr/>
            </a:lvl2pPr>
            <a:lvl3pPr marL="1371600" lvl="2" indent="-228600" algn="r" rtl="1">
              <a:lnSpc>
                <a:spcPct val="90000"/>
              </a:lnSpc>
              <a:spcBef>
                <a:spcPts val="500"/>
              </a:spcBef>
              <a:spcAft>
                <a:spcPts val="0"/>
              </a:spcAft>
              <a:buSzPts val="2000"/>
              <a:buNone/>
              <a:defRPr/>
            </a:lvl3pPr>
            <a:lvl4pPr marL="1828800" lvl="3" indent="-228600" algn="r" rtl="1">
              <a:lnSpc>
                <a:spcPct val="90000"/>
              </a:lnSpc>
              <a:spcBef>
                <a:spcPts val="500"/>
              </a:spcBef>
              <a:spcAft>
                <a:spcPts val="0"/>
              </a:spcAft>
              <a:buSzPts val="1800"/>
              <a:buNone/>
              <a:defRPr/>
            </a:lvl4pPr>
            <a:lvl5pPr marL="2286000" lvl="4" indent="-228600" algn="r" rtl="1">
              <a:lnSpc>
                <a:spcPct val="9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1"/>
          <p:cNvSpPr txBox="1">
            <a:spLocks noGrp="1"/>
          </p:cNvSpPr>
          <p:nvPr>
            <p:ph type="body" idx="3"/>
          </p:nvPr>
        </p:nvSpPr>
        <p:spPr>
          <a:xfrm>
            <a:off x="6172200" y="1681163"/>
            <a:ext cx="5609570" cy="823912"/>
          </a:xfrm>
          <a:prstGeom prst="rect">
            <a:avLst/>
          </a:prstGeom>
          <a:noFill/>
          <a:ln>
            <a:noFill/>
          </a:ln>
        </p:spPr>
        <p:txBody>
          <a:bodyPr spcFirstLastPara="1" wrap="square" lIns="91425" tIns="45700" rIns="91425" bIns="45700" anchor="b" anchorCtr="0">
            <a:normAutofit/>
          </a:bodyPr>
          <a:lstStyle>
            <a:lvl1pPr marL="457200" lvl="0" indent="-228600" algn="r" rtl="1">
              <a:lnSpc>
                <a:spcPct val="90000"/>
              </a:lnSpc>
              <a:spcBef>
                <a:spcPts val="1000"/>
              </a:spcBef>
              <a:spcAft>
                <a:spcPts val="0"/>
              </a:spcAft>
              <a:buSzPts val="2400"/>
              <a:buNone/>
              <a:defRPr sz="2400" b="1"/>
            </a:lvl1pPr>
            <a:lvl2pPr marL="914400" lvl="1" indent="-228600" algn="r" rtl="1">
              <a:lnSpc>
                <a:spcPct val="90000"/>
              </a:lnSpc>
              <a:spcBef>
                <a:spcPts val="500"/>
              </a:spcBef>
              <a:spcAft>
                <a:spcPts val="0"/>
              </a:spcAft>
              <a:buSzPts val="2000"/>
              <a:buNone/>
              <a:defRPr sz="2000" b="1"/>
            </a:lvl2pPr>
            <a:lvl3pPr marL="1371600" lvl="2" indent="-228600" algn="r" rtl="1">
              <a:lnSpc>
                <a:spcPct val="90000"/>
              </a:lnSpc>
              <a:spcBef>
                <a:spcPts val="500"/>
              </a:spcBef>
              <a:spcAft>
                <a:spcPts val="0"/>
              </a:spcAft>
              <a:buSzPts val="1800"/>
              <a:buNone/>
              <a:defRPr sz="1800" b="1"/>
            </a:lvl3pPr>
            <a:lvl4pPr marL="1828800" lvl="3" indent="-228600" algn="r" rtl="1">
              <a:lnSpc>
                <a:spcPct val="90000"/>
              </a:lnSpc>
              <a:spcBef>
                <a:spcPts val="500"/>
              </a:spcBef>
              <a:spcAft>
                <a:spcPts val="0"/>
              </a:spcAft>
              <a:buSzPts val="1600"/>
              <a:buNone/>
              <a:defRPr sz="1600" b="1"/>
            </a:lvl4pPr>
            <a:lvl5pPr marL="2286000" lvl="4" indent="-228600" algn="r" rtl="1">
              <a:lnSpc>
                <a:spcPct val="9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1"/>
          <p:cNvSpPr txBox="1">
            <a:spLocks noGrp="1"/>
          </p:cNvSpPr>
          <p:nvPr>
            <p:ph type="body" idx="4"/>
          </p:nvPr>
        </p:nvSpPr>
        <p:spPr>
          <a:xfrm>
            <a:off x="6172200" y="2505075"/>
            <a:ext cx="5609570" cy="3156068"/>
          </a:xfrm>
          <a:prstGeom prst="rect">
            <a:avLst/>
          </a:prstGeom>
          <a:noFill/>
          <a:ln>
            <a:noFill/>
          </a:ln>
        </p:spPr>
        <p:txBody>
          <a:bodyPr spcFirstLastPara="1" wrap="square" lIns="91425" tIns="45700" rIns="91425" bIns="45700" anchor="t" anchorCtr="0">
            <a:normAutofit/>
          </a:bodyPr>
          <a:lstStyle>
            <a:lvl1pPr marL="457200" lvl="0" indent="-228600" algn="r" rtl="1">
              <a:lnSpc>
                <a:spcPct val="90000"/>
              </a:lnSpc>
              <a:spcBef>
                <a:spcPts val="1000"/>
              </a:spcBef>
              <a:spcAft>
                <a:spcPts val="0"/>
              </a:spcAft>
              <a:buSzPts val="2800"/>
              <a:buNone/>
              <a:defRPr/>
            </a:lvl1pPr>
            <a:lvl2pPr marL="914400" lvl="1" indent="-228600" algn="r" rtl="1">
              <a:lnSpc>
                <a:spcPct val="90000"/>
              </a:lnSpc>
              <a:spcBef>
                <a:spcPts val="500"/>
              </a:spcBef>
              <a:spcAft>
                <a:spcPts val="0"/>
              </a:spcAft>
              <a:buSzPts val="2400"/>
              <a:buNone/>
              <a:defRPr/>
            </a:lvl2pPr>
            <a:lvl3pPr marL="1371600" lvl="2" indent="-228600" algn="r" rtl="1">
              <a:lnSpc>
                <a:spcPct val="90000"/>
              </a:lnSpc>
              <a:spcBef>
                <a:spcPts val="500"/>
              </a:spcBef>
              <a:spcAft>
                <a:spcPts val="0"/>
              </a:spcAft>
              <a:buSzPts val="2000"/>
              <a:buNone/>
              <a:defRPr/>
            </a:lvl3pPr>
            <a:lvl4pPr marL="1828800" lvl="3" indent="-228600" algn="r" rtl="1">
              <a:lnSpc>
                <a:spcPct val="90000"/>
              </a:lnSpc>
              <a:spcBef>
                <a:spcPts val="500"/>
              </a:spcBef>
              <a:spcAft>
                <a:spcPts val="0"/>
              </a:spcAft>
              <a:buSzPts val="1800"/>
              <a:buNone/>
              <a:defRPr/>
            </a:lvl4pPr>
            <a:lvl5pPr marL="2286000" lvl="4" indent="-228600" algn="r" rtl="1">
              <a:lnSpc>
                <a:spcPct val="9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1"/>
          <p:cNvSpPr txBox="1">
            <a:spLocks noGrp="1"/>
          </p:cNvSpPr>
          <p:nvPr>
            <p:ph type="body" idx="5"/>
          </p:nvPr>
        </p:nvSpPr>
        <p:spPr>
          <a:xfrm>
            <a:off x="369277" y="365124"/>
            <a:ext cx="11412493" cy="1376363"/>
          </a:xfrm>
          <a:prstGeom prst="rect">
            <a:avLst/>
          </a:prstGeom>
          <a:noFill/>
          <a:ln>
            <a:noFill/>
          </a:ln>
        </p:spPr>
        <p:txBody>
          <a:bodyPr spcFirstLastPara="1" wrap="square" lIns="91425" tIns="45700" rIns="91425" bIns="45700" anchor="ctr" anchorCtr="0">
            <a:normAutofit/>
          </a:bodyPr>
          <a:lstStyle>
            <a:lvl1pPr marL="457200" lvl="0" indent="-228600" algn="r" rtl="1">
              <a:lnSpc>
                <a:spcPct val="90000"/>
              </a:lnSpc>
              <a:spcBef>
                <a:spcPts val="1000"/>
              </a:spcBef>
              <a:spcAft>
                <a:spcPts val="0"/>
              </a:spcAft>
              <a:buSzPts val="4400"/>
              <a:buNone/>
              <a:defRPr sz="4400" b="1"/>
            </a:lvl1pPr>
            <a:lvl2pPr marL="914400" lvl="1" indent="-228600" algn="r" rtl="1">
              <a:lnSpc>
                <a:spcPct val="90000"/>
              </a:lnSpc>
              <a:spcBef>
                <a:spcPts val="500"/>
              </a:spcBef>
              <a:spcAft>
                <a:spcPts val="0"/>
              </a:spcAft>
              <a:buSzPts val="4400"/>
              <a:buNone/>
              <a:defRPr sz="4400" b="1"/>
            </a:lvl2pPr>
            <a:lvl3pPr marL="1371600" lvl="2" indent="-228600" algn="r" rtl="1">
              <a:lnSpc>
                <a:spcPct val="90000"/>
              </a:lnSpc>
              <a:spcBef>
                <a:spcPts val="500"/>
              </a:spcBef>
              <a:spcAft>
                <a:spcPts val="0"/>
              </a:spcAft>
              <a:buSzPts val="1800"/>
              <a:buNone/>
              <a:defRPr/>
            </a:lvl3pPr>
            <a:lvl4pPr marL="1828800" lvl="3" indent="-228600" algn="r" rtl="1">
              <a:lnSpc>
                <a:spcPct val="90000"/>
              </a:lnSpc>
              <a:spcBef>
                <a:spcPts val="500"/>
              </a:spcBef>
              <a:spcAft>
                <a:spcPts val="0"/>
              </a:spcAft>
              <a:buSzPts val="1800"/>
              <a:buNone/>
              <a:defRPr/>
            </a:lvl4pPr>
            <a:lvl5pPr marL="2286000" lvl="4" indent="-228600" algn="r" rtl="1">
              <a:lnSpc>
                <a:spcPct val="90000"/>
              </a:lnSpc>
              <a:spcBef>
                <a:spcPts val="500"/>
              </a:spcBef>
              <a:spcAft>
                <a:spcPts val="0"/>
              </a:spcAft>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ftr" idx="11"/>
          </p:nvPr>
        </p:nvSpPr>
        <p:spPr>
          <a:xfrm>
            <a:off x="6277708" y="6073902"/>
            <a:ext cx="5504062" cy="379652"/>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Clr>
                <a:srgbClr val="002147"/>
              </a:buClr>
              <a:buSzPts val="3200"/>
              <a:buFont typeface="Arial"/>
              <a:buNone/>
              <a:defRPr sz="3200">
                <a:solidFill>
                  <a:srgbClr val="002147"/>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1"/>
          <p:cNvSpPr txBox="1">
            <a:spLocks noGrp="1"/>
          </p:cNvSpPr>
          <p:nvPr>
            <p:ph type="dt" idx="10"/>
          </p:nvPr>
        </p:nvSpPr>
        <p:spPr>
          <a:xfrm>
            <a:off x="3981529" y="6073902"/>
            <a:ext cx="188595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Clr>
                <a:schemeClr val="lt1"/>
              </a:buClr>
              <a:buSzPts val="2400"/>
              <a:buFont typeface="Arial"/>
              <a:buNone/>
              <a:defRPr sz="24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ריק" type="blank">
  <p:cSld name="BLANK">
    <p:spTree>
      <p:nvGrpSpPr>
        <p:cNvPr id="1" name="Shape 47"/>
        <p:cNvGrpSpPr/>
        <p:nvPr/>
      </p:nvGrpSpPr>
      <p:grpSpPr>
        <a:xfrm>
          <a:off x="0" y="0"/>
          <a:ext cx="0" cy="0"/>
          <a:chOff x="0" y="0"/>
          <a:chExt cx="0" cy="0"/>
        </a:xfrm>
      </p:grpSpPr>
      <p:pic>
        <p:nvPicPr>
          <p:cNvPr id="48" name="Google Shape;48;p23"/>
          <p:cNvPicPr preferRelativeResize="0"/>
          <p:nvPr/>
        </p:nvPicPr>
        <p:blipFill rotWithShape="1">
          <a:blip r:embed="rId2">
            <a:alphaModFix/>
          </a:blip>
          <a:srcRect/>
          <a:stretch/>
        </p:blipFill>
        <p:spPr>
          <a:xfrm>
            <a:off x="0" y="0"/>
            <a:ext cx="12191999" cy="6866313"/>
          </a:xfrm>
          <a:prstGeom prst="rect">
            <a:avLst/>
          </a:prstGeom>
          <a:noFill/>
          <a:ln>
            <a:noFill/>
          </a:ln>
        </p:spPr>
      </p:pic>
      <p:sp>
        <p:nvSpPr>
          <p:cNvPr id="49" name="Google Shape;49;p23"/>
          <p:cNvSpPr txBox="1">
            <a:spLocks noGrp="1"/>
          </p:cNvSpPr>
          <p:nvPr>
            <p:ph type="ftr" idx="11"/>
          </p:nvPr>
        </p:nvSpPr>
        <p:spPr>
          <a:xfrm>
            <a:off x="6277708" y="6073902"/>
            <a:ext cx="5504062" cy="379652"/>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Clr>
                <a:srgbClr val="002147"/>
              </a:buClr>
              <a:buSzPts val="3200"/>
              <a:buFont typeface="Arial"/>
              <a:buNone/>
              <a:defRPr sz="3200">
                <a:solidFill>
                  <a:srgbClr val="002147"/>
                </a:solidFill>
                <a:latin typeface="Tahoma"/>
                <a:ea typeface="Tahoma"/>
                <a:cs typeface="Tahoma"/>
                <a:sym typeface="Tahom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3"/>
          <p:cNvSpPr txBox="1">
            <a:spLocks noGrp="1"/>
          </p:cNvSpPr>
          <p:nvPr>
            <p:ph type="dt" idx="10"/>
          </p:nvPr>
        </p:nvSpPr>
        <p:spPr>
          <a:xfrm>
            <a:off x="3981529" y="6073902"/>
            <a:ext cx="1885950" cy="365125"/>
          </a:xfrm>
          <a:prstGeom prst="rect">
            <a:avLst/>
          </a:prstGeom>
          <a:noFill/>
          <a:ln>
            <a:noFill/>
          </a:ln>
        </p:spPr>
        <p:txBody>
          <a:bodyPr spcFirstLastPara="1" wrap="square" lIns="91425" tIns="45700" rIns="91425" bIns="45700" anchor="ctr" anchorCtr="0">
            <a:noAutofit/>
          </a:bodyPr>
          <a:lstStyle>
            <a:lvl1pPr lvl="0" algn="r" rtl="1">
              <a:lnSpc>
                <a:spcPct val="100000"/>
              </a:lnSpc>
              <a:spcBef>
                <a:spcPts val="0"/>
              </a:spcBef>
              <a:spcAft>
                <a:spcPts val="0"/>
              </a:spcAft>
              <a:buClr>
                <a:schemeClr val="lt1"/>
              </a:buClr>
              <a:buSzPts val="2400"/>
              <a:buFont typeface="Arial"/>
              <a:buNone/>
              <a:defRPr sz="2400"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r" rtl="1">
              <a:lnSpc>
                <a:spcPct val="90000"/>
              </a:lnSpc>
              <a:spcBef>
                <a:spcPts val="0"/>
              </a:spcBef>
              <a:spcAft>
                <a:spcPts val="0"/>
              </a:spcAft>
              <a:buClr>
                <a:srgbClr val="002147"/>
              </a:buClr>
              <a:buSzPts val="4400"/>
              <a:buFont typeface="Arial"/>
              <a:buNone/>
              <a:defRPr sz="4400" b="0" i="0" u="none" strike="noStrike" cap="none">
                <a:solidFill>
                  <a:srgbClr val="002147"/>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228600" algn="r" rtl="1">
              <a:lnSpc>
                <a:spcPct val="90000"/>
              </a:lnSpc>
              <a:spcBef>
                <a:spcPts val="1000"/>
              </a:spcBef>
              <a:spcAft>
                <a:spcPts val="0"/>
              </a:spcAft>
              <a:buClr>
                <a:srgbClr val="D59F0E"/>
              </a:buClr>
              <a:buSzPts val="2800"/>
              <a:buFont typeface="Arial"/>
              <a:buNone/>
              <a:defRPr sz="2800" b="0" i="0" u="none" strike="noStrike" cap="none">
                <a:solidFill>
                  <a:srgbClr val="002147"/>
                </a:solidFill>
                <a:latin typeface="Tahoma"/>
                <a:ea typeface="Tahoma"/>
                <a:cs typeface="Tahoma"/>
                <a:sym typeface="Tahoma"/>
              </a:defRPr>
            </a:lvl1pPr>
            <a:lvl2pPr marL="914400" marR="0" lvl="1" indent="-228600" algn="r" rtl="1">
              <a:lnSpc>
                <a:spcPct val="90000"/>
              </a:lnSpc>
              <a:spcBef>
                <a:spcPts val="500"/>
              </a:spcBef>
              <a:spcAft>
                <a:spcPts val="0"/>
              </a:spcAft>
              <a:buClr>
                <a:srgbClr val="D59F0E"/>
              </a:buClr>
              <a:buSzPts val="2400"/>
              <a:buFont typeface="Arial"/>
              <a:buNone/>
              <a:defRPr sz="2400" b="0" i="0" u="none" strike="noStrike" cap="none">
                <a:solidFill>
                  <a:srgbClr val="002147"/>
                </a:solidFill>
                <a:latin typeface="Tahoma"/>
                <a:ea typeface="Tahoma"/>
                <a:cs typeface="Tahoma"/>
                <a:sym typeface="Tahoma"/>
              </a:defRPr>
            </a:lvl2pPr>
            <a:lvl3pPr marL="1371600" marR="0" lvl="2" indent="-228600" algn="r" rtl="1">
              <a:lnSpc>
                <a:spcPct val="90000"/>
              </a:lnSpc>
              <a:spcBef>
                <a:spcPts val="500"/>
              </a:spcBef>
              <a:spcAft>
                <a:spcPts val="0"/>
              </a:spcAft>
              <a:buClr>
                <a:srgbClr val="D59F0E"/>
              </a:buClr>
              <a:buSzPts val="2000"/>
              <a:buFont typeface="Arial"/>
              <a:buNone/>
              <a:defRPr sz="2000" b="0" i="0" u="none" strike="noStrike" cap="none">
                <a:solidFill>
                  <a:srgbClr val="002147"/>
                </a:solidFill>
                <a:latin typeface="Tahoma"/>
                <a:ea typeface="Tahoma"/>
                <a:cs typeface="Tahoma"/>
                <a:sym typeface="Tahoma"/>
              </a:defRPr>
            </a:lvl3pPr>
            <a:lvl4pPr marL="1828800" marR="0" lvl="3" indent="-228600" algn="r" rtl="1">
              <a:lnSpc>
                <a:spcPct val="90000"/>
              </a:lnSpc>
              <a:spcBef>
                <a:spcPts val="500"/>
              </a:spcBef>
              <a:spcAft>
                <a:spcPts val="0"/>
              </a:spcAft>
              <a:buClr>
                <a:srgbClr val="D59F0E"/>
              </a:buClr>
              <a:buSzPts val="1800"/>
              <a:buFont typeface="Arial"/>
              <a:buNone/>
              <a:defRPr sz="1800" b="0" i="0" u="none" strike="noStrike" cap="none">
                <a:solidFill>
                  <a:srgbClr val="002147"/>
                </a:solidFill>
                <a:latin typeface="Tahoma"/>
                <a:ea typeface="Tahoma"/>
                <a:cs typeface="Tahoma"/>
                <a:sym typeface="Tahoma"/>
              </a:defRPr>
            </a:lvl4pPr>
            <a:lvl5pPr marL="2286000" marR="0" lvl="4" indent="-228600" algn="r" rtl="1">
              <a:lnSpc>
                <a:spcPct val="90000"/>
              </a:lnSpc>
              <a:spcBef>
                <a:spcPts val="500"/>
              </a:spcBef>
              <a:spcAft>
                <a:spcPts val="0"/>
              </a:spcAft>
              <a:buClr>
                <a:srgbClr val="D59F0E"/>
              </a:buClr>
              <a:buSzPts val="1800"/>
              <a:buFont typeface="Arial"/>
              <a:buNone/>
              <a:defRPr sz="1800" b="0" i="0" u="none" strike="noStrike" cap="none">
                <a:solidFill>
                  <a:srgbClr val="002147"/>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rgbClr val="002147"/>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1">
              <a:lnSpc>
                <a:spcPct val="100000"/>
              </a:lnSpc>
              <a:spcBef>
                <a:spcPts val="0"/>
              </a:spcBef>
              <a:spcAft>
                <a:spcPts val="0"/>
              </a:spcAft>
              <a:buClr>
                <a:srgbClr val="000000"/>
              </a:buClr>
              <a:buSzPts val="1400"/>
              <a:buFont typeface="Arial"/>
              <a:buNone/>
              <a:defRPr sz="1200" b="0" i="0" u="none" strike="noStrike" cap="none">
                <a:solidFill>
                  <a:srgbClr val="002147"/>
                </a:solidFill>
                <a:latin typeface="Tahoma"/>
                <a:ea typeface="Tahoma"/>
                <a:cs typeface="Tahoma"/>
                <a:sym typeface="Tahom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l" rtl="1">
              <a:lnSpc>
                <a:spcPct val="100000"/>
              </a:lnSpc>
              <a:spcBef>
                <a:spcPts val="0"/>
              </a:spcBef>
              <a:spcAft>
                <a:spcPts val="0"/>
              </a:spcAft>
              <a:buClr>
                <a:srgbClr val="000000"/>
              </a:buClr>
              <a:buSzPts val="1200"/>
              <a:buFont typeface="Arial"/>
              <a:buNone/>
              <a:defRPr sz="1200" b="0" i="0" u="none" strike="noStrike" cap="none">
                <a:solidFill>
                  <a:srgbClr val="002147"/>
                </a:solidFill>
                <a:latin typeface="Tahoma"/>
                <a:ea typeface="Tahoma"/>
                <a:cs typeface="Tahoma"/>
                <a:sym typeface="Tahoma"/>
              </a:defRPr>
            </a:lvl1pPr>
            <a:lvl2pPr marL="0" marR="0" lvl="1" indent="0" algn="l" rtl="1">
              <a:lnSpc>
                <a:spcPct val="100000"/>
              </a:lnSpc>
              <a:spcBef>
                <a:spcPts val="0"/>
              </a:spcBef>
              <a:spcAft>
                <a:spcPts val="0"/>
              </a:spcAft>
              <a:buClr>
                <a:srgbClr val="000000"/>
              </a:buClr>
              <a:buSzPts val="1200"/>
              <a:buFont typeface="Arial"/>
              <a:buNone/>
              <a:defRPr sz="1200" b="0" i="0" u="none" strike="noStrike" cap="none">
                <a:solidFill>
                  <a:srgbClr val="002147"/>
                </a:solidFill>
                <a:latin typeface="Tahoma"/>
                <a:ea typeface="Tahoma"/>
                <a:cs typeface="Tahoma"/>
                <a:sym typeface="Tahoma"/>
              </a:defRPr>
            </a:lvl2pPr>
            <a:lvl3pPr marL="0" marR="0" lvl="2" indent="0" algn="l" rtl="1">
              <a:lnSpc>
                <a:spcPct val="100000"/>
              </a:lnSpc>
              <a:spcBef>
                <a:spcPts val="0"/>
              </a:spcBef>
              <a:spcAft>
                <a:spcPts val="0"/>
              </a:spcAft>
              <a:buClr>
                <a:srgbClr val="000000"/>
              </a:buClr>
              <a:buSzPts val="1200"/>
              <a:buFont typeface="Arial"/>
              <a:buNone/>
              <a:defRPr sz="1200" b="0" i="0" u="none" strike="noStrike" cap="none">
                <a:solidFill>
                  <a:srgbClr val="002147"/>
                </a:solidFill>
                <a:latin typeface="Tahoma"/>
                <a:ea typeface="Tahoma"/>
                <a:cs typeface="Tahoma"/>
                <a:sym typeface="Tahoma"/>
              </a:defRPr>
            </a:lvl3pPr>
            <a:lvl4pPr marL="0" marR="0" lvl="3" indent="0" algn="l" rtl="1">
              <a:lnSpc>
                <a:spcPct val="100000"/>
              </a:lnSpc>
              <a:spcBef>
                <a:spcPts val="0"/>
              </a:spcBef>
              <a:spcAft>
                <a:spcPts val="0"/>
              </a:spcAft>
              <a:buClr>
                <a:srgbClr val="000000"/>
              </a:buClr>
              <a:buSzPts val="1200"/>
              <a:buFont typeface="Arial"/>
              <a:buNone/>
              <a:defRPr sz="1200" b="0" i="0" u="none" strike="noStrike" cap="none">
                <a:solidFill>
                  <a:srgbClr val="002147"/>
                </a:solidFill>
                <a:latin typeface="Tahoma"/>
                <a:ea typeface="Tahoma"/>
                <a:cs typeface="Tahoma"/>
                <a:sym typeface="Tahoma"/>
              </a:defRPr>
            </a:lvl4pPr>
            <a:lvl5pPr marL="0" marR="0" lvl="4" indent="0" algn="l" rtl="1">
              <a:lnSpc>
                <a:spcPct val="100000"/>
              </a:lnSpc>
              <a:spcBef>
                <a:spcPts val="0"/>
              </a:spcBef>
              <a:spcAft>
                <a:spcPts val="0"/>
              </a:spcAft>
              <a:buClr>
                <a:srgbClr val="000000"/>
              </a:buClr>
              <a:buSzPts val="1200"/>
              <a:buFont typeface="Arial"/>
              <a:buNone/>
              <a:defRPr sz="1200" b="0" i="0" u="none" strike="noStrike" cap="none">
                <a:solidFill>
                  <a:srgbClr val="002147"/>
                </a:solidFill>
                <a:latin typeface="Tahoma"/>
                <a:ea typeface="Tahoma"/>
                <a:cs typeface="Tahoma"/>
                <a:sym typeface="Tahoma"/>
              </a:defRPr>
            </a:lvl5pPr>
            <a:lvl6pPr marL="0" marR="0" lvl="5" indent="0" algn="l" rtl="1">
              <a:lnSpc>
                <a:spcPct val="100000"/>
              </a:lnSpc>
              <a:spcBef>
                <a:spcPts val="0"/>
              </a:spcBef>
              <a:spcAft>
                <a:spcPts val="0"/>
              </a:spcAft>
              <a:buClr>
                <a:srgbClr val="000000"/>
              </a:buClr>
              <a:buSzPts val="1200"/>
              <a:buFont typeface="Arial"/>
              <a:buNone/>
              <a:defRPr sz="1200" b="0" i="0" u="none" strike="noStrike" cap="none">
                <a:solidFill>
                  <a:srgbClr val="002147"/>
                </a:solidFill>
                <a:latin typeface="Tahoma"/>
                <a:ea typeface="Tahoma"/>
                <a:cs typeface="Tahoma"/>
                <a:sym typeface="Tahoma"/>
              </a:defRPr>
            </a:lvl6pPr>
            <a:lvl7pPr marL="0" marR="0" lvl="6" indent="0" algn="l" rtl="1">
              <a:lnSpc>
                <a:spcPct val="100000"/>
              </a:lnSpc>
              <a:spcBef>
                <a:spcPts val="0"/>
              </a:spcBef>
              <a:spcAft>
                <a:spcPts val="0"/>
              </a:spcAft>
              <a:buClr>
                <a:srgbClr val="000000"/>
              </a:buClr>
              <a:buSzPts val="1200"/>
              <a:buFont typeface="Arial"/>
              <a:buNone/>
              <a:defRPr sz="1200" b="0" i="0" u="none" strike="noStrike" cap="none">
                <a:solidFill>
                  <a:srgbClr val="002147"/>
                </a:solidFill>
                <a:latin typeface="Tahoma"/>
                <a:ea typeface="Tahoma"/>
                <a:cs typeface="Tahoma"/>
                <a:sym typeface="Tahoma"/>
              </a:defRPr>
            </a:lvl7pPr>
            <a:lvl8pPr marL="0" marR="0" lvl="7" indent="0" algn="l" rtl="1">
              <a:lnSpc>
                <a:spcPct val="100000"/>
              </a:lnSpc>
              <a:spcBef>
                <a:spcPts val="0"/>
              </a:spcBef>
              <a:spcAft>
                <a:spcPts val="0"/>
              </a:spcAft>
              <a:buClr>
                <a:srgbClr val="000000"/>
              </a:buClr>
              <a:buSzPts val="1200"/>
              <a:buFont typeface="Arial"/>
              <a:buNone/>
              <a:defRPr sz="1200" b="0" i="0" u="none" strike="noStrike" cap="none">
                <a:solidFill>
                  <a:srgbClr val="002147"/>
                </a:solidFill>
                <a:latin typeface="Tahoma"/>
                <a:ea typeface="Tahoma"/>
                <a:cs typeface="Tahoma"/>
                <a:sym typeface="Tahoma"/>
              </a:defRPr>
            </a:lvl8pPr>
            <a:lvl9pPr marL="0" marR="0" lvl="8" indent="0" algn="l" rtl="1">
              <a:lnSpc>
                <a:spcPct val="100000"/>
              </a:lnSpc>
              <a:spcBef>
                <a:spcPts val="0"/>
              </a:spcBef>
              <a:spcAft>
                <a:spcPts val="0"/>
              </a:spcAft>
              <a:buClr>
                <a:srgbClr val="000000"/>
              </a:buClr>
              <a:buSzPts val="1200"/>
              <a:buFont typeface="Arial"/>
              <a:buNone/>
              <a:defRPr sz="1200" b="0" i="0" u="none" strike="noStrike" cap="none">
                <a:solidFill>
                  <a:srgbClr val="002147"/>
                </a:solidFill>
                <a:latin typeface="Tahoma"/>
                <a:ea typeface="Tahoma"/>
                <a:cs typeface="Tahoma"/>
                <a:sym typeface="Tahoma"/>
              </a:defRPr>
            </a:lvl9pPr>
          </a:lstStyle>
          <a:p>
            <a:pPr marL="0" lvl="0" indent="0" algn="l" rtl="1">
              <a:spcBef>
                <a:spcPts val="0"/>
              </a:spcBef>
              <a:spcAft>
                <a:spcPts val="0"/>
              </a:spcAft>
              <a:buNone/>
            </a:pPr>
            <a:fld id="{00000000-1234-1234-1234-123412341234}" type="slidenum">
              <a:rPr lang="iw-I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ets/shivam2503/diamonds"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a:spLocks noGrp="1"/>
          </p:cNvSpPr>
          <p:nvPr>
            <p:ph type="title"/>
          </p:nvPr>
        </p:nvSpPr>
        <p:spPr>
          <a:xfrm>
            <a:off x="4591050" y="1768475"/>
            <a:ext cx="752475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2147"/>
              </a:buClr>
              <a:buSzPts val="4400"/>
              <a:buNone/>
            </a:pPr>
            <a:r>
              <a:rPr lang="en-US" dirty="0"/>
              <a:t>Data Science</a:t>
            </a:r>
            <a:br>
              <a:rPr lang="en-US" dirty="0"/>
            </a:br>
            <a:r>
              <a:rPr lang="en-US" dirty="0"/>
              <a:t>Pandas Data Analysis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546B9E-DAA9-7F3F-D8C3-C1F4E7C63D07}"/>
              </a:ext>
            </a:extLst>
          </p:cNvPr>
          <p:cNvSpPr>
            <a:spLocks noGrp="1"/>
          </p:cNvSpPr>
          <p:nvPr>
            <p:ph type="body" idx="1"/>
          </p:nvPr>
        </p:nvSpPr>
        <p:spPr/>
        <p:txBody>
          <a:bodyPr/>
          <a:lstStyle/>
          <a:p>
            <a:r>
              <a:rPr lang="en-US" dirty="0"/>
              <a:t>Clarity</a:t>
            </a:r>
            <a:r>
              <a:rPr lang="he-IL" dirty="0"/>
              <a:t> - ניקיון</a:t>
            </a:r>
            <a:endParaRPr lang="LID4096" dirty="0"/>
          </a:p>
        </p:txBody>
      </p:sp>
      <p:sp>
        <p:nvSpPr>
          <p:cNvPr id="3" name="TextBox 2">
            <a:extLst>
              <a:ext uri="{FF2B5EF4-FFF2-40B4-BE49-F238E27FC236}">
                <a16:creationId xmlns:a16="http://schemas.microsoft.com/office/drawing/2014/main" id="{D449BF85-797A-8684-9A75-044368CB5181}"/>
              </a:ext>
            </a:extLst>
          </p:cNvPr>
          <p:cNvSpPr txBox="1"/>
          <p:nvPr/>
        </p:nvSpPr>
        <p:spPr>
          <a:xfrm>
            <a:off x="404447" y="1978090"/>
            <a:ext cx="11377324" cy="2677656"/>
          </a:xfrm>
          <a:prstGeom prst="rect">
            <a:avLst/>
          </a:prstGeom>
          <a:noFill/>
        </p:spPr>
        <p:txBody>
          <a:bodyPr wrap="square" rtlCol="0">
            <a:spAutoFit/>
          </a:bodyPr>
          <a:lstStyle/>
          <a:p>
            <a:pPr marL="285750" indent="-285750" algn="r" rtl="1">
              <a:buFont typeface="Arial" panose="020B0604020202020204" pitchFamily="34" charset="0"/>
              <a:buChar char="•"/>
            </a:pPr>
            <a:r>
              <a:rPr lang="he-IL" sz="2800" dirty="0"/>
              <a:t>הקריטריון ברמת החשיבות הנמוכה ביותר</a:t>
            </a:r>
          </a:p>
          <a:p>
            <a:pPr marL="285750" indent="-285750" algn="r" rtl="1">
              <a:buFont typeface="Arial" panose="020B0604020202020204" pitchFamily="34" charset="0"/>
              <a:buChar char="•"/>
            </a:pPr>
            <a:r>
              <a:rPr lang="he-IL" sz="2800" dirty="0"/>
              <a:t>היהלום הוא אבן הנוצרת בטבע ולפיכך נושאת בתוכה פגמים רבים. ככל שהיהלום נקי יותר וחסר פגמים הוא נדיר יותר, וכמובן יקר יותר. ניקיון היהלום נקבע בסולם מקובל ובינלאומי. את הפגמים קובע גמולוג, כאשר עוצמת ההגדלה המקובלת הינה כפול 10</a:t>
            </a:r>
          </a:p>
          <a:p>
            <a:pPr marL="285750" indent="-285750" algn="r" rtl="1">
              <a:buFont typeface="Arial" panose="020B0604020202020204" pitchFamily="34" charset="0"/>
              <a:buChar char="•"/>
            </a:pPr>
            <a:endParaRPr lang="LID4096" sz="2800" dirty="0"/>
          </a:p>
        </p:txBody>
      </p:sp>
    </p:spTree>
    <p:extLst>
      <p:ext uri="{BB962C8B-B14F-4D97-AF65-F5344CB8AC3E}">
        <p14:creationId xmlns:p14="http://schemas.microsoft.com/office/powerpoint/2010/main" val="145261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E9414D-94E8-B1FA-DDC4-579BE58774F5}"/>
              </a:ext>
            </a:extLst>
          </p:cNvPr>
          <p:cNvSpPr>
            <a:spLocks noGrp="1"/>
          </p:cNvSpPr>
          <p:nvPr>
            <p:ph type="body" idx="1"/>
          </p:nvPr>
        </p:nvSpPr>
        <p:spPr/>
        <p:txBody>
          <a:bodyPr/>
          <a:lstStyle/>
          <a:p>
            <a:r>
              <a:rPr lang="en-US" dirty="0"/>
              <a:t>Clarity</a:t>
            </a:r>
            <a:r>
              <a:rPr lang="he-IL" dirty="0"/>
              <a:t> - ניקיון</a:t>
            </a:r>
            <a:endParaRPr lang="LID4096" dirty="0"/>
          </a:p>
          <a:p>
            <a:endParaRPr lang="LID4096" dirty="0"/>
          </a:p>
        </p:txBody>
      </p:sp>
      <p:sp>
        <p:nvSpPr>
          <p:cNvPr id="3" name="TextBox 2">
            <a:extLst>
              <a:ext uri="{FF2B5EF4-FFF2-40B4-BE49-F238E27FC236}">
                <a16:creationId xmlns:a16="http://schemas.microsoft.com/office/drawing/2014/main" id="{221FD434-24ED-E023-F65A-5D09392E0B9A}"/>
              </a:ext>
            </a:extLst>
          </p:cNvPr>
          <p:cNvSpPr txBox="1"/>
          <p:nvPr/>
        </p:nvSpPr>
        <p:spPr>
          <a:xfrm>
            <a:off x="6082011" y="1602999"/>
            <a:ext cx="5699760" cy="3785652"/>
          </a:xfrm>
          <a:prstGeom prst="rect">
            <a:avLst/>
          </a:prstGeom>
          <a:noFill/>
        </p:spPr>
        <p:txBody>
          <a:bodyPr wrap="square" rtlCol="0">
            <a:spAutoFit/>
          </a:bodyPr>
          <a:lstStyle/>
          <a:p>
            <a:pPr algn="r" rtl="1"/>
            <a:r>
              <a:rPr lang="he-IL" sz="2400" dirty="0"/>
              <a:t>סולם מנמוך לגבוה:</a:t>
            </a:r>
          </a:p>
          <a:p>
            <a:pPr marL="342900" indent="-342900" algn="r" rtl="1">
              <a:buFont typeface="Arial" panose="020B0604020202020204" pitchFamily="34" charset="0"/>
              <a:buChar char="•"/>
            </a:pPr>
            <a:r>
              <a:rPr lang="en-US" sz="2400" dirty="0"/>
              <a:t>I1</a:t>
            </a:r>
          </a:p>
          <a:p>
            <a:pPr marL="342900" indent="-342900" algn="r" rtl="1">
              <a:buFont typeface="Arial" panose="020B0604020202020204" pitchFamily="34" charset="0"/>
              <a:buChar char="•"/>
            </a:pPr>
            <a:r>
              <a:rPr lang="en-US" sz="2400" dirty="0"/>
              <a:t>SI2</a:t>
            </a:r>
          </a:p>
          <a:p>
            <a:pPr marL="342900" indent="-342900" algn="r" rtl="1">
              <a:buFont typeface="Arial" panose="020B0604020202020204" pitchFamily="34" charset="0"/>
              <a:buChar char="•"/>
            </a:pPr>
            <a:r>
              <a:rPr lang="en-US" sz="2400" dirty="0"/>
              <a:t>SI1</a:t>
            </a:r>
          </a:p>
          <a:p>
            <a:pPr marL="342900" indent="-342900" algn="r" rtl="1">
              <a:buFont typeface="Arial" panose="020B0604020202020204" pitchFamily="34" charset="0"/>
              <a:buChar char="•"/>
            </a:pPr>
            <a:r>
              <a:rPr lang="en-US" sz="2400" dirty="0"/>
              <a:t>VS2</a:t>
            </a:r>
          </a:p>
          <a:p>
            <a:pPr marL="342900" indent="-342900" algn="r" rtl="1">
              <a:buFont typeface="Arial" panose="020B0604020202020204" pitchFamily="34" charset="0"/>
              <a:buChar char="•"/>
            </a:pPr>
            <a:r>
              <a:rPr lang="en-US" sz="2400" dirty="0"/>
              <a:t>VS1</a:t>
            </a:r>
          </a:p>
          <a:p>
            <a:pPr marL="342900" indent="-342900" algn="r" rtl="1">
              <a:buFont typeface="Arial" panose="020B0604020202020204" pitchFamily="34" charset="0"/>
              <a:buChar char="•"/>
            </a:pPr>
            <a:r>
              <a:rPr lang="en-US" sz="2400" dirty="0"/>
              <a:t>VVS2</a:t>
            </a:r>
          </a:p>
          <a:p>
            <a:pPr marL="342900" indent="-342900" algn="r" rtl="1">
              <a:buFont typeface="Arial" panose="020B0604020202020204" pitchFamily="34" charset="0"/>
              <a:buChar char="•"/>
            </a:pPr>
            <a:r>
              <a:rPr lang="en-US" sz="2400" dirty="0"/>
              <a:t>VVS1</a:t>
            </a:r>
          </a:p>
          <a:p>
            <a:pPr marL="342900" indent="-342900" algn="r" rtl="1">
              <a:buFont typeface="Arial" panose="020B0604020202020204" pitchFamily="34" charset="0"/>
              <a:buChar char="•"/>
            </a:pPr>
            <a:r>
              <a:rPr lang="en-US" sz="2400" dirty="0"/>
              <a:t>IF</a:t>
            </a:r>
          </a:p>
          <a:p>
            <a:pPr algn="r" rtl="1"/>
            <a:endParaRPr lang="LID4096" sz="2400" dirty="0"/>
          </a:p>
        </p:txBody>
      </p:sp>
    </p:spTree>
    <p:extLst>
      <p:ext uri="{BB962C8B-B14F-4D97-AF65-F5344CB8AC3E}">
        <p14:creationId xmlns:p14="http://schemas.microsoft.com/office/powerpoint/2010/main" val="577042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BF93BD-EC36-7EC1-16FF-752218836932}"/>
              </a:ext>
            </a:extLst>
          </p:cNvPr>
          <p:cNvSpPr>
            <a:spLocks noGrp="1"/>
          </p:cNvSpPr>
          <p:nvPr>
            <p:ph type="body" idx="1"/>
          </p:nvPr>
        </p:nvSpPr>
        <p:spPr>
          <a:xfrm>
            <a:off x="404447" y="365125"/>
            <a:ext cx="11377324" cy="620396"/>
          </a:xfrm>
        </p:spPr>
        <p:txBody>
          <a:bodyPr>
            <a:normAutofit fontScale="85000" lnSpcReduction="20000"/>
          </a:bodyPr>
          <a:lstStyle/>
          <a:p>
            <a:r>
              <a:rPr lang="he-IL" dirty="0"/>
              <a:t>טעינת ה </a:t>
            </a:r>
            <a:r>
              <a:rPr lang="en-US" dirty="0"/>
              <a:t>data frame</a:t>
            </a:r>
            <a:endParaRPr lang="en-IL" dirty="0"/>
          </a:p>
        </p:txBody>
      </p:sp>
      <p:pic>
        <p:nvPicPr>
          <p:cNvPr id="4" name="Picture 3">
            <a:extLst>
              <a:ext uri="{FF2B5EF4-FFF2-40B4-BE49-F238E27FC236}">
                <a16:creationId xmlns:a16="http://schemas.microsoft.com/office/drawing/2014/main" id="{0B2F2568-4A6C-211C-FFE1-3C45FA6A2683}"/>
              </a:ext>
            </a:extLst>
          </p:cNvPr>
          <p:cNvPicPr>
            <a:picLocks noChangeAspect="1"/>
          </p:cNvPicPr>
          <p:nvPr/>
        </p:nvPicPr>
        <p:blipFill>
          <a:blip r:embed="rId2"/>
          <a:stretch>
            <a:fillRect/>
          </a:stretch>
        </p:blipFill>
        <p:spPr>
          <a:xfrm>
            <a:off x="1879600" y="1941455"/>
            <a:ext cx="7792720" cy="4457499"/>
          </a:xfrm>
          <a:prstGeom prst="rect">
            <a:avLst/>
          </a:prstGeom>
        </p:spPr>
      </p:pic>
      <p:sp>
        <p:nvSpPr>
          <p:cNvPr id="5" name="TextBox 4">
            <a:extLst>
              <a:ext uri="{FF2B5EF4-FFF2-40B4-BE49-F238E27FC236}">
                <a16:creationId xmlns:a16="http://schemas.microsoft.com/office/drawing/2014/main" id="{07F31374-F996-6AAD-31FE-CA080D44C16A}"/>
              </a:ext>
            </a:extLst>
          </p:cNvPr>
          <p:cNvSpPr txBox="1"/>
          <p:nvPr/>
        </p:nvSpPr>
        <p:spPr>
          <a:xfrm>
            <a:off x="422814" y="1171123"/>
            <a:ext cx="7437120" cy="954107"/>
          </a:xfrm>
          <a:prstGeom prst="rect">
            <a:avLst/>
          </a:prstGeom>
          <a:noFill/>
        </p:spPr>
        <p:txBody>
          <a:bodyPr wrap="square" rtlCol="0">
            <a:spAutoFit/>
          </a:bodyPr>
          <a:lstStyle/>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pandas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pd</a:t>
            </a:r>
          </a:p>
          <a:p>
            <a:r>
              <a:rPr lang="en-US" b="0" dirty="0" err="1">
                <a:solidFill>
                  <a:srgbClr val="000000"/>
                </a:solidFill>
                <a:effectLst/>
                <a:latin typeface="Courier New" panose="02070309020205020404" pitchFamily="49" charset="0"/>
              </a:rPr>
              <a:t>df</a:t>
            </a:r>
            <a:r>
              <a:rPr lang="en-US" b="0" dirty="0">
                <a:solidFill>
                  <a:srgbClr val="000000"/>
                </a:solidFill>
                <a:effectLst/>
                <a:latin typeface="Courier New" panose="02070309020205020404" pitchFamily="49" charset="0"/>
              </a:rPr>
              <a:t> = </a:t>
            </a:r>
            <a:r>
              <a:rPr lang="en-US" b="0" dirty="0" err="1">
                <a:solidFill>
                  <a:srgbClr val="000000"/>
                </a:solidFill>
                <a:effectLst/>
                <a:latin typeface="Courier New" panose="02070309020205020404" pitchFamily="49" charset="0"/>
              </a:rPr>
              <a:t>pd.read_csv</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'/content/drive/</a:t>
            </a:r>
            <a:r>
              <a:rPr lang="en-US" b="0" dirty="0" err="1">
                <a:solidFill>
                  <a:srgbClr val="A31515"/>
                </a:solidFill>
                <a:effectLst/>
                <a:latin typeface="Courier New" panose="02070309020205020404" pitchFamily="49" charset="0"/>
              </a:rPr>
              <a:t>MyDrive</a:t>
            </a:r>
            <a:r>
              <a:rPr lang="en-US" b="0" dirty="0">
                <a:solidFill>
                  <a:srgbClr val="A31515"/>
                </a:solidFill>
                <a:effectLst/>
                <a:latin typeface="Courier New" panose="02070309020205020404" pitchFamily="49" charset="0"/>
              </a:rPr>
              <a:t>/dataset/diamonds.csv'</a:t>
            </a:r>
            <a:r>
              <a:rPr lang="en-US" b="0" dirty="0">
                <a:solidFill>
                  <a:srgbClr val="000000"/>
                </a:solidFill>
                <a:effectLst/>
                <a:latin typeface="Courier New" panose="02070309020205020404" pitchFamily="49" charset="0"/>
              </a:rPr>
              <a:t>)</a:t>
            </a:r>
          </a:p>
          <a:p>
            <a:r>
              <a:rPr lang="en-US" b="0" dirty="0" err="1">
                <a:solidFill>
                  <a:srgbClr val="000000"/>
                </a:solidFill>
                <a:effectLst/>
                <a:latin typeface="Courier New" panose="02070309020205020404" pitchFamily="49" charset="0"/>
              </a:rPr>
              <a:t>df</a:t>
            </a:r>
            <a:endParaRPr lang="en-US" b="0" dirty="0">
              <a:solidFill>
                <a:srgbClr val="000000"/>
              </a:solidFill>
              <a:effectLst/>
              <a:latin typeface="Courier New" panose="02070309020205020404" pitchFamily="49" charset="0"/>
            </a:endParaRPr>
          </a:p>
          <a:p>
            <a:endParaRPr lang="en-IL" dirty="0"/>
          </a:p>
        </p:txBody>
      </p:sp>
    </p:spTree>
    <p:extLst>
      <p:ext uri="{BB962C8B-B14F-4D97-AF65-F5344CB8AC3E}">
        <p14:creationId xmlns:p14="http://schemas.microsoft.com/office/powerpoint/2010/main" val="2264248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980C83-9FF3-108D-C67D-8D6B9A5DE803}"/>
              </a:ext>
            </a:extLst>
          </p:cNvPr>
          <p:cNvSpPr>
            <a:spLocks noGrp="1"/>
          </p:cNvSpPr>
          <p:nvPr>
            <p:ph type="body" idx="1"/>
          </p:nvPr>
        </p:nvSpPr>
        <p:spPr>
          <a:xfrm>
            <a:off x="404447" y="365125"/>
            <a:ext cx="11377324" cy="1097916"/>
          </a:xfrm>
        </p:spPr>
        <p:txBody>
          <a:bodyPr/>
          <a:lstStyle/>
          <a:p>
            <a:r>
              <a:rPr lang="he-IL" dirty="0"/>
              <a:t>מידע על ה </a:t>
            </a:r>
            <a:r>
              <a:rPr lang="en-US" dirty="0"/>
              <a:t>data frame</a:t>
            </a:r>
            <a:endParaRPr lang="en-IL" dirty="0"/>
          </a:p>
        </p:txBody>
      </p:sp>
      <p:pic>
        <p:nvPicPr>
          <p:cNvPr id="4" name="Picture 3">
            <a:extLst>
              <a:ext uri="{FF2B5EF4-FFF2-40B4-BE49-F238E27FC236}">
                <a16:creationId xmlns:a16="http://schemas.microsoft.com/office/drawing/2014/main" id="{334D6ECC-6B91-6072-96A6-64524B0A4456}"/>
              </a:ext>
            </a:extLst>
          </p:cNvPr>
          <p:cNvPicPr>
            <a:picLocks noChangeAspect="1"/>
          </p:cNvPicPr>
          <p:nvPr/>
        </p:nvPicPr>
        <p:blipFill>
          <a:blip r:embed="rId2"/>
          <a:stretch>
            <a:fillRect/>
          </a:stretch>
        </p:blipFill>
        <p:spPr>
          <a:xfrm>
            <a:off x="3654368" y="1663026"/>
            <a:ext cx="4877481" cy="4829849"/>
          </a:xfrm>
          <a:prstGeom prst="rect">
            <a:avLst/>
          </a:prstGeom>
        </p:spPr>
      </p:pic>
    </p:spTree>
    <p:extLst>
      <p:ext uri="{BB962C8B-B14F-4D97-AF65-F5344CB8AC3E}">
        <p14:creationId xmlns:p14="http://schemas.microsoft.com/office/powerpoint/2010/main" val="386534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2653B0-1453-2419-63AC-DD5CEC9DA08A}"/>
              </a:ext>
            </a:extLst>
          </p:cNvPr>
          <p:cNvSpPr>
            <a:spLocks noGrp="1"/>
          </p:cNvSpPr>
          <p:nvPr>
            <p:ph type="body" idx="1"/>
          </p:nvPr>
        </p:nvSpPr>
        <p:spPr>
          <a:xfrm>
            <a:off x="1257887" y="2376804"/>
            <a:ext cx="11377324" cy="1376363"/>
          </a:xfrm>
        </p:spPr>
        <p:txBody>
          <a:bodyPr/>
          <a:lstStyle/>
          <a:p>
            <a:pPr algn="l" rtl="0"/>
            <a:r>
              <a:rPr lang="en-US" dirty="0"/>
              <a:t>Data Preparation and Cleaning</a:t>
            </a:r>
            <a:endParaRPr lang="LID4096" dirty="0"/>
          </a:p>
        </p:txBody>
      </p:sp>
    </p:spTree>
    <p:extLst>
      <p:ext uri="{BB962C8B-B14F-4D97-AF65-F5344CB8AC3E}">
        <p14:creationId xmlns:p14="http://schemas.microsoft.com/office/powerpoint/2010/main" val="3631846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D33564-BD57-F560-E9D8-48A2372DE70E}"/>
              </a:ext>
            </a:extLst>
          </p:cNvPr>
          <p:cNvSpPr>
            <a:spLocks noGrp="1"/>
          </p:cNvSpPr>
          <p:nvPr>
            <p:ph type="body" idx="1"/>
          </p:nvPr>
        </p:nvSpPr>
        <p:spPr/>
        <p:txBody>
          <a:bodyPr/>
          <a:lstStyle/>
          <a:p>
            <a:r>
              <a:rPr lang="he-IL" dirty="0"/>
              <a:t>נמחק את העמודה הראשונה</a:t>
            </a:r>
            <a:endParaRPr lang="en-IL" dirty="0"/>
          </a:p>
        </p:txBody>
      </p:sp>
      <p:pic>
        <p:nvPicPr>
          <p:cNvPr id="4" name="Picture 3">
            <a:extLst>
              <a:ext uri="{FF2B5EF4-FFF2-40B4-BE49-F238E27FC236}">
                <a16:creationId xmlns:a16="http://schemas.microsoft.com/office/drawing/2014/main" id="{F8E40E4F-976B-F8AF-BD3B-45FB0EE7564B}"/>
              </a:ext>
            </a:extLst>
          </p:cNvPr>
          <p:cNvPicPr>
            <a:picLocks noChangeAspect="1"/>
          </p:cNvPicPr>
          <p:nvPr/>
        </p:nvPicPr>
        <p:blipFill>
          <a:blip r:embed="rId2"/>
          <a:stretch>
            <a:fillRect/>
          </a:stretch>
        </p:blipFill>
        <p:spPr>
          <a:xfrm>
            <a:off x="3026852" y="1656080"/>
            <a:ext cx="6132513" cy="5128233"/>
          </a:xfrm>
          <a:prstGeom prst="rect">
            <a:avLst/>
          </a:prstGeom>
        </p:spPr>
      </p:pic>
    </p:spTree>
    <p:extLst>
      <p:ext uri="{BB962C8B-B14F-4D97-AF65-F5344CB8AC3E}">
        <p14:creationId xmlns:p14="http://schemas.microsoft.com/office/powerpoint/2010/main" val="218188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AC5CC7-A293-F258-27DF-624B3E107F22}"/>
              </a:ext>
            </a:extLst>
          </p:cNvPr>
          <p:cNvSpPr>
            <a:spLocks noGrp="1"/>
          </p:cNvSpPr>
          <p:nvPr>
            <p:ph type="body" idx="1"/>
          </p:nvPr>
        </p:nvSpPr>
        <p:spPr/>
        <p:txBody>
          <a:bodyPr/>
          <a:lstStyle/>
          <a:p>
            <a:r>
              <a:rPr lang="he-IL" dirty="0"/>
              <a:t>בדיקת ערכי </a:t>
            </a:r>
            <a:r>
              <a:rPr lang="en-US" dirty="0" err="1"/>
              <a:t>NaN</a:t>
            </a:r>
            <a:endParaRPr lang="LID4096" dirty="0"/>
          </a:p>
        </p:txBody>
      </p:sp>
      <p:pic>
        <p:nvPicPr>
          <p:cNvPr id="4" name="Picture 3">
            <a:extLst>
              <a:ext uri="{FF2B5EF4-FFF2-40B4-BE49-F238E27FC236}">
                <a16:creationId xmlns:a16="http://schemas.microsoft.com/office/drawing/2014/main" id="{857E79AE-7D50-0689-4D90-7CD6308F9BEE}"/>
              </a:ext>
            </a:extLst>
          </p:cNvPr>
          <p:cNvPicPr>
            <a:picLocks noChangeAspect="1"/>
          </p:cNvPicPr>
          <p:nvPr/>
        </p:nvPicPr>
        <p:blipFill>
          <a:blip r:embed="rId2"/>
          <a:stretch>
            <a:fillRect/>
          </a:stretch>
        </p:blipFill>
        <p:spPr>
          <a:xfrm>
            <a:off x="3875535" y="2626433"/>
            <a:ext cx="4440929" cy="1786946"/>
          </a:xfrm>
          <a:prstGeom prst="rect">
            <a:avLst/>
          </a:prstGeom>
        </p:spPr>
      </p:pic>
    </p:spTree>
    <p:extLst>
      <p:ext uri="{BB962C8B-B14F-4D97-AF65-F5344CB8AC3E}">
        <p14:creationId xmlns:p14="http://schemas.microsoft.com/office/powerpoint/2010/main" val="534682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216DFE-91D3-A499-66C7-648F4C53555F}"/>
              </a:ext>
            </a:extLst>
          </p:cNvPr>
          <p:cNvSpPr>
            <a:spLocks noGrp="1"/>
          </p:cNvSpPr>
          <p:nvPr>
            <p:ph type="body" idx="1"/>
          </p:nvPr>
        </p:nvSpPr>
        <p:spPr/>
        <p:txBody>
          <a:bodyPr/>
          <a:lstStyle/>
          <a:p>
            <a:r>
              <a:rPr lang="he-IL" dirty="0"/>
              <a:t>ניקוי ערכים לא חוקיים</a:t>
            </a:r>
            <a:endParaRPr lang="LID4096" dirty="0"/>
          </a:p>
        </p:txBody>
      </p:sp>
      <p:pic>
        <p:nvPicPr>
          <p:cNvPr id="4" name="Picture 3">
            <a:extLst>
              <a:ext uri="{FF2B5EF4-FFF2-40B4-BE49-F238E27FC236}">
                <a16:creationId xmlns:a16="http://schemas.microsoft.com/office/drawing/2014/main" id="{67DF8C62-DBE9-E31B-033B-5EE9AFFC47C7}"/>
              </a:ext>
            </a:extLst>
          </p:cNvPr>
          <p:cNvPicPr>
            <a:picLocks noChangeAspect="1"/>
          </p:cNvPicPr>
          <p:nvPr/>
        </p:nvPicPr>
        <p:blipFill>
          <a:blip r:embed="rId2"/>
          <a:stretch>
            <a:fillRect/>
          </a:stretch>
        </p:blipFill>
        <p:spPr>
          <a:xfrm>
            <a:off x="838663" y="1851470"/>
            <a:ext cx="10508891" cy="4374259"/>
          </a:xfrm>
          <a:prstGeom prst="rect">
            <a:avLst/>
          </a:prstGeom>
        </p:spPr>
      </p:pic>
      <p:sp>
        <p:nvSpPr>
          <p:cNvPr id="5" name="Oval 4">
            <a:extLst>
              <a:ext uri="{FF2B5EF4-FFF2-40B4-BE49-F238E27FC236}">
                <a16:creationId xmlns:a16="http://schemas.microsoft.com/office/drawing/2014/main" id="{4D15A98D-6FB8-FC14-70E9-E2E6AE68F72C}"/>
              </a:ext>
            </a:extLst>
          </p:cNvPr>
          <p:cNvSpPr/>
          <p:nvPr/>
        </p:nvSpPr>
        <p:spPr>
          <a:xfrm>
            <a:off x="7630160" y="4038599"/>
            <a:ext cx="1066800" cy="421641"/>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Oval 5">
            <a:extLst>
              <a:ext uri="{FF2B5EF4-FFF2-40B4-BE49-F238E27FC236}">
                <a16:creationId xmlns:a16="http://schemas.microsoft.com/office/drawing/2014/main" id="{B0E0A8FE-542A-8226-B099-4896CB1D1980}"/>
              </a:ext>
            </a:extLst>
          </p:cNvPr>
          <p:cNvSpPr/>
          <p:nvPr/>
        </p:nvSpPr>
        <p:spPr>
          <a:xfrm>
            <a:off x="8955457" y="4038599"/>
            <a:ext cx="1066800" cy="421641"/>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Oval 6">
            <a:extLst>
              <a:ext uri="{FF2B5EF4-FFF2-40B4-BE49-F238E27FC236}">
                <a16:creationId xmlns:a16="http://schemas.microsoft.com/office/drawing/2014/main" id="{206143D1-6D98-D786-29A9-5A2DAECF366A}"/>
              </a:ext>
            </a:extLst>
          </p:cNvPr>
          <p:cNvSpPr/>
          <p:nvPr/>
        </p:nvSpPr>
        <p:spPr>
          <a:xfrm>
            <a:off x="10280754" y="4038599"/>
            <a:ext cx="1066800" cy="421641"/>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731102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39E375-3D4E-C685-02EF-ECD1B807D72E}"/>
              </a:ext>
            </a:extLst>
          </p:cNvPr>
          <p:cNvSpPr>
            <a:spLocks noGrp="1"/>
          </p:cNvSpPr>
          <p:nvPr>
            <p:ph type="body" idx="1"/>
          </p:nvPr>
        </p:nvSpPr>
        <p:spPr/>
        <p:txBody>
          <a:bodyPr/>
          <a:lstStyle/>
          <a:p>
            <a:r>
              <a:rPr lang="he-IL" dirty="0"/>
              <a:t>(חלק מ)הרשומות הבעייתיות</a:t>
            </a:r>
            <a:endParaRPr lang="LID4096" dirty="0"/>
          </a:p>
        </p:txBody>
      </p:sp>
      <p:pic>
        <p:nvPicPr>
          <p:cNvPr id="4" name="Picture 3">
            <a:extLst>
              <a:ext uri="{FF2B5EF4-FFF2-40B4-BE49-F238E27FC236}">
                <a16:creationId xmlns:a16="http://schemas.microsoft.com/office/drawing/2014/main" id="{C191E0D9-E9A4-2476-8BA9-C860427D81BD}"/>
              </a:ext>
            </a:extLst>
          </p:cNvPr>
          <p:cNvPicPr>
            <a:picLocks noChangeAspect="1"/>
          </p:cNvPicPr>
          <p:nvPr/>
        </p:nvPicPr>
        <p:blipFill>
          <a:blip r:embed="rId2"/>
          <a:stretch>
            <a:fillRect/>
          </a:stretch>
        </p:blipFill>
        <p:spPr>
          <a:xfrm>
            <a:off x="2921955" y="1408201"/>
            <a:ext cx="7262489" cy="5281118"/>
          </a:xfrm>
          <a:prstGeom prst="rect">
            <a:avLst/>
          </a:prstGeom>
        </p:spPr>
      </p:pic>
    </p:spTree>
    <p:extLst>
      <p:ext uri="{BB962C8B-B14F-4D97-AF65-F5344CB8AC3E}">
        <p14:creationId xmlns:p14="http://schemas.microsoft.com/office/powerpoint/2010/main" val="2240546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BE204C-72A4-39CB-0822-BDC9AF0D8C48}"/>
              </a:ext>
            </a:extLst>
          </p:cNvPr>
          <p:cNvSpPr>
            <a:spLocks noGrp="1"/>
          </p:cNvSpPr>
          <p:nvPr>
            <p:ph type="body" idx="1"/>
          </p:nvPr>
        </p:nvSpPr>
        <p:spPr>
          <a:xfrm>
            <a:off x="404447" y="227703"/>
            <a:ext cx="11377324" cy="1376363"/>
          </a:xfrm>
        </p:spPr>
        <p:txBody>
          <a:bodyPr/>
          <a:lstStyle/>
          <a:p>
            <a:r>
              <a:rPr lang="he-IL" dirty="0"/>
              <a:t>מחיקת הרשומות הבעייתיות</a:t>
            </a:r>
            <a:endParaRPr lang="LID4096" dirty="0"/>
          </a:p>
        </p:txBody>
      </p:sp>
      <p:pic>
        <p:nvPicPr>
          <p:cNvPr id="4" name="Picture 3">
            <a:extLst>
              <a:ext uri="{FF2B5EF4-FFF2-40B4-BE49-F238E27FC236}">
                <a16:creationId xmlns:a16="http://schemas.microsoft.com/office/drawing/2014/main" id="{79BDA032-0EA9-6011-14F3-CC4B8303D3C2}"/>
              </a:ext>
            </a:extLst>
          </p:cNvPr>
          <p:cNvPicPr>
            <a:picLocks noChangeAspect="1"/>
          </p:cNvPicPr>
          <p:nvPr/>
        </p:nvPicPr>
        <p:blipFill>
          <a:blip r:embed="rId2"/>
          <a:stretch>
            <a:fillRect/>
          </a:stretch>
        </p:blipFill>
        <p:spPr>
          <a:xfrm>
            <a:off x="247669" y="1769994"/>
            <a:ext cx="5974598" cy="2972058"/>
          </a:xfrm>
          <a:prstGeom prst="rect">
            <a:avLst/>
          </a:prstGeom>
        </p:spPr>
      </p:pic>
      <p:pic>
        <p:nvPicPr>
          <p:cNvPr id="6" name="Picture 5">
            <a:extLst>
              <a:ext uri="{FF2B5EF4-FFF2-40B4-BE49-F238E27FC236}">
                <a16:creationId xmlns:a16="http://schemas.microsoft.com/office/drawing/2014/main" id="{448FB3FF-5B9C-D4F5-FB37-3B02EF0B1D9E}"/>
              </a:ext>
            </a:extLst>
          </p:cNvPr>
          <p:cNvPicPr>
            <a:picLocks noChangeAspect="1"/>
          </p:cNvPicPr>
          <p:nvPr/>
        </p:nvPicPr>
        <p:blipFill>
          <a:blip r:embed="rId3"/>
          <a:stretch>
            <a:fillRect/>
          </a:stretch>
        </p:blipFill>
        <p:spPr>
          <a:xfrm>
            <a:off x="4796152" y="2958440"/>
            <a:ext cx="7148179" cy="1988992"/>
          </a:xfrm>
          <a:prstGeom prst="rect">
            <a:avLst/>
          </a:prstGeom>
        </p:spPr>
      </p:pic>
      <p:sp>
        <p:nvSpPr>
          <p:cNvPr id="7" name="TextBox 6">
            <a:extLst>
              <a:ext uri="{FF2B5EF4-FFF2-40B4-BE49-F238E27FC236}">
                <a16:creationId xmlns:a16="http://schemas.microsoft.com/office/drawing/2014/main" id="{4BF21F16-F3A9-CDF6-AD05-60E8D53652AB}"/>
              </a:ext>
            </a:extLst>
          </p:cNvPr>
          <p:cNvSpPr txBox="1"/>
          <p:nvPr/>
        </p:nvSpPr>
        <p:spPr>
          <a:xfrm>
            <a:off x="680720" y="1400662"/>
            <a:ext cx="3017520" cy="369332"/>
          </a:xfrm>
          <a:prstGeom prst="rect">
            <a:avLst/>
          </a:prstGeom>
          <a:noFill/>
        </p:spPr>
        <p:txBody>
          <a:bodyPr wrap="square" rtlCol="0">
            <a:spAutoFit/>
          </a:bodyPr>
          <a:lstStyle/>
          <a:p>
            <a:pPr algn="r" rtl="1"/>
            <a:r>
              <a:rPr lang="he-IL" sz="1800" dirty="0"/>
              <a:t>מספר הרשומות</a:t>
            </a:r>
            <a:endParaRPr lang="LID4096" sz="1800" dirty="0"/>
          </a:p>
        </p:txBody>
      </p:sp>
      <p:sp>
        <p:nvSpPr>
          <p:cNvPr id="8" name="TextBox 7">
            <a:extLst>
              <a:ext uri="{FF2B5EF4-FFF2-40B4-BE49-F238E27FC236}">
                <a16:creationId xmlns:a16="http://schemas.microsoft.com/office/drawing/2014/main" id="{0F964AB3-4303-BB07-1D82-80D113526C31}"/>
              </a:ext>
            </a:extLst>
          </p:cNvPr>
          <p:cNvSpPr txBox="1"/>
          <p:nvPr/>
        </p:nvSpPr>
        <p:spPr>
          <a:xfrm>
            <a:off x="7289067" y="2535733"/>
            <a:ext cx="3017520" cy="369332"/>
          </a:xfrm>
          <a:prstGeom prst="rect">
            <a:avLst/>
          </a:prstGeom>
          <a:noFill/>
        </p:spPr>
        <p:txBody>
          <a:bodyPr wrap="square" rtlCol="0">
            <a:spAutoFit/>
          </a:bodyPr>
          <a:lstStyle/>
          <a:p>
            <a:pPr algn="r" rtl="1"/>
            <a:r>
              <a:rPr lang="he-IL" sz="1800" dirty="0"/>
              <a:t>האינדקס של הרשומות</a:t>
            </a:r>
            <a:endParaRPr lang="LID4096" sz="1800" dirty="0"/>
          </a:p>
        </p:txBody>
      </p:sp>
      <p:pic>
        <p:nvPicPr>
          <p:cNvPr id="10" name="Picture 9">
            <a:extLst>
              <a:ext uri="{FF2B5EF4-FFF2-40B4-BE49-F238E27FC236}">
                <a16:creationId xmlns:a16="http://schemas.microsoft.com/office/drawing/2014/main" id="{29D446BF-D9F8-2C64-3A61-A0FC773E7405}"/>
              </a:ext>
            </a:extLst>
          </p:cNvPr>
          <p:cNvPicPr>
            <a:picLocks noChangeAspect="1"/>
          </p:cNvPicPr>
          <p:nvPr/>
        </p:nvPicPr>
        <p:blipFill>
          <a:blip r:embed="rId4"/>
          <a:stretch>
            <a:fillRect/>
          </a:stretch>
        </p:blipFill>
        <p:spPr>
          <a:xfrm>
            <a:off x="2225624" y="5229023"/>
            <a:ext cx="7734970" cy="861135"/>
          </a:xfrm>
          <a:prstGeom prst="rect">
            <a:avLst/>
          </a:prstGeom>
        </p:spPr>
      </p:pic>
    </p:spTree>
    <p:extLst>
      <p:ext uri="{BB962C8B-B14F-4D97-AF65-F5344CB8AC3E}">
        <p14:creationId xmlns:p14="http://schemas.microsoft.com/office/powerpoint/2010/main" val="315931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7B9F03-8892-26B7-8669-162E773AE329}"/>
              </a:ext>
            </a:extLst>
          </p:cNvPr>
          <p:cNvSpPr>
            <a:spLocks noGrp="1"/>
          </p:cNvSpPr>
          <p:nvPr>
            <p:ph type="body" idx="1"/>
          </p:nvPr>
        </p:nvSpPr>
        <p:spPr/>
        <p:txBody>
          <a:bodyPr/>
          <a:lstStyle/>
          <a:p>
            <a:pPr marL="685800" indent="-457200">
              <a:buFont typeface="Arial" panose="020B0604020202020204" pitchFamily="34" charset="0"/>
              <a:buChar char="•"/>
            </a:pPr>
            <a:r>
              <a:rPr lang="he-IL" dirty="0"/>
              <a:t>הסקת מסקנות מה </a:t>
            </a:r>
            <a:r>
              <a:rPr lang="en-US" dirty="0"/>
              <a:t>dataset</a:t>
            </a:r>
            <a:endParaRPr lang="he-IL" dirty="0"/>
          </a:p>
          <a:p>
            <a:pPr marL="685800" indent="-457200">
              <a:buFont typeface="Arial" panose="020B0604020202020204" pitchFamily="34" charset="0"/>
              <a:buChar char="•"/>
            </a:pPr>
            <a:endParaRPr lang="he-IL" dirty="0"/>
          </a:p>
          <a:p>
            <a:pPr marL="685800" indent="-457200">
              <a:buFont typeface="Arial" panose="020B0604020202020204" pitchFamily="34" charset="0"/>
              <a:buChar char="•"/>
            </a:pPr>
            <a:endParaRPr lang="en-IL" dirty="0"/>
          </a:p>
        </p:txBody>
      </p:sp>
      <p:sp>
        <p:nvSpPr>
          <p:cNvPr id="3" name="Text Placeholder 2">
            <a:extLst>
              <a:ext uri="{FF2B5EF4-FFF2-40B4-BE49-F238E27FC236}">
                <a16:creationId xmlns:a16="http://schemas.microsoft.com/office/drawing/2014/main" id="{EAF12155-4EAD-FA3A-6CCA-5A0B8C88B0BD}"/>
              </a:ext>
            </a:extLst>
          </p:cNvPr>
          <p:cNvSpPr>
            <a:spLocks noGrp="1"/>
          </p:cNvSpPr>
          <p:nvPr>
            <p:ph type="body" idx="2"/>
          </p:nvPr>
        </p:nvSpPr>
        <p:spPr/>
        <p:txBody>
          <a:bodyPr/>
          <a:lstStyle/>
          <a:p>
            <a:r>
              <a:rPr lang="he-IL" dirty="0"/>
              <a:t>תוכן</a:t>
            </a:r>
            <a:endParaRPr lang="en-IL" dirty="0"/>
          </a:p>
        </p:txBody>
      </p:sp>
    </p:spTree>
    <p:extLst>
      <p:ext uri="{BB962C8B-B14F-4D97-AF65-F5344CB8AC3E}">
        <p14:creationId xmlns:p14="http://schemas.microsoft.com/office/powerpoint/2010/main" val="1444909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A13BB6-3A3D-3167-0C25-834FA61A3092}"/>
              </a:ext>
            </a:extLst>
          </p:cNvPr>
          <p:cNvSpPr>
            <a:spLocks noGrp="1"/>
          </p:cNvSpPr>
          <p:nvPr>
            <p:ph type="body" idx="1"/>
          </p:nvPr>
        </p:nvSpPr>
        <p:spPr/>
        <p:txBody>
          <a:bodyPr/>
          <a:lstStyle/>
          <a:p>
            <a:r>
              <a:rPr lang="he-IL" dirty="0"/>
              <a:t>ללא ערכים לא חוקיים</a:t>
            </a:r>
            <a:endParaRPr lang="LID4096" dirty="0"/>
          </a:p>
        </p:txBody>
      </p:sp>
      <p:pic>
        <p:nvPicPr>
          <p:cNvPr id="4" name="Picture 3">
            <a:extLst>
              <a:ext uri="{FF2B5EF4-FFF2-40B4-BE49-F238E27FC236}">
                <a16:creationId xmlns:a16="http://schemas.microsoft.com/office/drawing/2014/main" id="{59CDE3FD-2866-F49C-4512-F1EF37115424}"/>
              </a:ext>
            </a:extLst>
          </p:cNvPr>
          <p:cNvPicPr>
            <a:picLocks noChangeAspect="1"/>
          </p:cNvPicPr>
          <p:nvPr/>
        </p:nvPicPr>
        <p:blipFill>
          <a:blip r:embed="rId2"/>
          <a:stretch>
            <a:fillRect/>
          </a:stretch>
        </p:blipFill>
        <p:spPr>
          <a:xfrm>
            <a:off x="1318765" y="1846405"/>
            <a:ext cx="9548687" cy="4038950"/>
          </a:xfrm>
          <a:prstGeom prst="rect">
            <a:avLst/>
          </a:prstGeom>
        </p:spPr>
      </p:pic>
    </p:spTree>
    <p:extLst>
      <p:ext uri="{BB962C8B-B14F-4D97-AF65-F5344CB8AC3E}">
        <p14:creationId xmlns:p14="http://schemas.microsoft.com/office/powerpoint/2010/main" val="3200357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555D23-423F-D1FF-F6F9-7CBC09C567BB}"/>
              </a:ext>
            </a:extLst>
          </p:cNvPr>
          <p:cNvSpPr>
            <a:spLocks noGrp="1"/>
          </p:cNvSpPr>
          <p:nvPr>
            <p:ph type="body" idx="1"/>
          </p:nvPr>
        </p:nvSpPr>
        <p:spPr/>
        <p:txBody>
          <a:bodyPr/>
          <a:lstStyle/>
          <a:p>
            <a:r>
              <a:rPr lang="en-US" dirty="0"/>
              <a:t>Cut</a:t>
            </a:r>
            <a:r>
              <a:rPr lang="he-IL" dirty="0"/>
              <a:t> – מיון כמות רכישות</a:t>
            </a:r>
            <a:endParaRPr lang="LID4096" dirty="0"/>
          </a:p>
        </p:txBody>
      </p:sp>
      <p:grpSp>
        <p:nvGrpSpPr>
          <p:cNvPr id="6" name="Group 5">
            <a:extLst>
              <a:ext uri="{FF2B5EF4-FFF2-40B4-BE49-F238E27FC236}">
                <a16:creationId xmlns:a16="http://schemas.microsoft.com/office/drawing/2014/main" id="{3080EE5A-B681-57F1-654F-6E366AB80FA7}"/>
              </a:ext>
            </a:extLst>
          </p:cNvPr>
          <p:cNvGrpSpPr/>
          <p:nvPr/>
        </p:nvGrpSpPr>
        <p:grpSpPr>
          <a:xfrm>
            <a:off x="250873" y="1847233"/>
            <a:ext cx="4653751" cy="3381041"/>
            <a:chOff x="3766233" y="1735473"/>
            <a:chExt cx="4653751" cy="3381041"/>
          </a:xfrm>
        </p:grpSpPr>
        <p:pic>
          <p:nvPicPr>
            <p:cNvPr id="4" name="Picture 3">
              <a:extLst>
                <a:ext uri="{FF2B5EF4-FFF2-40B4-BE49-F238E27FC236}">
                  <a16:creationId xmlns:a16="http://schemas.microsoft.com/office/drawing/2014/main" id="{C86D1420-E829-8CB4-1E2D-BCFECF3F7FD6}"/>
                </a:ext>
              </a:extLst>
            </p:cNvPr>
            <p:cNvPicPr>
              <a:picLocks noChangeAspect="1"/>
            </p:cNvPicPr>
            <p:nvPr/>
          </p:nvPicPr>
          <p:blipFill>
            <a:blip r:embed="rId2"/>
            <a:stretch>
              <a:fillRect/>
            </a:stretch>
          </p:blipFill>
          <p:spPr>
            <a:xfrm>
              <a:off x="3766233" y="1735473"/>
              <a:ext cx="4653751" cy="3381041"/>
            </a:xfrm>
            <a:prstGeom prst="rect">
              <a:avLst/>
            </a:prstGeom>
          </p:spPr>
        </p:pic>
        <p:sp>
          <p:nvSpPr>
            <p:cNvPr id="5" name="Oval 4">
              <a:extLst>
                <a:ext uri="{FF2B5EF4-FFF2-40B4-BE49-F238E27FC236}">
                  <a16:creationId xmlns:a16="http://schemas.microsoft.com/office/drawing/2014/main" id="{039A4C6A-EC5A-4A81-389C-0556C708F0BA}"/>
                </a:ext>
              </a:extLst>
            </p:cNvPr>
            <p:cNvSpPr/>
            <p:nvPr/>
          </p:nvSpPr>
          <p:spPr>
            <a:xfrm>
              <a:off x="4226560" y="2651760"/>
              <a:ext cx="3393440" cy="894080"/>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7" name="TextBox 6">
            <a:extLst>
              <a:ext uri="{FF2B5EF4-FFF2-40B4-BE49-F238E27FC236}">
                <a16:creationId xmlns:a16="http://schemas.microsoft.com/office/drawing/2014/main" id="{167D80E5-143B-EDDA-22C1-E74BDABFEDDF}"/>
              </a:ext>
            </a:extLst>
          </p:cNvPr>
          <p:cNvSpPr txBox="1"/>
          <p:nvPr/>
        </p:nvSpPr>
        <p:spPr>
          <a:xfrm>
            <a:off x="4710411" y="1741487"/>
            <a:ext cx="7071360" cy="1200329"/>
          </a:xfrm>
          <a:prstGeom prst="rect">
            <a:avLst/>
          </a:prstGeom>
          <a:noFill/>
        </p:spPr>
        <p:txBody>
          <a:bodyPr wrap="square" rtlCol="0">
            <a:spAutoFit/>
          </a:bodyPr>
          <a:lstStyle/>
          <a:p>
            <a:pPr marL="342900" indent="-342900" algn="r" rtl="1">
              <a:buFont typeface="Arial" panose="020B0604020202020204" pitchFamily="34" charset="0"/>
              <a:buChar char="•"/>
            </a:pPr>
            <a:r>
              <a:rPr lang="he-IL" sz="2400" dirty="0"/>
              <a:t>רוב הרכישות היו ברמות הגבוהות ביותר של החיתוך. </a:t>
            </a:r>
          </a:p>
          <a:p>
            <a:pPr marL="342900" indent="-342900" algn="r" rtl="1">
              <a:buFont typeface="Arial" panose="020B0604020202020204" pitchFamily="34" charset="0"/>
              <a:buChar char="•"/>
            </a:pPr>
            <a:r>
              <a:rPr lang="he-IL" sz="2400" dirty="0"/>
              <a:t>החיתוך משפיע על הנראות של היהלום והיופי שלו</a:t>
            </a:r>
            <a:endParaRPr lang="en-US" sz="2400" dirty="0"/>
          </a:p>
          <a:p>
            <a:pPr marL="342900" indent="-342900" algn="r" rtl="1">
              <a:buFont typeface="Arial" panose="020B0604020202020204" pitchFamily="34" charset="0"/>
              <a:buChar char="•"/>
            </a:pPr>
            <a:r>
              <a:rPr lang="he-IL" sz="2400" dirty="0"/>
              <a:t>איכות החיתוך נחשבת לקריטריון מס' 1 ברכישת יהלום</a:t>
            </a:r>
            <a:endParaRPr lang="LID4096" sz="2400" dirty="0"/>
          </a:p>
        </p:txBody>
      </p:sp>
      <p:sp>
        <p:nvSpPr>
          <p:cNvPr id="8" name="TextBox 7">
            <a:extLst>
              <a:ext uri="{FF2B5EF4-FFF2-40B4-BE49-F238E27FC236}">
                <a16:creationId xmlns:a16="http://schemas.microsoft.com/office/drawing/2014/main" id="{AF873BFE-1DC4-5D94-147F-39CC09DE8A4D}"/>
              </a:ext>
            </a:extLst>
          </p:cNvPr>
          <p:cNvSpPr txBox="1"/>
          <p:nvPr/>
        </p:nvSpPr>
        <p:spPr>
          <a:xfrm>
            <a:off x="6071851" y="3355312"/>
            <a:ext cx="5709920" cy="2677656"/>
          </a:xfrm>
          <a:prstGeom prst="rect">
            <a:avLst/>
          </a:prstGeom>
          <a:noFill/>
        </p:spPr>
        <p:txBody>
          <a:bodyPr wrap="square" rtlCol="0">
            <a:spAutoFit/>
          </a:bodyPr>
          <a:lstStyle/>
          <a:p>
            <a:pPr algn="r" rtl="1"/>
            <a:r>
              <a:rPr lang="he-IL" sz="2400" dirty="0"/>
              <a:t>סולם מנמוך לגבוהה:</a:t>
            </a:r>
          </a:p>
          <a:p>
            <a:pPr marL="285750" indent="-285750" algn="r" rtl="1">
              <a:buFont typeface="Arial" panose="020B0604020202020204" pitchFamily="34" charset="0"/>
              <a:buChar char="•"/>
            </a:pPr>
            <a:r>
              <a:rPr lang="en-US" sz="2400" dirty="0"/>
              <a:t>Fair</a:t>
            </a:r>
          </a:p>
          <a:p>
            <a:pPr marL="285750" indent="-285750" algn="r" rtl="1">
              <a:buFont typeface="Arial" panose="020B0604020202020204" pitchFamily="34" charset="0"/>
              <a:buChar char="•"/>
            </a:pPr>
            <a:r>
              <a:rPr lang="en-US" sz="2400" dirty="0"/>
              <a:t>Good</a:t>
            </a:r>
          </a:p>
          <a:p>
            <a:pPr marL="285750" indent="-285750" algn="r" rtl="1">
              <a:buFont typeface="Arial" panose="020B0604020202020204" pitchFamily="34" charset="0"/>
              <a:buChar char="•"/>
            </a:pPr>
            <a:r>
              <a:rPr lang="en-US" sz="2400" dirty="0"/>
              <a:t>Very Good</a:t>
            </a:r>
          </a:p>
          <a:p>
            <a:pPr marL="285750" indent="-285750" algn="r" rtl="1">
              <a:buFont typeface="Arial" panose="020B0604020202020204" pitchFamily="34" charset="0"/>
              <a:buChar char="•"/>
            </a:pPr>
            <a:r>
              <a:rPr lang="en-US" sz="2400" dirty="0"/>
              <a:t>Premium</a:t>
            </a:r>
          </a:p>
          <a:p>
            <a:pPr marL="285750" indent="-285750" algn="r" rtl="1">
              <a:buFont typeface="Arial" panose="020B0604020202020204" pitchFamily="34" charset="0"/>
              <a:buChar char="•"/>
            </a:pPr>
            <a:r>
              <a:rPr lang="en-US" sz="2400" dirty="0"/>
              <a:t>Ideal</a:t>
            </a:r>
            <a:endParaRPr lang="he-IL" sz="2400" dirty="0"/>
          </a:p>
          <a:p>
            <a:pPr algn="r" rtl="1"/>
            <a:endParaRPr lang="LID4096" sz="2400" dirty="0"/>
          </a:p>
        </p:txBody>
      </p:sp>
    </p:spTree>
    <p:extLst>
      <p:ext uri="{BB962C8B-B14F-4D97-AF65-F5344CB8AC3E}">
        <p14:creationId xmlns:p14="http://schemas.microsoft.com/office/powerpoint/2010/main" val="843815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4F60CE-BF8E-AA48-87F7-FD303D8EDBC1}"/>
              </a:ext>
            </a:extLst>
          </p:cNvPr>
          <p:cNvSpPr>
            <a:spLocks noGrp="1"/>
          </p:cNvSpPr>
          <p:nvPr>
            <p:ph type="body" idx="1"/>
          </p:nvPr>
        </p:nvSpPr>
        <p:spPr/>
        <p:txBody>
          <a:bodyPr/>
          <a:lstStyle/>
          <a:p>
            <a:r>
              <a:rPr lang="en-US" dirty="0"/>
              <a:t>Cut</a:t>
            </a:r>
            <a:r>
              <a:rPr lang="he-IL" dirty="0"/>
              <a:t> - מחיר</a:t>
            </a:r>
            <a:endParaRPr lang="LID4096" dirty="0"/>
          </a:p>
        </p:txBody>
      </p:sp>
      <p:pic>
        <p:nvPicPr>
          <p:cNvPr id="6" name="Picture 5">
            <a:extLst>
              <a:ext uri="{FF2B5EF4-FFF2-40B4-BE49-F238E27FC236}">
                <a16:creationId xmlns:a16="http://schemas.microsoft.com/office/drawing/2014/main" id="{8BDB2B7E-C0B4-9F67-DD13-D87D09DF1D9C}"/>
              </a:ext>
            </a:extLst>
          </p:cNvPr>
          <p:cNvPicPr>
            <a:picLocks noChangeAspect="1"/>
          </p:cNvPicPr>
          <p:nvPr/>
        </p:nvPicPr>
        <p:blipFill>
          <a:blip r:embed="rId2"/>
          <a:stretch>
            <a:fillRect/>
          </a:stretch>
        </p:blipFill>
        <p:spPr>
          <a:xfrm>
            <a:off x="220453" y="1741487"/>
            <a:ext cx="10302592" cy="4328250"/>
          </a:xfrm>
          <a:prstGeom prst="rect">
            <a:avLst/>
          </a:prstGeom>
        </p:spPr>
      </p:pic>
      <p:sp>
        <p:nvSpPr>
          <p:cNvPr id="7" name="Oval 6">
            <a:extLst>
              <a:ext uri="{FF2B5EF4-FFF2-40B4-BE49-F238E27FC236}">
                <a16:creationId xmlns:a16="http://schemas.microsoft.com/office/drawing/2014/main" id="{2169627A-C49C-37C7-B7CB-162DBA206237}"/>
              </a:ext>
            </a:extLst>
          </p:cNvPr>
          <p:cNvSpPr/>
          <p:nvPr/>
        </p:nvSpPr>
        <p:spPr>
          <a:xfrm>
            <a:off x="4409440" y="3515360"/>
            <a:ext cx="883920" cy="345440"/>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Oval 7">
            <a:extLst>
              <a:ext uri="{FF2B5EF4-FFF2-40B4-BE49-F238E27FC236}">
                <a16:creationId xmlns:a16="http://schemas.microsoft.com/office/drawing/2014/main" id="{7D8CFDB9-A09A-5152-DDC4-39B2156563B4}"/>
              </a:ext>
            </a:extLst>
          </p:cNvPr>
          <p:cNvSpPr/>
          <p:nvPr/>
        </p:nvSpPr>
        <p:spPr>
          <a:xfrm>
            <a:off x="2103120" y="2621280"/>
            <a:ext cx="883920" cy="345440"/>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B6665290-9157-D026-A6BC-84F5E126D703}"/>
              </a:ext>
            </a:extLst>
          </p:cNvPr>
          <p:cNvSpPr txBox="1"/>
          <p:nvPr/>
        </p:nvSpPr>
        <p:spPr>
          <a:xfrm>
            <a:off x="6990080" y="2702560"/>
            <a:ext cx="4837693" cy="1754326"/>
          </a:xfrm>
          <a:prstGeom prst="rect">
            <a:avLst/>
          </a:prstGeom>
          <a:noFill/>
        </p:spPr>
        <p:txBody>
          <a:bodyPr wrap="square" rtlCol="0">
            <a:spAutoFit/>
          </a:bodyPr>
          <a:lstStyle/>
          <a:p>
            <a:pPr marL="285750" indent="-285750" algn="r" rtl="1">
              <a:buFont typeface="Arial" panose="020B0604020202020204" pitchFamily="34" charset="0"/>
              <a:buChar char="•"/>
            </a:pPr>
            <a:r>
              <a:rPr lang="he-IL" sz="1800" dirty="0"/>
              <a:t>המחיר הגבוהה ביותר לרמת החיתוך</a:t>
            </a:r>
          </a:p>
          <a:p>
            <a:pPr algn="r" rtl="1"/>
            <a:r>
              <a:rPr lang="he-IL" sz="1800"/>
              <a:t> הנמוכה ביותר</a:t>
            </a:r>
            <a:endParaRPr lang="he-IL" sz="1800" dirty="0"/>
          </a:p>
          <a:p>
            <a:pPr marL="285750" indent="-285750" algn="r" rtl="1">
              <a:buFont typeface="Arial" panose="020B0604020202020204" pitchFamily="34" charset="0"/>
              <a:buChar char="•"/>
            </a:pPr>
            <a:r>
              <a:rPr lang="he-IL" sz="1800" dirty="0"/>
              <a:t>מה בכל זאת משפיע על המחיר?</a:t>
            </a:r>
          </a:p>
          <a:p>
            <a:pPr marL="285750" indent="-285750" algn="r" rtl="1">
              <a:buFont typeface="Arial" panose="020B0604020202020204" pitchFamily="34" charset="0"/>
              <a:buChar char="•"/>
            </a:pPr>
            <a:r>
              <a:rPr lang="he-IL" sz="1800" dirty="0"/>
              <a:t>קונים העדיפו יהלומים גדולים יותר והתפשרו על רמת החיתוך</a:t>
            </a:r>
          </a:p>
          <a:p>
            <a:pPr marL="285750" indent="-285750" algn="r" rtl="1">
              <a:buFont typeface="Arial" panose="020B0604020202020204" pitchFamily="34" charset="0"/>
              <a:buChar char="•"/>
            </a:pPr>
            <a:endParaRPr lang="LID4096" sz="1800" dirty="0"/>
          </a:p>
        </p:txBody>
      </p:sp>
      <p:pic>
        <p:nvPicPr>
          <p:cNvPr id="11" name="Picture 10">
            <a:extLst>
              <a:ext uri="{FF2B5EF4-FFF2-40B4-BE49-F238E27FC236}">
                <a16:creationId xmlns:a16="http://schemas.microsoft.com/office/drawing/2014/main" id="{52FE613E-D778-8C42-D5E9-F1BE7647CCA9}"/>
              </a:ext>
            </a:extLst>
          </p:cNvPr>
          <p:cNvPicPr>
            <a:picLocks noChangeAspect="1"/>
          </p:cNvPicPr>
          <p:nvPr/>
        </p:nvPicPr>
        <p:blipFill>
          <a:blip r:embed="rId3"/>
          <a:stretch>
            <a:fillRect/>
          </a:stretch>
        </p:blipFill>
        <p:spPr>
          <a:xfrm>
            <a:off x="7176027" y="2545044"/>
            <a:ext cx="1054799" cy="1084652"/>
          </a:xfrm>
          <a:prstGeom prst="rect">
            <a:avLst/>
          </a:prstGeom>
        </p:spPr>
      </p:pic>
      <p:sp>
        <p:nvSpPr>
          <p:cNvPr id="12" name="TextBox 11">
            <a:extLst>
              <a:ext uri="{FF2B5EF4-FFF2-40B4-BE49-F238E27FC236}">
                <a16:creationId xmlns:a16="http://schemas.microsoft.com/office/drawing/2014/main" id="{0E603D1A-D829-67FF-2F82-6A21C5390AFE}"/>
              </a:ext>
            </a:extLst>
          </p:cNvPr>
          <p:cNvSpPr txBox="1"/>
          <p:nvPr/>
        </p:nvSpPr>
        <p:spPr>
          <a:xfrm>
            <a:off x="7386319" y="4320512"/>
            <a:ext cx="4395451" cy="2031325"/>
          </a:xfrm>
          <a:prstGeom prst="rect">
            <a:avLst/>
          </a:prstGeom>
          <a:noFill/>
        </p:spPr>
        <p:txBody>
          <a:bodyPr wrap="square" rtlCol="0">
            <a:spAutoFit/>
          </a:bodyPr>
          <a:lstStyle/>
          <a:p>
            <a:pPr algn="r" rtl="1"/>
            <a:r>
              <a:rPr lang="he-IL" sz="1800" dirty="0"/>
              <a:t>סולם מנמוך לגבוה:</a:t>
            </a:r>
          </a:p>
          <a:p>
            <a:pPr marL="285750" indent="-285750" algn="r" rtl="1">
              <a:buFont typeface="Arial" panose="020B0604020202020204" pitchFamily="34" charset="0"/>
              <a:buChar char="•"/>
            </a:pPr>
            <a:r>
              <a:rPr lang="en-US" sz="1800" dirty="0"/>
              <a:t>Fair</a:t>
            </a:r>
          </a:p>
          <a:p>
            <a:pPr marL="285750" indent="-285750" algn="r" rtl="1">
              <a:buFont typeface="Arial" panose="020B0604020202020204" pitchFamily="34" charset="0"/>
              <a:buChar char="•"/>
            </a:pPr>
            <a:r>
              <a:rPr lang="en-US" sz="1800" dirty="0"/>
              <a:t>Good</a:t>
            </a:r>
          </a:p>
          <a:p>
            <a:pPr marL="285750" indent="-285750" algn="r" rtl="1">
              <a:buFont typeface="Arial" panose="020B0604020202020204" pitchFamily="34" charset="0"/>
              <a:buChar char="•"/>
            </a:pPr>
            <a:r>
              <a:rPr lang="en-US" sz="1800" dirty="0"/>
              <a:t>Very Good</a:t>
            </a:r>
          </a:p>
          <a:p>
            <a:pPr marL="285750" indent="-285750" algn="r" rtl="1">
              <a:buFont typeface="Arial" panose="020B0604020202020204" pitchFamily="34" charset="0"/>
              <a:buChar char="•"/>
            </a:pPr>
            <a:r>
              <a:rPr lang="en-US" sz="1800" dirty="0"/>
              <a:t>Premium</a:t>
            </a:r>
          </a:p>
          <a:p>
            <a:pPr marL="285750" indent="-285750" algn="r" rtl="1">
              <a:buFont typeface="Arial" panose="020B0604020202020204" pitchFamily="34" charset="0"/>
              <a:buChar char="•"/>
            </a:pPr>
            <a:r>
              <a:rPr lang="en-US" sz="1800" dirty="0"/>
              <a:t>Ideal</a:t>
            </a:r>
            <a:endParaRPr lang="he-IL" sz="1800" dirty="0"/>
          </a:p>
          <a:p>
            <a:pPr algn="r" rtl="1"/>
            <a:endParaRPr lang="LID4096" sz="1800" dirty="0"/>
          </a:p>
        </p:txBody>
      </p:sp>
    </p:spTree>
    <p:extLst>
      <p:ext uri="{BB962C8B-B14F-4D97-AF65-F5344CB8AC3E}">
        <p14:creationId xmlns:p14="http://schemas.microsoft.com/office/powerpoint/2010/main" val="2456272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887C22-D5D6-397A-02BD-D4B232D06340}"/>
              </a:ext>
            </a:extLst>
          </p:cNvPr>
          <p:cNvSpPr>
            <a:spLocks noGrp="1"/>
          </p:cNvSpPr>
          <p:nvPr>
            <p:ph type="body" idx="1"/>
          </p:nvPr>
        </p:nvSpPr>
        <p:spPr/>
        <p:txBody>
          <a:bodyPr/>
          <a:lstStyle/>
          <a:p>
            <a:r>
              <a:rPr lang="he-IL" dirty="0"/>
              <a:t>הסברים אפשריים</a:t>
            </a:r>
            <a:endParaRPr lang="LID4096" dirty="0"/>
          </a:p>
        </p:txBody>
      </p:sp>
      <p:sp>
        <p:nvSpPr>
          <p:cNvPr id="3" name="TextBox 2">
            <a:extLst>
              <a:ext uri="{FF2B5EF4-FFF2-40B4-BE49-F238E27FC236}">
                <a16:creationId xmlns:a16="http://schemas.microsoft.com/office/drawing/2014/main" id="{04530349-873D-AFC1-121C-3FE850B54E16}"/>
              </a:ext>
            </a:extLst>
          </p:cNvPr>
          <p:cNvSpPr txBox="1"/>
          <p:nvPr/>
        </p:nvSpPr>
        <p:spPr>
          <a:xfrm>
            <a:off x="521110" y="1741487"/>
            <a:ext cx="11139948" cy="2308324"/>
          </a:xfrm>
          <a:prstGeom prst="rect">
            <a:avLst/>
          </a:prstGeom>
          <a:noFill/>
        </p:spPr>
        <p:txBody>
          <a:bodyPr wrap="square" rtlCol="0">
            <a:spAutoFit/>
          </a:bodyPr>
          <a:lstStyle/>
          <a:p>
            <a:pPr marL="342900" indent="-342900" algn="r" rtl="1">
              <a:buFont typeface="Arial" panose="020B0604020202020204" pitchFamily="34" charset="0"/>
              <a:buChar char="•"/>
            </a:pPr>
            <a:r>
              <a:rPr lang="he-IL" sz="2400" b="1" dirty="0"/>
              <a:t>שמירה על משקל (קראט) על חשבון איכות החיתוך: </a:t>
            </a:r>
            <a:r>
              <a:rPr lang="he-IL" sz="2400" dirty="0"/>
              <a:t>ביהלומים גדולים, המשקל משפיע משמעותית על המחיר. לכן, חותכים עשויים להעדיף לשמור על משקל גבוה, גם אם זה פוגע באיכות החיתוך.</a:t>
            </a:r>
          </a:p>
          <a:p>
            <a:pPr marL="342900" indent="-342900" algn="r" rtl="1">
              <a:buFont typeface="Arial" panose="020B0604020202020204" pitchFamily="34" charset="0"/>
              <a:buChar char="•"/>
            </a:pPr>
            <a:endParaRPr lang="he-IL" sz="2400" dirty="0"/>
          </a:p>
          <a:p>
            <a:pPr marL="342900" indent="-342900" algn="r" rtl="1">
              <a:buFont typeface="Arial" panose="020B0604020202020204" pitchFamily="34" charset="0"/>
              <a:buChar char="•"/>
            </a:pPr>
            <a:r>
              <a:rPr lang="he-IL" sz="2400" b="1" dirty="0"/>
              <a:t>העדפות שוק: </a:t>
            </a:r>
            <a:r>
              <a:rPr lang="he-IL" sz="2400" dirty="0"/>
              <a:t>ייתכן שהביקוש ליהלומים גדולים גבוה, גם אם איכות החיתוך שלהם נמוכה יותר, מה שמוביל לייצור יהלומים במשקל גבוה עם חיתוך פחות איכותי.</a:t>
            </a:r>
            <a:endParaRPr lang="LID4096" sz="2400" dirty="0"/>
          </a:p>
        </p:txBody>
      </p:sp>
    </p:spTree>
    <p:extLst>
      <p:ext uri="{BB962C8B-B14F-4D97-AF65-F5344CB8AC3E}">
        <p14:creationId xmlns:p14="http://schemas.microsoft.com/office/powerpoint/2010/main" val="902321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6B9134-EA4E-0E40-0501-426D7D4D7666}"/>
              </a:ext>
            </a:extLst>
          </p:cNvPr>
          <p:cNvSpPr>
            <a:spLocks noGrp="1"/>
          </p:cNvSpPr>
          <p:nvPr>
            <p:ph type="body" idx="1"/>
          </p:nvPr>
        </p:nvSpPr>
        <p:spPr/>
        <p:txBody>
          <a:bodyPr/>
          <a:lstStyle/>
          <a:p>
            <a:r>
              <a:rPr lang="en-US" dirty="0" err="1"/>
              <a:t>Groupby</a:t>
            </a:r>
            <a:r>
              <a:rPr lang="he-IL" dirty="0"/>
              <a:t> של </a:t>
            </a:r>
            <a:r>
              <a:rPr lang="en-US" dirty="0"/>
              <a:t>cut</a:t>
            </a:r>
            <a:r>
              <a:rPr lang="he-IL" dirty="0"/>
              <a:t> מול </a:t>
            </a:r>
            <a:r>
              <a:rPr lang="en-US" dirty="0"/>
              <a:t>price</a:t>
            </a:r>
            <a:r>
              <a:rPr lang="he-IL" dirty="0"/>
              <a:t> בלבד</a:t>
            </a:r>
            <a:endParaRPr lang="LID4096" dirty="0"/>
          </a:p>
        </p:txBody>
      </p:sp>
      <p:pic>
        <p:nvPicPr>
          <p:cNvPr id="5" name="Picture 4">
            <a:extLst>
              <a:ext uri="{FF2B5EF4-FFF2-40B4-BE49-F238E27FC236}">
                <a16:creationId xmlns:a16="http://schemas.microsoft.com/office/drawing/2014/main" id="{E5025EB4-EF45-EE73-9AB2-CEF42EE859A1}"/>
              </a:ext>
            </a:extLst>
          </p:cNvPr>
          <p:cNvPicPr>
            <a:picLocks noChangeAspect="1"/>
          </p:cNvPicPr>
          <p:nvPr/>
        </p:nvPicPr>
        <p:blipFill>
          <a:blip r:embed="rId2"/>
          <a:stretch>
            <a:fillRect/>
          </a:stretch>
        </p:blipFill>
        <p:spPr>
          <a:xfrm>
            <a:off x="179947" y="1847248"/>
            <a:ext cx="11341640" cy="4126832"/>
          </a:xfrm>
          <a:prstGeom prst="rect">
            <a:avLst/>
          </a:prstGeom>
        </p:spPr>
      </p:pic>
    </p:spTree>
    <p:extLst>
      <p:ext uri="{BB962C8B-B14F-4D97-AF65-F5344CB8AC3E}">
        <p14:creationId xmlns:p14="http://schemas.microsoft.com/office/powerpoint/2010/main" val="1327904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1228B8-C552-505C-73DB-FD1FBBE62515}"/>
              </a:ext>
            </a:extLst>
          </p:cNvPr>
          <p:cNvSpPr>
            <a:spLocks noGrp="1"/>
          </p:cNvSpPr>
          <p:nvPr>
            <p:ph type="body" idx="1"/>
          </p:nvPr>
        </p:nvSpPr>
        <p:spPr/>
        <p:txBody>
          <a:bodyPr/>
          <a:lstStyle/>
          <a:p>
            <a:r>
              <a:rPr lang="en-US" dirty="0"/>
              <a:t>Color</a:t>
            </a:r>
            <a:r>
              <a:rPr lang="he-IL" dirty="0"/>
              <a:t> – מיון כמות רכישות</a:t>
            </a:r>
            <a:endParaRPr lang="LID4096" dirty="0"/>
          </a:p>
        </p:txBody>
      </p:sp>
      <p:pic>
        <p:nvPicPr>
          <p:cNvPr id="4" name="Picture 3">
            <a:extLst>
              <a:ext uri="{FF2B5EF4-FFF2-40B4-BE49-F238E27FC236}">
                <a16:creationId xmlns:a16="http://schemas.microsoft.com/office/drawing/2014/main" id="{6C1170D2-494B-3114-EE3E-5287B3B66224}"/>
              </a:ext>
            </a:extLst>
          </p:cNvPr>
          <p:cNvPicPr>
            <a:picLocks noChangeAspect="1"/>
          </p:cNvPicPr>
          <p:nvPr/>
        </p:nvPicPr>
        <p:blipFill>
          <a:blip r:embed="rId2"/>
          <a:stretch>
            <a:fillRect/>
          </a:stretch>
        </p:blipFill>
        <p:spPr>
          <a:xfrm>
            <a:off x="243712" y="1741487"/>
            <a:ext cx="4828267" cy="3948113"/>
          </a:xfrm>
          <a:prstGeom prst="rect">
            <a:avLst/>
          </a:prstGeom>
        </p:spPr>
      </p:pic>
      <p:sp>
        <p:nvSpPr>
          <p:cNvPr id="5" name="Oval 4">
            <a:extLst>
              <a:ext uri="{FF2B5EF4-FFF2-40B4-BE49-F238E27FC236}">
                <a16:creationId xmlns:a16="http://schemas.microsoft.com/office/drawing/2014/main" id="{B028D14E-C0A2-CDC5-449E-284C8D418911}"/>
              </a:ext>
            </a:extLst>
          </p:cNvPr>
          <p:cNvSpPr/>
          <p:nvPr/>
        </p:nvSpPr>
        <p:spPr>
          <a:xfrm>
            <a:off x="640080" y="2631440"/>
            <a:ext cx="3393440" cy="894080"/>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6" name="TextBox 5">
            <a:extLst>
              <a:ext uri="{FF2B5EF4-FFF2-40B4-BE49-F238E27FC236}">
                <a16:creationId xmlns:a16="http://schemas.microsoft.com/office/drawing/2014/main" id="{1942AB7D-644B-6E78-2862-983846438276}"/>
              </a:ext>
            </a:extLst>
          </p:cNvPr>
          <p:cNvSpPr txBox="1"/>
          <p:nvPr/>
        </p:nvSpPr>
        <p:spPr>
          <a:xfrm>
            <a:off x="5695803" y="2031106"/>
            <a:ext cx="6085968" cy="830997"/>
          </a:xfrm>
          <a:prstGeom prst="rect">
            <a:avLst/>
          </a:prstGeom>
          <a:noFill/>
        </p:spPr>
        <p:txBody>
          <a:bodyPr wrap="square" rtlCol="0">
            <a:spAutoFit/>
          </a:bodyPr>
          <a:lstStyle/>
          <a:p>
            <a:pPr marL="285750" indent="-285750" algn="r" rtl="1">
              <a:buFont typeface="Arial" panose="020B0604020202020204" pitchFamily="34" charset="0"/>
              <a:buChar char="•"/>
            </a:pPr>
            <a:r>
              <a:rPr lang="he-IL" sz="2400" dirty="0"/>
              <a:t>צבע היהלום נחשב משני בחשיבותו לחיתוך</a:t>
            </a:r>
          </a:p>
          <a:p>
            <a:pPr marL="285750" indent="-285750" algn="r" rtl="1">
              <a:buFont typeface="Arial" panose="020B0604020202020204" pitchFamily="34" charset="0"/>
              <a:buChar char="•"/>
            </a:pPr>
            <a:r>
              <a:rPr lang="he-IL" sz="2400" dirty="0"/>
              <a:t>רוב הרכישות בצבע </a:t>
            </a:r>
            <a:r>
              <a:rPr lang="en-US" sz="2400" dirty="0"/>
              <a:t>G, E, F</a:t>
            </a:r>
            <a:endParaRPr lang="LID4096" sz="2400" dirty="0"/>
          </a:p>
        </p:txBody>
      </p:sp>
      <p:sp>
        <p:nvSpPr>
          <p:cNvPr id="7" name="TextBox 6">
            <a:extLst>
              <a:ext uri="{FF2B5EF4-FFF2-40B4-BE49-F238E27FC236}">
                <a16:creationId xmlns:a16="http://schemas.microsoft.com/office/drawing/2014/main" id="{F88A2930-0554-3A88-7138-118E2FB3F60B}"/>
              </a:ext>
            </a:extLst>
          </p:cNvPr>
          <p:cNvSpPr txBox="1"/>
          <p:nvPr/>
        </p:nvSpPr>
        <p:spPr>
          <a:xfrm>
            <a:off x="7315200" y="3682046"/>
            <a:ext cx="4466571" cy="3046988"/>
          </a:xfrm>
          <a:prstGeom prst="rect">
            <a:avLst/>
          </a:prstGeom>
          <a:noFill/>
        </p:spPr>
        <p:txBody>
          <a:bodyPr wrap="square" rtlCol="0">
            <a:spAutoFit/>
          </a:bodyPr>
          <a:lstStyle/>
          <a:p>
            <a:pPr algn="r" rtl="1"/>
            <a:r>
              <a:rPr lang="he-IL" sz="2400" dirty="0"/>
              <a:t>סולם מנמוך לגבוה:</a:t>
            </a:r>
          </a:p>
          <a:p>
            <a:pPr marL="285750" indent="-285750" algn="r" rtl="1">
              <a:buFont typeface="Arial" panose="020B0604020202020204" pitchFamily="34" charset="0"/>
              <a:buChar char="•"/>
            </a:pPr>
            <a:r>
              <a:rPr lang="en-US" sz="2400" dirty="0"/>
              <a:t>J</a:t>
            </a:r>
            <a:endParaRPr lang="he-IL" sz="2400" dirty="0"/>
          </a:p>
          <a:p>
            <a:pPr marL="285750" indent="-285750" algn="r" rtl="1">
              <a:buFont typeface="Arial" panose="020B0604020202020204" pitchFamily="34" charset="0"/>
              <a:buChar char="•"/>
            </a:pPr>
            <a:r>
              <a:rPr lang="en-US" sz="2400" dirty="0"/>
              <a:t>I</a:t>
            </a:r>
            <a:endParaRPr lang="he-IL" sz="2400" dirty="0"/>
          </a:p>
          <a:p>
            <a:pPr marL="285750" indent="-285750" algn="r" rtl="1">
              <a:buFont typeface="Arial" panose="020B0604020202020204" pitchFamily="34" charset="0"/>
              <a:buChar char="•"/>
            </a:pPr>
            <a:r>
              <a:rPr lang="en-US" sz="2400" dirty="0"/>
              <a:t>H</a:t>
            </a:r>
            <a:endParaRPr lang="he-IL" sz="2400" dirty="0"/>
          </a:p>
          <a:p>
            <a:pPr marL="285750" indent="-285750" algn="r" rtl="1">
              <a:buFont typeface="Arial" panose="020B0604020202020204" pitchFamily="34" charset="0"/>
              <a:buChar char="•"/>
            </a:pPr>
            <a:r>
              <a:rPr lang="en-US" sz="2400" dirty="0"/>
              <a:t>G</a:t>
            </a:r>
            <a:endParaRPr lang="he-IL" sz="2400" dirty="0"/>
          </a:p>
          <a:p>
            <a:pPr marL="285750" indent="-285750" algn="r" rtl="1">
              <a:buFont typeface="Arial" panose="020B0604020202020204" pitchFamily="34" charset="0"/>
              <a:buChar char="•"/>
            </a:pPr>
            <a:r>
              <a:rPr lang="en-US" sz="2400" dirty="0"/>
              <a:t>F</a:t>
            </a:r>
            <a:endParaRPr lang="he-IL" sz="2400" dirty="0"/>
          </a:p>
          <a:p>
            <a:pPr marL="285750" indent="-285750" algn="r" rtl="1">
              <a:buFont typeface="Arial" panose="020B0604020202020204" pitchFamily="34" charset="0"/>
              <a:buChar char="•"/>
            </a:pPr>
            <a:r>
              <a:rPr lang="en-US" sz="2400" dirty="0"/>
              <a:t>E</a:t>
            </a:r>
            <a:endParaRPr lang="he-IL" sz="2400" dirty="0"/>
          </a:p>
          <a:p>
            <a:pPr marL="285750" indent="-285750" algn="r" rtl="1">
              <a:buFont typeface="Arial" panose="020B0604020202020204" pitchFamily="34" charset="0"/>
              <a:buChar char="•"/>
            </a:pPr>
            <a:r>
              <a:rPr lang="en-US" sz="2400" dirty="0"/>
              <a:t>D</a:t>
            </a:r>
            <a:endParaRPr lang="LID4096" sz="2400" dirty="0"/>
          </a:p>
        </p:txBody>
      </p:sp>
    </p:spTree>
    <p:extLst>
      <p:ext uri="{BB962C8B-B14F-4D97-AF65-F5344CB8AC3E}">
        <p14:creationId xmlns:p14="http://schemas.microsoft.com/office/powerpoint/2010/main" val="694921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D0DBBC-E063-3E84-2CF1-CACACA7E8647}"/>
              </a:ext>
            </a:extLst>
          </p:cNvPr>
          <p:cNvSpPr>
            <a:spLocks noGrp="1"/>
          </p:cNvSpPr>
          <p:nvPr>
            <p:ph type="body" idx="1"/>
          </p:nvPr>
        </p:nvSpPr>
        <p:spPr/>
        <p:txBody>
          <a:bodyPr/>
          <a:lstStyle/>
          <a:p>
            <a:r>
              <a:rPr lang="en-US" dirty="0"/>
              <a:t>Color</a:t>
            </a:r>
            <a:r>
              <a:rPr lang="he-IL" dirty="0"/>
              <a:t> - מחיר</a:t>
            </a:r>
            <a:endParaRPr lang="LID4096" dirty="0"/>
          </a:p>
        </p:txBody>
      </p:sp>
      <p:pic>
        <p:nvPicPr>
          <p:cNvPr id="4" name="Picture 3">
            <a:extLst>
              <a:ext uri="{FF2B5EF4-FFF2-40B4-BE49-F238E27FC236}">
                <a16:creationId xmlns:a16="http://schemas.microsoft.com/office/drawing/2014/main" id="{CC7331E4-A3F4-B028-D8B6-9509B431CC18}"/>
              </a:ext>
            </a:extLst>
          </p:cNvPr>
          <p:cNvPicPr>
            <a:picLocks noChangeAspect="1"/>
          </p:cNvPicPr>
          <p:nvPr/>
        </p:nvPicPr>
        <p:blipFill>
          <a:blip r:embed="rId2"/>
          <a:stretch>
            <a:fillRect/>
          </a:stretch>
        </p:blipFill>
        <p:spPr>
          <a:xfrm>
            <a:off x="134265" y="1741487"/>
            <a:ext cx="9913482" cy="4984433"/>
          </a:xfrm>
          <a:prstGeom prst="rect">
            <a:avLst/>
          </a:prstGeom>
        </p:spPr>
      </p:pic>
      <p:sp>
        <p:nvSpPr>
          <p:cNvPr id="5" name="Oval 4">
            <a:extLst>
              <a:ext uri="{FF2B5EF4-FFF2-40B4-BE49-F238E27FC236}">
                <a16:creationId xmlns:a16="http://schemas.microsoft.com/office/drawing/2014/main" id="{43401C52-DCD1-2A3B-A32D-ABCF729E0631}"/>
              </a:ext>
            </a:extLst>
          </p:cNvPr>
          <p:cNvSpPr/>
          <p:nvPr/>
        </p:nvSpPr>
        <p:spPr>
          <a:xfrm>
            <a:off x="3688080" y="3434080"/>
            <a:ext cx="883920" cy="345440"/>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Oval 5">
            <a:extLst>
              <a:ext uri="{FF2B5EF4-FFF2-40B4-BE49-F238E27FC236}">
                <a16:creationId xmlns:a16="http://schemas.microsoft.com/office/drawing/2014/main" id="{17D3D438-495E-98CE-3A51-9B430ED8C037}"/>
              </a:ext>
            </a:extLst>
          </p:cNvPr>
          <p:cNvSpPr/>
          <p:nvPr/>
        </p:nvSpPr>
        <p:spPr>
          <a:xfrm>
            <a:off x="1520013" y="2590800"/>
            <a:ext cx="883920" cy="345440"/>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pic>
        <p:nvPicPr>
          <p:cNvPr id="8" name="Picture 7">
            <a:extLst>
              <a:ext uri="{FF2B5EF4-FFF2-40B4-BE49-F238E27FC236}">
                <a16:creationId xmlns:a16="http://schemas.microsoft.com/office/drawing/2014/main" id="{888D0150-E5D5-B6B3-FF52-FD14A8E87D5D}"/>
              </a:ext>
            </a:extLst>
          </p:cNvPr>
          <p:cNvPicPr>
            <a:picLocks noChangeAspect="1"/>
          </p:cNvPicPr>
          <p:nvPr/>
        </p:nvPicPr>
        <p:blipFill>
          <a:blip r:embed="rId3"/>
          <a:stretch>
            <a:fillRect/>
          </a:stretch>
        </p:blipFill>
        <p:spPr>
          <a:xfrm>
            <a:off x="6360162" y="2522148"/>
            <a:ext cx="1054799" cy="1084652"/>
          </a:xfrm>
          <a:prstGeom prst="rect">
            <a:avLst/>
          </a:prstGeom>
        </p:spPr>
      </p:pic>
      <p:sp>
        <p:nvSpPr>
          <p:cNvPr id="7" name="TextBox 6">
            <a:extLst>
              <a:ext uri="{FF2B5EF4-FFF2-40B4-BE49-F238E27FC236}">
                <a16:creationId xmlns:a16="http://schemas.microsoft.com/office/drawing/2014/main" id="{2892C79D-BC98-ED08-74A3-CE6D1AEC9229}"/>
              </a:ext>
            </a:extLst>
          </p:cNvPr>
          <p:cNvSpPr txBox="1"/>
          <p:nvPr/>
        </p:nvSpPr>
        <p:spPr>
          <a:xfrm>
            <a:off x="6309360" y="2539533"/>
            <a:ext cx="5472411" cy="1569660"/>
          </a:xfrm>
          <a:prstGeom prst="rect">
            <a:avLst/>
          </a:prstGeom>
          <a:noFill/>
        </p:spPr>
        <p:txBody>
          <a:bodyPr wrap="square" rtlCol="0">
            <a:spAutoFit/>
          </a:bodyPr>
          <a:lstStyle/>
          <a:p>
            <a:pPr marL="285750" indent="-285750" algn="r" rtl="1">
              <a:buFont typeface="Arial" panose="020B0604020202020204" pitchFamily="34" charset="0"/>
              <a:buChar char="•"/>
            </a:pPr>
            <a:r>
              <a:rPr lang="he-IL" sz="2400" dirty="0"/>
              <a:t>המחירים הגבוהים ביותר דווקא ליהלומים ברמת צבע הנמוכה ביותר</a:t>
            </a:r>
          </a:p>
          <a:p>
            <a:pPr marL="285750" indent="-285750" algn="r" rtl="1">
              <a:buFont typeface="Arial" panose="020B0604020202020204" pitchFamily="34" charset="0"/>
              <a:buChar char="•"/>
            </a:pPr>
            <a:r>
              <a:rPr lang="he-IL" sz="2400" dirty="0"/>
              <a:t>הרוכשים, שוב, בחרו יהלומים גדולים יותר והתפשרו על רמת הצבע</a:t>
            </a:r>
            <a:endParaRPr lang="LID4096" sz="2400" dirty="0"/>
          </a:p>
        </p:txBody>
      </p:sp>
      <p:sp>
        <p:nvSpPr>
          <p:cNvPr id="9" name="TextBox 8">
            <a:extLst>
              <a:ext uri="{FF2B5EF4-FFF2-40B4-BE49-F238E27FC236}">
                <a16:creationId xmlns:a16="http://schemas.microsoft.com/office/drawing/2014/main" id="{885109AC-A8A4-360F-8F15-D08B458C11A4}"/>
              </a:ext>
            </a:extLst>
          </p:cNvPr>
          <p:cNvSpPr txBox="1"/>
          <p:nvPr/>
        </p:nvSpPr>
        <p:spPr>
          <a:xfrm>
            <a:off x="7971771" y="4109193"/>
            <a:ext cx="3810000" cy="2554545"/>
          </a:xfrm>
          <a:prstGeom prst="rect">
            <a:avLst/>
          </a:prstGeom>
          <a:noFill/>
        </p:spPr>
        <p:txBody>
          <a:bodyPr wrap="square" rtlCol="0">
            <a:spAutoFit/>
          </a:bodyPr>
          <a:lstStyle/>
          <a:p>
            <a:pPr algn="r" rtl="1"/>
            <a:r>
              <a:rPr lang="he-IL" sz="2000" dirty="0"/>
              <a:t>סולם מנמוך לגבוה:</a:t>
            </a:r>
          </a:p>
          <a:p>
            <a:pPr marL="285750" indent="-285750" algn="r" rtl="1">
              <a:buFont typeface="Arial" panose="020B0604020202020204" pitchFamily="34" charset="0"/>
              <a:buChar char="•"/>
            </a:pPr>
            <a:r>
              <a:rPr lang="en-US" sz="2000" dirty="0"/>
              <a:t>J</a:t>
            </a:r>
            <a:endParaRPr lang="he-IL" sz="2000" dirty="0"/>
          </a:p>
          <a:p>
            <a:pPr marL="285750" indent="-285750" algn="r" rtl="1">
              <a:buFont typeface="Arial" panose="020B0604020202020204" pitchFamily="34" charset="0"/>
              <a:buChar char="•"/>
            </a:pPr>
            <a:r>
              <a:rPr lang="en-US" sz="2000" dirty="0"/>
              <a:t>I</a:t>
            </a:r>
            <a:endParaRPr lang="he-IL" sz="2000" dirty="0"/>
          </a:p>
          <a:p>
            <a:pPr marL="285750" indent="-285750" algn="r" rtl="1">
              <a:buFont typeface="Arial" panose="020B0604020202020204" pitchFamily="34" charset="0"/>
              <a:buChar char="•"/>
            </a:pPr>
            <a:r>
              <a:rPr lang="en-US" sz="2000" dirty="0"/>
              <a:t>H</a:t>
            </a:r>
            <a:endParaRPr lang="he-IL" sz="2000" dirty="0"/>
          </a:p>
          <a:p>
            <a:pPr marL="285750" indent="-285750" algn="r" rtl="1">
              <a:buFont typeface="Arial" panose="020B0604020202020204" pitchFamily="34" charset="0"/>
              <a:buChar char="•"/>
            </a:pPr>
            <a:r>
              <a:rPr lang="en-US" sz="2000" dirty="0"/>
              <a:t>G</a:t>
            </a:r>
            <a:endParaRPr lang="he-IL" sz="2000" dirty="0"/>
          </a:p>
          <a:p>
            <a:pPr marL="285750" indent="-285750" algn="r" rtl="1">
              <a:buFont typeface="Arial" panose="020B0604020202020204" pitchFamily="34" charset="0"/>
              <a:buChar char="•"/>
            </a:pPr>
            <a:r>
              <a:rPr lang="en-US" sz="2000" dirty="0"/>
              <a:t>F</a:t>
            </a:r>
            <a:endParaRPr lang="he-IL" sz="2000" dirty="0"/>
          </a:p>
          <a:p>
            <a:pPr marL="285750" indent="-285750" algn="r" rtl="1">
              <a:buFont typeface="Arial" panose="020B0604020202020204" pitchFamily="34" charset="0"/>
              <a:buChar char="•"/>
            </a:pPr>
            <a:r>
              <a:rPr lang="en-US" sz="2000" dirty="0"/>
              <a:t>E</a:t>
            </a:r>
            <a:endParaRPr lang="he-IL" sz="2000" dirty="0"/>
          </a:p>
          <a:p>
            <a:pPr marL="285750" indent="-285750" algn="r" rtl="1">
              <a:buFont typeface="Arial" panose="020B0604020202020204" pitchFamily="34" charset="0"/>
              <a:buChar char="•"/>
            </a:pPr>
            <a:r>
              <a:rPr lang="en-US" sz="2000" dirty="0"/>
              <a:t>D</a:t>
            </a:r>
            <a:endParaRPr lang="LID4096" sz="2000" dirty="0"/>
          </a:p>
        </p:txBody>
      </p:sp>
    </p:spTree>
    <p:extLst>
      <p:ext uri="{BB962C8B-B14F-4D97-AF65-F5344CB8AC3E}">
        <p14:creationId xmlns:p14="http://schemas.microsoft.com/office/powerpoint/2010/main" val="4014246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047629-9682-617E-6EFA-0C27A4BCF68D}"/>
              </a:ext>
            </a:extLst>
          </p:cNvPr>
          <p:cNvSpPr>
            <a:spLocks noGrp="1"/>
          </p:cNvSpPr>
          <p:nvPr>
            <p:ph type="body" idx="1"/>
          </p:nvPr>
        </p:nvSpPr>
        <p:spPr/>
        <p:txBody>
          <a:bodyPr/>
          <a:lstStyle/>
          <a:p>
            <a:r>
              <a:rPr lang="he-IL" dirty="0"/>
              <a:t>הסברים אפשריים</a:t>
            </a:r>
            <a:endParaRPr lang="LID4096" dirty="0"/>
          </a:p>
        </p:txBody>
      </p:sp>
      <p:sp>
        <p:nvSpPr>
          <p:cNvPr id="3" name="TextBox 2">
            <a:extLst>
              <a:ext uri="{FF2B5EF4-FFF2-40B4-BE49-F238E27FC236}">
                <a16:creationId xmlns:a16="http://schemas.microsoft.com/office/drawing/2014/main" id="{8658E462-B1C3-8184-4B94-42E6A4639C8B}"/>
              </a:ext>
            </a:extLst>
          </p:cNvPr>
          <p:cNvSpPr txBox="1"/>
          <p:nvPr/>
        </p:nvSpPr>
        <p:spPr>
          <a:xfrm>
            <a:off x="599768" y="2133600"/>
            <a:ext cx="11182003" cy="2523768"/>
          </a:xfrm>
          <a:prstGeom prst="rect">
            <a:avLst/>
          </a:prstGeom>
          <a:noFill/>
        </p:spPr>
        <p:txBody>
          <a:bodyPr wrap="square" rtlCol="0">
            <a:spAutoFit/>
          </a:bodyPr>
          <a:lstStyle/>
          <a:p>
            <a:pPr algn="r" rtl="1"/>
            <a:r>
              <a:rPr lang="he-IL" sz="2400" b="1" dirty="0"/>
              <a:t>מחסור ביהלומים גדולים עם רמת צבע גבוהה: </a:t>
            </a:r>
            <a:r>
              <a:rPr lang="he-IL" sz="2400" dirty="0"/>
              <a:t>יהלומים טבעיים גדולים ונקיים ברמת צבע גבוהה (קרוב ל-</a:t>
            </a:r>
            <a:r>
              <a:rPr lang="en-US" sz="2400" dirty="0"/>
              <a:t>D </a:t>
            </a:r>
            <a:r>
              <a:rPr lang="he-IL" sz="2400" dirty="0"/>
              <a:t>) נדירים מאוד. ככל שהיהלום גדול יותר, כך הסיכוי שיימצא בו גוון צהבהב או חום גבוה יותר. לכן, רוב היהלומים הגדולים יותר יהיו בעלי רמת צבע נמוכה יותר.</a:t>
            </a:r>
          </a:p>
          <a:p>
            <a:pPr algn="r" rtl="1"/>
            <a:endParaRPr lang="he-IL" sz="2400" dirty="0"/>
          </a:p>
          <a:p>
            <a:pPr algn="r" rtl="1"/>
            <a:r>
              <a:rPr lang="he-IL" sz="2400" b="1" dirty="0"/>
              <a:t>העדפות שוק ורווחיות: </a:t>
            </a:r>
            <a:r>
              <a:rPr lang="he-IL" sz="2400" dirty="0"/>
              <a:t>לקוחות רבים מחפשים יהלומים גדולים, גם אם הצבע שלהם פחות מושלם. עבור יהלומים גדולים, הקראט משפיע יותר על המחיר מאשר הצבע. </a:t>
            </a:r>
          </a:p>
          <a:p>
            <a:pPr algn="r" rtl="1"/>
            <a:endParaRPr lang="LID4096" dirty="0"/>
          </a:p>
        </p:txBody>
      </p:sp>
    </p:spTree>
    <p:extLst>
      <p:ext uri="{BB962C8B-B14F-4D97-AF65-F5344CB8AC3E}">
        <p14:creationId xmlns:p14="http://schemas.microsoft.com/office/powerpoint/2010/main" val="3891980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9A93DD-C920-27BB-6937-0F9F6147025F}"/>
              </a:ext>
            </a:extLst>
          </p:cNvPr>
          <p:cNvSpPr>
            <a:spLocks noGrp="1"/>
          </p:cNvSpPr>
          <p:nvPr>
            <p:ph type="body" idx="1"/>
          </p:nvPr>
        </p:nvSpPr>
        <p:spPr/>
        <p:txBody>
          <a:bodyPr/>
          <a:lstStyle/>
          <a:p>
            <a:r>
              <a:rPr lang="he-IL" dirty="0"/>
              <a:t>מיון לפי אינדקס</a:t>
            </a:r>
            <a:endParaRPr lang="LID4096" dirty="0"/>
          </a:p>
        </p:txBody>
      </p:sp>
      <p:pic>
        <p:nvPicPr>
          <p:cNvPr id="4" name="Picture 3">
            <a:extLst>
              <a:ext uri="{FF2B5EF4-FFF2-40B4-BE49-F238E27FC236}">
                <a16:creationId xmlns:a16="http://schemas.microsoft.com/office/drawing/2014/main" id="{C2A87BA8-02C9-D15C-E609-4511D579A2B2}"/>
              </a:ext>
            </a:extLst>
          </p:cNvPr>
          <p:cNvPicPr>
            <a:picLocks noChangeAspect="1"/>
          </p:cNvPicPr>
          <p:nvPr/>
        </p:nvPicPr>
        <p:blipFill>
          <a:blip r:embed="rId2"/>
          <a:stretch>
            <a:fillRect/>
          </a:stretch>
        </p:blipFill>
        <p:spPr>
          <a:xfrm>
            <a:off x="72084" y="1574624"/>
            <a:ext cx="9186322" cy="5283376"/>
          </a:xfrm>
          <a:prstGeom prst="rect">
            <a:avLst/>
          </a:prstGeom>
        </p:spPr>
      </p:pic>
      <p:sp>
        <p:nvSpPr>
          <p:cNvPr id="5" name="Oval 4">
            <a:extLst>
              <a:ext uri="{FF2B5EF4-FFF2-40B4-BE49-F238E27FC236}">
                <a16:creationId xmlns:a16="http://schemas.microsoft.com/office/drawing/2014/main" id="{DDFDA441-49A4-4B7A-872D-A88253469E15}"/>
              </a:ext>
            </a:extLst>
          </p:cNvPr>
          <p:cNvSpPr/>
          <p:nvPr/>
        </p:nvSpPr>
        <p:spPr>
          <a:xfrm>
            <a:off x="5923280" y="1818640"/>
            <a:ext cx="1513840" cy="325120"/>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769453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B4452F-8FA1-F653-C4DF-716B4ED90128}"/>
              </a:ext>
            </a:extLst>
          </p:cNvPr>
          <p:cNvSpPr>
            <a:spLocks noGrp="1"/>
          </p:cNvSpPr>
          <p:nvPr>
            <p:ph type="body" idx="1"/>
          </p:nvPr>
        </p:nvSpPr>
        <p:spPr/>
        <p:txBody>
          <a:bodyPr/>
          <a:lstStyle/>
          <a:p>
            <a:r>
              <a:rPr lang="en-US" dirty="0"/>
              <a:t>Clarity</a:t>
            </a:r>
            <a:r>
              <a:rPr lang="he-IL" dirty="0"/>
              <a:t> – מיון כמות רכישות</a:t>
            </a:r>
            <a:endParaRPr lang="LID4096" dirty="0"/>
          </a:p>
        </p:txBody>
      </p:sp>
      <p:pic>
        <p:nvPicPr>
          <p:cNvPr id="4" name="Picture 3">
            <a:extLst>
              <a:ext uri="{FF2B5EF4-FFF2-40B4-BE49-F238E27FC236}">
                <a16:creationId xmlns:a16="http://schemas.microsoft.com/office/drawing/2014/main" id="{04991308-879D-E227-93C4-A847F66E31A5}"/>
              </a:ext>
            </a:extLst>
          </p:cNvPr>
          <p:cNvPicPr>
            <a:picLocks noChangeAspect="1"/>
          </p:cNvPicPr>
          <p:nvPr/>
        </p:nvPicPr>
        <p:blipFill>
          <a:blip r:embed="rId2"/>
          <a:stretch>
            <a:fillRect/>
          </a:stretch>
        </p:blipFill>
        <p:spPr>
          <a:xfrm>
            <a:off x="404447" y="1741487"/>
            <a:ext cx="4813039" cy="3935843"/>
          </a:xfrm>
          <a:prstGeom prst="rect">
            <a:avLst/>
          </a:prstGeom>
        </p:spPr>
      </p:pic>
      <p:sp>
        <p:nvSpPr>
          <p:cNvPr id="8" name="Oval 7">
            <a:extLst>
              <a:ext uri="{FF2B5EF4-FFF2-40B4-BE49-F238E27FC236}">
                <a16:creationId xmlns:a16="http://schemas.microsoft.com/office/drawing/2014/main" id="{5395EEE1-DB1E-F3E0-E293-9780EE881FBC}"/>
              </a:ext>
            </a:extLst>
          </p:cNvPr>
          <p:cNvSpPr/>
          <p:nvPr/>
        </p:nvSpPr>
        <p:spPr>
          <a:xfrm>
            <a:off x="640080" y="2631440"/>
            <a:ext cx="3210560" cy="660400"/>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9" name="TextBox 8">
            <a:extLst>
              <a:ext uri="{FF2B5EF4-FFF2-40B4-BE49-F238E27FC236}">
                <a16:creationId xmlns:a16="http://schemas.microsoft.com/office/drawing/2014/main" id="{42F383B8-0FC2-7A23-41A9-254A81232BC8}"/>
              </a:ext>
            </a:extLst>
          </p:cNvPr>
          <p:cNvSpPr txBox="1"/>
          <p:nvPr/>
        </p:nvSpPr>
        <p:spPr>
          <a:xfrm>
            <a:off x="5595359" y="1761311"/>
            <a:ext cx="6390640" cy="1200329"/>
          </a:xfrm>
          <a:prstGeom prst="rect">
            <a:avLst/>
          </a:prstGeom>
          <a:noFill/>
        </p:spPr>
        <p:txBody>
          <a:bodyPr wrap="square" rtlCol="0">
            <a:spAutoFit/>
          </a:bodyPr>
          <a:lstStyle/>
          <a:p>
            <a:pPr marL="285750" indent="-285750" algn="r" rtl="1">
              <a:buFont typeface="Arial" panose="020B0604020202020204" pitchFamily="34" charset="0"/>
              <a:buChar char="•"/>
            </a:pPr>
            <a:r>
              <a:rPr lang="he-IL" sz="2400" dirty="0"/>
              <a:t>הרכישות הרבות ביותר הן ברמה הבינונית ומטה</a:t>
            </a:r>
          </a:p>
          <a:p>
            <a:pPr marL="285750" indent="-285750" algn="r" rtl="1">
              <a:buFont typeface="Arial" panose="020B0604020202020204" pitchFamily="34" charset="0"/>
              <a:buChar char="•"/>
            </a:pPr>
            <a:r>
              <a:rPr lang="he-IL" sz="2400" dirty="0"/>
              <a:t>שקיפות הוא הקריטריון הנמוך ביותר ברכישת יהלום</a:t>
            </a:r>
            <a:endParaRPr lang="LID4096" sz="2400" dirty="0"/>
          </a:p>
        </p:txBody>
      </p:sp>
      <p:sp>
        <p:nvSpPr>
          <p:cNvPr id="10" name="TextBox 9">
            <a:extLst>
              <a:ext uri="{FF2B5EF4-FFF2-40B4-BE49-F238E27FC236}">
                <a16:creationId xmlns:a16="http://schemas.microsoft.com/office/drawing/2014/main" id="{74DE0A5C-F048-FE75-D0F8-AB395A14B268}"/>
              </a:ext>
            </a:extLst>
          </p:cNvPr>
          <p:cNvSpPr txBox="1"/>
          <p:nvPr/>
        </p:nvSpPr>
        <p:spPr>
          <a:xfrm>
            <a:off x="6286239" y="3291840"/>
            <a:ext cx="5699760" cy="3785652"/>
          </a:xfrm>
          <a:prstGeom prst="rect">
            <a:avLst/>
          </a:prstGeom>
          <a:noFill/>
        </p:spPr>
        <p:txBody>
          <a:bodyPr wrap="square" rtlCol="0">
            <a:spAutoFit/>
          </a:bodyPr>
          <a:lstStyle/>
          <a:p>
            <a:pPr algn="r" rtl="1"/>
            <a:r>
              <a:rPr lang="he-IL" sz="2400" dirty="0"/>
              <a:t>סולם מנמוך לגבוה:</a:t>
            </a:r>
          </a:p>
          <a:p>
            <a:pPr marL="342900" indent="-342900" algn="r" rtl="1">
              <a:buFont typeface="Arial" panose="020B0604020202020204" pitchFamily="34" charset="0"/>
              <a:buChar char="•"/>
            </a:pPr>
            <a:r>
              <a:rPr lang="en-US" sz="2400" dirty="0"/>
              <a:t>I1</a:t>
            </a:r>
          </a:p>
          <a:p>
            <a:pPr marL="342900" indent="-342900" algn="r" rtl="1">
              <a:buFont typeface="Arial" panose="020B0604020202020204" pitchFamily="34" charset="0"/>
              <a:buChar char="•"/>
            </a:pPr>
            <a:r>
              <a:rPr lang="en-US" sz="2400" dirty="0"/>
              <a:t>SI2</a:t>
            </a:r>
          </a:p>
          <a:p>
            <a:pPr marL="342900" indent="-342900" algn="r" rtl="1">
              <a:buFont typeface="Arial" panose="020B0604020202020204" pitchFamily="34" charset="0"/>
              <a:buChar char="•"/>
            </a:pPr>
            <a:r>
              <a:rPr lang="en-US" sz="2400" dirty="0"/>
              <a:t>SI1</a:t>
            </a:r>
          </a:p>
          <a:p>
            <a:pPr marL="342900" indent="-342900" algn="r" rtl="1">
              <a:buFont typeface="Arial" panose="020B0604020202020204" pitchFamily="34" charset="0"/>
              <a:buChar char="•"/>
            </a:pPr>
            <a:r>
              <a:rPr lang="en-US" sz="2400" dirty="0"/>
              <a:t>VS2</a:t>
            </a:r>
          </a:p>
          <a:p>
            <a:pPr marL="342900" indent="-342900" algn="r" rtl="1">
              <a:buFont typeface="Arial" panose="020B0604020202020204" pitchFamily="34" charset="0"/>
              <a:buChar char="•"/>
            </a:pPr>
            <a:r>
              <a:rPr lang="en-US" sz="2400" dirty="0"/>
              <a:t>VS1</a:t>
            </a:r>
          </a:p>
          <a:p>
            <a:pPr marL="342900" indent="-342900" algn="r" rtl="1">
              <a:buFont typeface="Arial" panose="020B0604020202020204" pitchFamily="34" charset="0"/>
              <a:buChar char="•"/>
            </a:pPr>
            <a:r>
              <a:rPr lang="en-US" sz="2400" dirty="0"/>
              <a:t>VVS2</a:t>
            </a:r>
          </a:p>
          <a:p>
            <a:pPr marL="342900" indent="-342900" algn="r" rtl="1">
              <a:buFont typeface="Arial" panose="020B0604020202020204" pitchFamily="34" charset="0"/>
              <a:buChar char="•"/>
            </a:pPr>
            <a:r>
              <a:rPr lang="en-US" sz="2400" dirty="0"/>
              <a:t>VVS1</a:t>
            </a:r>
          </a:p>
          <a:p>
            <a:pPr marL="342900" indent="-342900" algn="r" rtl="1">
              <a:buFont typeface="Arial" panose="020B0604020202020204" pitchFamily="34" charset="0"/>
              <a:buChar char="•"/>
            </a:pPr>
            <a:r>
              <a:rPr lang="en-US" sz="2400" dirty="0"/>
              <a:t>IF</a:t>
            </a:r>
          </a:p>
          <a:p>
            <a:pPr algn="r" rtl="1"/>
            <a:endParaRPr lang="LID4096" sz="2400" dirty="0"/>
          </a:p>
        </p:txBody>
      </p:sp>
    </p:spTree>
    <p:extLst>
      <p:ext uri="{BB962C8B-B14F-4D97-AF65-F5344CB8AC3E}">
        <p14:creationId xmlns:p14="http://schemas.microsoft.com/office/powerpoint/2010/main" val="285135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007BF8-0377-618B-8AEB-5204804459B8}"/>
              </a:ext>
            </a:extLst>
          </p:cNvPr>
          <p:cNvSpPr>
            <a:spLocks noGrp="1"/>
          </p:cNvSpPr>
          <p:nvPr>
            <p:ph type="body" idx="1"/>
          </p:nvPr>
        </p:nvSpPr>
        <p:spPr/>
        <p:txBody>
          <a:bodyPr/>
          <a:lstStyle/>
          <a:p>
            <a:r>
              <a:rPr lang="en-US" dirty="0"/>
              <a:t>The diamonds dataset</a:t>
            </a:r>
            <a:endParaRPr lang="en-IL" dirty="0"/>
          </a:p>
        </p:txBody>
      </p:sp>
      <p:sp>
        <p:nvSpPr>
          <p:cNvPr id="3" name="TextBox 2">
            <a:extLst>
              <a:ext uri="{FF2B5EF4-FFF2-40B4-BE49-F238E27FC236}">
                <a16:creationId xmlns:a16="http://schemas.microsoft.com/office/drawing/2014/main" id="{D9FF2ED9-BCAD-1380-1604-7B8E92D3F792}"/>
              </a:ext>
            </a:extLst>
          </p:cNvPr>
          <p:cNvSpPr txBox="1"/>
          <p:nvPr/>
        </p:nvSpPr>
        <p:spPr>
          <a:xfrm>
            <a:off x="782320" y="2286000"/>
            <a:ext cx="11003280" cy="1323439"/>
          </a:xfrm>
          <a:prstGeom prst="rect">
            <a:avLst/>
          </a:prstGeom>
          <a:noFill/>
        </p:spPr>
        <p:txBody>
          <a:bodyPr wrap="square" rtlCol="0">
            <a:spAutoFit/>
          </a:bodyPr>
          <a:lstStyle/>
          <a:p>
            <a:pPr marL="285750" indent="-285750" algn="r" rtl="1">
              <a:buFont typeface="Arial" panose="020B0604020202020204" pitchFamily="34" charset="0"/>
              <a:buChar char="•"/>
            </a:pPr>
            <a:r>
              <a:rPr lang="he-IL" sz="2000" dirty="0"/>
              <a:t>נוריד </a:t>
            </a:r>
            <a:r>
              <a:rPr lang="en-US" sz="2000" dirty="0"/>
              <a:t>data set</a:t>
            </a:r>
            <a:r>
              <a:rPr lang="he-IL" sz="2000" dirty="0"/>
              <a:t> מהכתובת הבאה:</a:t>
            </a:r>
          </a:p>
          <a:p>
            <a:pPr marL="285750" indent="-285750" algn="l">
              <a:buFont typeface="Arial" panose="020B0604020202020204" pitchFamily="34" charset="0"/>
              <a:buChar char="•"/>
            </a:pPr>
            <a:r>
              <a:rPr lang="en-US" sz="2000" dirty="0">
                <a:hlinkClick r:id="rId2"/>
              </a:rPr>
              <a:t>https://www.kaggle.com/datasets/shivam2503/diamonds</a:t>
            </a:r>
            <a:endParaRPr lang="he-IL" sz="2000" dirty="0"/>
          </a:p>
          <a:p>
            <a:pPr marL="285750" indent="-285750" algn="l">
              <a:buFont typeface="Arial" panose="020B0604020202020204" pitchFamily="34" charset="0"/>
              <a:buChar char="•"/>
            </a:pPr>
            <a:endParaRPr lang="he-IL" sz="2000" dirty="0"/>
          </a:p>
          <a:p>
            <a:pPr marL="285750" indent="-285750" algn="r" rtl="1">
              <a:buFont typeface="Arial" panose="020B0604020202020204" pitchFamily="34" charset="0"/>
              <a:buChar char="•"/>
            </a:pPr>
            <a:r>
              <a:rPr lang="he-IL" sz="2000" dirty="0"/>
              <a:t>מכיל נתונים שנאספו על יהלומים</a:t>
            </a:r>
            <a:endParaRPr lang="en-IL" sz="2000" dirty="0"/>
          </a:p>
        </p:txBody>
      </p:sp>
      <p:pic>
        <p:nvPicPr>
          <p:cNvPr id="5" name="Picture 4">
            <a:extLst>
              <a:ext uri="{FF2B5EF4-FFF2-40B4-BE49-F238E27FC236}">
                <a16:creationId xmlns:a16="http://schemas.microsoft.com/office/drawing/2014/main" id="{E58A004E-EDAF-0D41-9F02-FF70B3BD5DB7}"/>
              </a:ext>
            </a:extLst>
          </p:cNvPr>
          <p:cNvPicPr>
            <a:picLocks noChangeAspect="1"/>
          </p:cNvPicPr>
          <p:nvPr/>
        </p:nvPicPr>
        <p:blipFill>
          <a:blip r:embed="rId3"/>
          <a:stretch>
            <a:fillRect/>
          </a:stretch>
        </p:blipFill>
        <p:spPr>
          <a:xfrm>
            <a:off x="285291" y="4051201"/>
            <a:ext cx="11621417" cy="1451282"/>
          </a:xfrm>
          <a:prstGeom prst="rect">
            <a:avLst/>
          </a:prstGeom>
        </p:spPr>
      </p:pic>
    </p:spTree>
    <p:extLst>
      <p:ext uri="{BB962C8B-B14F-4D97-AF65-F5344CB8AC3E}">
        <p14:creationId xmlns:p14="http://schemas.microsoft.com/office/powerpoint/2010/main" val="3880281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BB93CB-6A1C-E253-4321-2E4431DAFF3A}"/>
              </a:ext>
            </a:extLst>
          </p:cNvPr>
          <p:cNvSpPr>
            <a:spLocks noGrp="1"/>
          </p:cNvSpPr>
          <p:nvPr>
            <p:ph type="body" idx="1"/>
          </p:nvPr>
        </p:nvSpPr>
        <p:spPr/>
        <p:txBody>
          <a:bodyPr/>
          <a:lstStyle/>
          <a:p>
            <a:r>
              <a:rPr lang="en-US" dirty="0"/>
              <a:t>Clarity</a:t>
            </a:r>
            <a:r>
              <a:rPr lang="he-IL" dirty="0"/>
              <a:t> - מחיר</a:t>
            </a:r>
            <a:endParaRPr lang="LID4096" dirty="0"/>
          </a:p>
        </p:txBody>
      </p:sp>
      <p:pic>
        <p:nvPicPr>
          <p:cNvPr id="4" name="Picture 3">
            <a:extLst>
              <a:ext uri="{FF2B5EF4-FFF2-40B4-BE49-F238E27FC236}">
                <a16:creationId xmlns:a16="http://schemas.microsoft.com/office/drawing/2014/main" id="{4999C48E-16AB-1B37-56E4-F0397EE95573}"/>
              </a:ext>
            </a:extLst>
          </p:cNvPr>
          <p:cNvPicPr>
            <a:picLocks noChangeAspect="1"/>
          </p:cNvPicPr>
          <p:nvPr/>
        </p:nvPicPr>
        <p:blipFill>
          <a:blip r:embed="rId2"/>
          <a:stretch>
            <a:fillRect/>
          </a:stretch>
        </p:blipFill>
        <p:spPr>
          <a:xfrm>
            <a:off x="211407" y="1741487"/>
            <a:ext cx="9310826" cy="4938713"/>
          </a:xfrm>
          <a:prstGeom prst="rect">
            <a:avLst/>
          </a:prstGeom>
        </p:spPr>
      </p:pic>
      <p:sp>
        <p:nvSpPr>
          <p:cNvPr id="6" name="Oval 5">
            <a:extLst>
              <a:ext uri="{FF2B5EF4-FFF2-40B4-BE49-F238E27FC236}">
                <a16:creationId xmlns:a16="http://schemas.microsoft.com/office/drawing/2014/main" id="{AE036892-176B-551F-F965-5EFB3704C295}"/>
              </a:ext>
            </a:extLst>
          </p:cNvPr>
          <p:cNvSpPr/>
          <p:nvPr/>
        </p:nvSpPr>
        <p:spPr>
          <a:xfrm>
            <a:off x="3616960" y="3256280"/>
            <a:ext cx="883920" cy="345440"/>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Oval 6">
            <a:extLst>
              <a:ext uri="{FF2B5EF4-FFF2-40B4-BE49-F238E27FC236}">
                <a16:creationId xmlns:a16="http://schemas.microsoft.com/office/drawing/2014/main" id="{4069C409-CB05-0F92-43AF-30050136D5F1}"/>
              </a:ext>
            </a:extLst>
          </p:cNvPr>
          <p:cNvSpPr/>
          <p:nvPr/>
        </p:nvSpPr>
        <p:spPr>
          <a:xfrm>
            <a:off x="1544320" y="2453640"/>
            <a:ext cx="883920" cy="345440"/>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TextBox 7">
            <a:extLst>
              <a:ext uri="{FF2B5EF4-FFF2-40B4-BE49-F238E27FC236}">
                <a16:creationId xmlns:a16="http://schemas.microsoft.com/office/drawing/2014/main" id="{4C366C8B-1F51-6B18-86D0-E0DBA2B096ED}"/>
              </a:ext>
            </a:extLst>
          </p:cNvPr>
          <p:cNvSpPr txBox="1"/>
          <p:nvPr/>
        </p:nvSpPr>
        <p:spPr>
          <a:xfrm>
            <a:off x="6918960" y="2382520"/>
            <a:ext cx="4998720" cy="1569660"/>
          </a:xfrm>
          <a:prstGeom prst="rect">
            <a:avLst/>
          </a:prstGeom>
          <a:noFill/>
        </p:spPr>
        <p:txBody>
          <a:bodyPr wrap="square" rtlCol="0">
            <a:spAutoFit/>
          </a:bodyPr>
          <a:lstStyle/>
          <a:p>
            <a:pPr marL="285750" indent="-285750" algn="r" rtl="1">
              <a:buFont typeface="Arial" panose="020B0604020202020204" pitchFamily="34" charset="0"/>
              <a:buChar char="•"/>
            </a:pPr>
            <a:r>
              <a:rPr lang="he-IL" sz="2400" dirty="0"/>
              <a:t>דווקא רמות השקיפות הגרועות ביותר קיבלו את המחירים הגבוהים ביותר</a:t>
            </a:r>
          </a:p>
          <a:p>
            <a:pPr marL="285750" indent="-285750" algn="r" rtl="1">
              <a:buFont typeface="Arial" panose="020B0604020202020204" pitchFamily="34" charset="0"/>
              <a:buChar char="•"/>
            </a:pPr>
            <a:r>
              <a:rPr lang="he-IL" sz="2400" dirty="0"/>
              <a:t>ההעדפה של הלקוח היא ליהלום גדול יותר והוא מתפשר על השקיפות</a:t>
            </a:r>
            <a:endParaRPr lang="LID4096" sz="2400" dirty="0"/>
          </a:p>
        </p:txBody>
      </p:sp>
      <p:pic>
        <p:nvPicPr>
          <p:cNvPr id="9" name="Picture 8">
            <a:extLst>
              <a:ext uri="{FF2B5EF4-FFF2-40B4-BE49-F238E27FC236}">
                <a16:creationId xmlns:a16="http://schemas.microsoft.com/office/drawing/2014/main" id="{1F471494-E948-F3D2-373F-818773CAF4C8}"/>
              </a:ext>
            </a:extLst>
          </p:cNvPr>
          <p:cNvPicPr>
            <a:picLocks noChangeAspect="1"/>
          </p:cNvPicPr>
          <p:nvPr/>
        </p:nvPicPr>
        <p:blipFill>
          <a:blip r:embed="rId3"/>
          <a:stretch>
            <a:fillRect/>
          </a:stretch>
        </p:blipFill>
        <p:spPr>
          <a:xfrm>
            <a:off x="6147720" y="2344348"/>
            <a:ext cx="1054799" cy="1084652"/>
          </a:xfrm>
          <a:prstGeom prst="rect">
            <a:avLst/>
          </a:prstGeom>
        </p:spPr>
      </p:pic>
      <p:sp>
        <p:nvSpPr>
          <p:cNvPr id="10" name="TextBox 9">
            <a:extLst>
              <a:ext uri="{FF2B5EF4-FFF2-40B4-BE49-F238E27FC236}">
                <a16:creationId xmlns:a16="http://schemas.microsoft.com/office/drawing/2014/main" id="{5B7639B1-D838-D902-F9D0-B5FA81B27AFA}"/>
              </a:ext>
            </a:extLst>
          </p:cNvPr>
          <p:cNvSpPr txBox="1"/>
          <p:nvPr/>
        </p:nvSpPr>
        <p:spPr>
          <a:xfrm>
            <a:off x="6217920" y="3990352"/>
            <a:ext cx="5699760" cy="3170099"/>
          </a:xfrm>
          <a:prstGeom prst="rect">
            <a:avLst/>
          </a:prstGeom>
          <a:noFill/>
        </p:spPr>
        <p:txBody>
          <a:bodyPr wrap="square" rtlCol="0">
            <a:spAutoFit/>
          </a:bodyPr>
          <a:lstStyle/>
          <a:p>
            <a:pPr algn="r" rtl="1"/>
            <a:r>
              <a:rPr lang="he-IL" sz="2000" dirty="0"/>
              <a:t>סולם מנמוך לגבוה:</a:t>
            </a:r>
          </a:p>
          <a:p>
            <a:pPr marL="342900" indent="-342900" algn="r" rtl="1">
              <a:buFont typeface="Arial" panose="020B0604020202020204" pitchFamily="34" charset="0"/>
              <a:buChar char="•"/>
            </a:pPr>
            <a:r>
              <a:rPr lang="en-US" sz="2000" dirty="0"/>
              <a:t>I1</a:t>
            </a:r>
          </a:p>
          <a:p>
            <a:pPr marL="342900" indent="-342900" algn="r" rtl="1">
              <a:buFont typeface="Arial" panose="020B0604020202020204" pitchFamily="34" charset="0"/>
              <a:buChar char="•"/>
            </a:pPr>
            <a:r>
              <a:rPr lang="en-US" sz="2000" dirty="0"/>
              <a:t>SI2</a:t>
            </a:r>
          </a:p>
          <a:p>
            <a:pPr marL="342900" indent="-342900" algn="r" rtl="1">
              <a:buFont typeface="Arial" panose="020B0604020202020204" pitchFamily="34" charset="0"/>
              <a:buChar char="•"/>
            </a:pPr>
            <a:r>
              <a:rPr lang="en-US" sz="2000" dirty="0"/>
              <a:t>SI1</a:t>
            </a:r>
          </a:p>
          <a:p>
            <a:pPr marL="342900" indent="-342900" algn="r" rtl="1">
              <a:buFont typeface="Arial" panose="020B0604020202020204" pitchFamily="34" charset="0"/>
              <a:buChar char="•"/>
            </a:pPr>
            <a:r>
              <a:rPr lang="en-US" sz="2000" dirty="0"/>
              <a:t>VS2</a:t>
            </a:r>
          </a:p>
          <a:p>
            <a:pPr marL="342900" indent="-342900" algn="r" rtl="1">
              <a:buFont typeface="Arial" panose="020B0604020202020204" pitchFamily="34" charset="0"/>
              <a:buChar char="•"/>
            </a:pPr>
            <a:r>
              <a:rPr lang="en-US" sz="2000" dirty="0"/>
              <a:t>VS1</a:t>
            </a:r>
          </a:p>
          <a:p>
            <a:pPr marL="342900" indent="-342900" algn="r" rtl="1">
              <a:buFont typeface="Arial" panose="020B0604020202020204" pitchFamily="34" charset="0"/>
              <a:buChar char="•"/>
            </a:pPr>
            <a:r>
              <a:rPr lang="en-US" sz="2000" dirty="0"/>
              <a:t>VVS2</a:t>
            </a:r>
          </a:p>
          <a:p>
            <a:pPr marL="342900" indent="-342900" algn="r" rtl="1">
              <a:buFont typeface="Arial" panose="020B0604020202020204" pitchFamily="34" charset="0"/>
              <a:buChar char="•"/>
            </a:pPr>
            <a:r>
              <a:rPr lang="en-US" sz="2000" dirty="0"/>
              <a:t>VVS1</a:t>
            </a:r>
          </a:p>
          <a:p>
            <a:pPr marL="342900" indent="-342900" algn="r" rtl="1">
              <a:buFont typeface="Arial" panose="020B0604020202020204" pitchFamily="34" charset="0"/>
              <a:buChar char="•"/>
            </a:pPr>
            <a:r>
              <a:rPr lang="en-US" sz="2000" dirty="0"/>
              <a:t>IF</a:t>
            </a:r>
          </a:p>
          <a:p>
            <a:pPr algn="r" rtl="1"/>
            <a:endParaRPr lang="LID4096" sz="2000" dirty="0"/>
          </a:p>
        </p:txBody>
      </p:sp>
    </p:spTree>
    <p:extLst>
      <p:ext uri="{BB962C8B-B14F-4D97-AF65-F5344CB8AC3E}">
        <p14:creationId xmlns:p14="http://schemas.microsoft.com/office/powerpoint/2010/main" val="153157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CBF9E1-5374-293A-E398-6E3E9B36BE47}"/>
              </a:ext>
            </a:extLst>
          </p:cNvPr>
          <p:cNvSpPr>
            <a:spLocks noGrp="1"/>
          </p:cNvSpPr>
          <p:nvPr>
            <p:ph type="body" idx="1"/>
          </p:nvPr>
        </p:nvSpPr>
        <p:spPr/>
        <p:txBody>
          <a:bodyPr/>
          <a:lstStyle/>
          <a:p>
            <a:r>
              <a:rPr lang="he-IL" dirty="0"/>
              <a:t>הסברים אפשריים</a:t>
            </a:r>
            <a:endParaRPr lang="LID4096" dirty="0"/>
          </a:p>
        </p:txBody>
      </p:sp>
      <p:sp>
        <p:nvSpPr>
          <p:cNvPr id="3" name="TextBox 2">
            <a:extLst>
              <a:ext uri="{FF2B5EF4-FFF2-40B4-BE49-F238E27FC236}">
                <a16:creationId xmlns:a16="http://schemas.microsoft.com/office/drawing/2014/main" id="{2BAE3407-E5E8-4CD5-C64C-91FCE63780B0}"/>
              </a:ext>
            </a:extLst>
          </p:cNvPr>
          <p:cNvSpPr txBox="1"/>
          <p:nvPr/>
        </p:nvSpPr>
        <p:spPr>
          <a:xfrm>
            <a:off x="690984" y="1741487"/>
            <a:ext cx="11090787" cy="4216539"/>
          </a:xfrm>
          <a:prstGeom prst="rect">
            <a:avLst/>
          </a:prstGeom>
          <a:noFill/>
        </p:spPr>
        <p:txBody>
          <a:bodyPr wrap="square" rtlCol="0">
            <a:spAutoFit/>
          </a:bodyPr>
          <a:lstStyle/>
          <a:p>
            <a:pPr algn="r" rtl="1"/>
            <a:r>
              <a:rPr lang="he-IL" sz="2400" b="1" dirty="0"/>
              <a:t>קושי במציאת יהלומים גדולים ונקיים: </a:t>
            </a:r>
            <a:r>
              <a:rPr lang="he-IL" sz="2400" dirty="0"/>
              <a:t>יהלומים גדולים נוטים לכלול יותר פגמים פנימיים או חיצוניים.</a:t>
            </a:r>
            <a:r>
              <a:rPr lang="en-US" sz="2400" dirty="0"/>
              <a:t> </a:t>
            </a:r>
            <a:r>
              <a:rPr lang="he-IL" sz="2400" dirty="0"/>
              <a:t>ככל שהיהלום גדול יותר, כך קשה למצוא אותו נקי לחלוטין, מה שמוביל לדירוג שקיפות נמוך יותר. יהלומים קטנים יותר סביר שיהיו נקיים יותר.</a:t>
            </a:r>
          </a:p>
          <a:p>
            <a:pPr algn="r" rtl="1"/>
            <a:endParaRPr lang="he-IL" sz="2400" dirty="0"/>
          </a:p>
          <a:p>
            <a:pPr algn="r" rtl="1"/>
            <a:r>
              <a:rPr lang="he-IL" sz="2400" b="1" dirty="0"/>
              <a:t>התמקדות במיקסום משקל על חשבון ניקיון: </a:t>
            </a:r>
            <a:r>
              <a:rPr lang="he-IL" sz="2400" dirty="0"/>
              <a:t>ביהלומים גדולים יש עדיפות לשמירה על משקל הקראט, גם אם זה בא על חשבון השקיפות. חותכים מעדיפים להקריב ניקיון כדי לא לאבד ממשקל האבן, מה שמוביל לשקיפות נמוכה יותר.</a:t>
            </a:r>
          </a:p>
          <a:p>
            <a:pPr algn="r" rtl="1"/>
            <a:endParaRPr lang="he-IL" sz="2400" dirty="0"/>
          </a:p>
          <a:p>
            <a:pPr algn="r" rtl="1"/>
            <a:r>
              <a:rPr lang="he-IL" sz="2400" b="1" dirty="0"/>
              <a:t>העדפות שוק: </a:t>
            </a:r>
            <a:r>
              <a:rPr lang="he-IL" sz="2400" dirty="0"/>
              <a:t>בשוק היהלומים יש ביקוש גבוה ליהלומים גדולים, גם אם השקיפות שלהם נמוכה. לקוחות רבים מעדיפים יהלום גדול עם דירוג שקיפות נמוך, מאשר יהלום קטן ונקי.</a:t>
            </a:r>
          </a:p>
          <a:p>
            <a:pPr algn="r" rtl="1"/>
            <a:endParaRPr lang="he-IL" dirty="0"/>
          </a:p>
          <a:p>
            <a:pPr algn="r" rtl="1"/>
            <a:endParaRPr lang="LID4096" dirty="0"/>
          </a:p>
        </p:txBody>
      </p:sp>
    </p:spTree>
    <p:extLst>
      <p:ext uri="{BB962C8B-B14F-4D97-AF65-F5344CB8AC3E}">
        <p14:creationId xmlns:p14="http://schemas.microsoft.com/office/powerpoint/2010/main" val="13059419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34AC0D-13A8-1110-CA37-F62DBD7D899A}"/>
              </a:ext>
            </a:extLst>
          </p:cNvPr>
          <p:cNvSpPr>
            <a:spLocks noGrp="1"/>
          </p:cNvSpPr>
          <p:nvPr>
            <p:ph type="body" idx="1"/>
          </p:nvPr>
        </p:nvSpPr>
        <p:spPr/>
        <p:txBody>
          <a:bodyPr/>
          <a:lstStyle/>
          <a:p>
            <a:r>
              <a:rPr lang="he-IL" dirty="0"/>
              <a:t>מספר הערכים הייחודים בעמודה</a:t>
            </a:r>
            <a:endParaRPr lang="en-IL" dirty="0"/>
          </a:p>
        </p:txBody>
      </p:sp>
      <p:pic>
        <p:nvPicPr>
          <p:cNvPr id="4" name="Picture 3">
            <a:extLst>
              <a:ext uri="{FF2B5EF4-FFF2-40B4-BE49-F238E27FC236}">
                <a16:creationId xmlns:a16="http://schemas.microsoft.com/office/drawing/2014/main" id="{AA8325C8-0E7E-FC10-1935-0D735AE73AC1}"/>
              </a:ext>
            </a:extLst>
          </p:cNvPr>
          <p:cNvPicPr>
            <a:picLocks noChangeAspect="1"/>
          </p:cNvPicPr>
          <p:nvPr/>
        </p:nvPicPr>
        <p:blipFill>
          <a:blip r:embed="rId2"/>
          <a:stretch>
            <a:fillRect/>
          </a:stretch>
        </p:blipFill>
        <p:spPr>
          <a:xfrm>
            <a:off x="4873739" y="2315929"/>
            <a:ext cx="2438740" cy="3343742"/>
          </a:xfrm>
          <a:prstGeom prst="rect">
            <a:avLst/>
          </a:prstGeom>
        </p:spPr>
      </p:pic>
      <p:sp>
        <p:nvSpPr>
          <p:cNvPr id="5" name="TextBox 4">
            <a:extLst>
              <a:ext uri="{FF2B5EF4-FFF2-40B4-BE49-F238E27FC236}">
                <a16:creationId xmlns:a16="http://schemas.microsoft.com/office/drawing/2014/main" id="{6BD6EBA4-B60D-ADBB-C113-39A04E8112B9}"/>
              </a:ext>
            </a:extLst>
          </p:cNvPr>
          <p:cNvSpPr txBox="1"/>
          <p:nvPr/>
        </p:nvSpPr>
        <p:spPr>
          <a:xfrm>
            <a:off x="7406640" y="1720930"/>
            <a:ext cx="4084320" cy="400110"/>
          </a:xfrm>
          <a:prstGeom prst="rect">
            <a:avLst/>
          </a:prstGeom>
          <a:noFill/>
        </p:spPr>
        <p:txBody>
          <a:bodyPr wrap="square" rtlCol="0">
            <a:spAutoFit/>
          </a:bodyPr>
          <a:lstStyle/>
          <a:p>
            <a:pPr algn="r" rtl="1"/>
            <a:r>
              <a:rPr lang="he-IL" sz="2000" dirty="0"/>
              <a:t>שאלה: מה הבעיה בערכים מספריים? </a:t>
            </a:r>
            <a:endParaRPr lang="en-IL" sz="2000" dirty="0"/>
          </a:p>
        </p:txBody>
      </p:sp>
    </p:spTree>
    <p:extLst>
      <p:ext uri="{BB962C8B-B14F-4D97-AF65-F5344CB8AC3E}">
        <p14:creationId xmlns:p14="http://schemas.microsoft.com/office/powerpoint/2010/main" val="23362583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E990B2-13A7-AB56-3C57-78C9206958ED}"/>
              </a:ext>
            </a:extLst>
          </p:cNvPr>
          <p:cNvSpPr>
            <a:spLocks noGrp="1"/>
          </p:cNvSpPr>
          <p:nvPr>
            <p:ph type="body" idx="1"/>
          </p:nvPr>
        </p:nvSpPr>
        <p:spPr/>
        <p:txBody>
          <a:bodyPr>
            <a:normAutofit lnSpcReduction="10000"/>
          </a:bodyPr>
          <a:lstStyle/>
          <a:p>
            <a:r>
              <a:rPr lang="he-IL" dirty="0"/>
              <a:t>מספר ערכים ייחודים רק לעמודות טקסטואליות</a:t>
            </a:r>
            <a:endParaRPr lang="en-IL" dirty="0"/>
          </a:p>
        </p:txBody>
      </p:sp>
      <p:pic>
        <p:nvPicPr>
          <p:cNvPr id="4" name="Picture 3">
            <a:extLst>
              <a:ext uri="{FF2B5EF4-FFF2-40B4-BE49-F238E27FC236}">
                <a16:creationId xmlns:a16="http://schemas.microsoft.com/office/drawing/2014/main" id="{3C72BB1D-AF98-5E1A-48E0-6B3D7AE16BAA}"/>
              </a:ext>
            </a:extLst>
          </p:cNvPr>
          <p:cNvPicPr>
            <a:picLocks noChangeAspect="1"/>
          </p:cNvPicPr>
          <p:nvPr/>
        </p:nvPicPr>
        <p:blipFill>
          <a:blip r:embed="rId2"/>
          <a:stretch>
            <a:fillRect/>
          </a:stretch>
        </p:blipFill>
        <p:spPr>
          <a:xfrm>
            <a:off x="1062942" y="2341425"/>
            <a:ext cx="5229955" cy="1971950"/>
          </a:xfrm>
          <a:prstGeom prst="rect">
            <a:avLst/>
          </a:prstGeom>
        </p:spPr>
      </p:pic>
      <p:pic>
        <p:nvPicPr>
          <p:cNvPr id="6" name="Picture 5">
            <a:extLst>
              <a:ext uri="{FF2B5EF4-FFF2-40B4-BE49-F238E27FC236}">
                <a16:creationId xmlns:a16="http://schemas.microsoft.com/office/drawing/2014/main" id="{75F0BBF1-3E8D-2027-A7BC-FA74BC9E78E7}"/>
              </a:ext>
            </a:extLst>
          </p:cNvPr>
          <p:cNvPicPr>
            <a:picLocks noChangeAspect="1"/>
          </p:cNvPicPr>
          <p:nvPr/>
        </p:nvPicPr>
        <p:blipFill>
          <a:blip r:embed="rId3"/>
          <a:stretch>
            <a:fillRect/>
          </a:stretch>
        </p:blipFill>
        <p:spPr>
          <a:xfrm>
            <a:off x="7723309" y="2751057"/>
            <a:ext cx="2800741" cy="1152686"/>
          </a:xfrm>
          <a:prstGeom prst="rect">
            <a:avLst/>
          </a:prstGeom>
        </p:spPr>
      </p:pic>
    </p:spTree>
    <p:extLst>
      <p:ext uri="{BB962C8B-B14F-4D97-AF65-F5344CB8AC3E}">
        <p14:creationId xmlns:p14="http://schemas.microsoft.com/office/powerpoint/2010/main" val="1310363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4"/>
          <p:cNvSpPr txBox="1">
            <a:spLocks noGrp="1"/>
          </p:cNvSpPr>
          <p:nvPr>
            <p:ph type="body" idx="1"/>
          </p:nvPr>
        </p:nvSpPr>
        <p:spPr>
          <a:xfrm>
            <a:off x="351693" y="1825625"/>
            <a:ext cx="11430077" cy="3783867"/>
          </a:xfrm>
          <a:prstGeom prst="rect">
            <a:avLst/>
          </a:prstGeom>
          <a:noFill/>
          <a:ln>
            <a:noFill/>
          </a:ln>
        </p:spPr>
        <p:txBody>
          <a:bodyPr spcFirstLastPara="1" wrap="square" lIns="91425" tIns="45700" rIns="91425" bIns="45700" anchor="t" anchorCtr="0">
            <a:normAutofit/>
          </a:bodyPr>
          <a:lstStyle/>
          <a:p>
            <a:pPr>
              <a:spcBef>
                <a:spcPts val="0"/>
              </a:spcBef>
            </a:pPr>
            <a:r>
              <a:rPr lang="he-IL" b="0" i="0" u="none" strike="noStrike" dirty="0">
                <a:solidFill>
                  <a:srgbClr val="000000"/>
                </a:solidFill>
                <a:effectLst/>
                <a:latin typeface="Arial" panose="020B0604020202020204" pitchFamily="34" charset="0"/>
              </a:rPr>
              <a:t>פתרו </a:t>
            </a:r>
            <a:r>
              <a:rPr lang="he-IL" b="0" i="0" u="none" strike="noStrike">
                <a:solidFill>
                  <a:srgbClr val="000000"/>
                </a:solidFill>
                <a:effectLst/>
                <a:latin typeface="Arial" panose="020B0604020202020204" pitchFamily="34" charset="0"/>
              </a:rPr>
              <a:t>את התרגיל</a:t>
            </a:r>
            <a:endParaRPr lang="en-US" u="sng" dirty="0">
              <a:solidFill>
                <a:srgbClr val="0563C1"/>
              </a:solidFill>
              <a:effectLst/>
              <a:latin typeface="Calibri" panose="020F0502020204030204" pitchFamily="34" charset="0"/>
              <a:ea typeface="Calibri" panose="020F0502020204030204" pitchFamily="34" charset="0"/>
              <a:cs typeface="Arial" panose="020B0604020202020204" pitchFamily="34" charset="0"/>
            </a:endParaRPr>
          </a:p>
          <a:p>
            <a:pPr algn="r" rtl="1">
              <a:spcBef>
                <a:spcPts val="0"/>
              </a:spcBef>
              <a:spcAft>
                <a:spcPts val="0"/>
              </a:spcAft>
            </a:pPr>
            <a:endParaRPr lang="en-US" b="0" dirty="0">
              <a:effectLst/>
            </a:endParaRPr>
          </a:p>
          <a:p>
            <a:br>
              <a:rPr lang="en-US" dirty="0"/>
            </a:br>
            <a:endParaRPr dirty="0"/>
          </a:p>
        </p:txBody>
      </p:sp>
      <p:sp>
        <p:nvSpPr>
          <p:cNvPr id="174" name="Google Shape;174;p64"/>
          <p:cNvSpPr txBox="1">
            <a:spLocks noGrp="1"/>
          </p:cNvSpPr>
          <p:nvPr>
            <p:ph type="body" idx="2"/>
          </p:nvPr>
        </p:nvSpPr>
        <p:spPr>
          <a:xfrm>
            <a:off x="351693" y="365124"/>
            <a:ext cx="11430078" cy="1250842"/>
          </a:xfrm>
          <a:prstGeom prst="rect">
            <a:avLst/>
          </a:prstGeom>
          <a:noFill/>
          <a:ln>
            <a:noFill/>
          </a:ln>
        </p:spPr>
        <p:txBody>
          <a:bodyPr spcFirstLastPara="1" wrap="square" lIns="91425" tIns="45700" rIns="91425" bIns="45700" anchor="ctr" anchorCtr="0">
            <a:normAutofit/>
          </a:bodyPr>
          <a:lstStyle/>
          <a:p>
            <a:pPr marL="457200" lvl="0" indent="-228600" algn="r" rtl="1">
              <a:lnSpc>
                <a:spcPct val="90000"/>
              </a:lnSpc>
              <a:spcBef>
                <a:spcPts val="1000"/>
              </a:spcBef>
              <a:spcAft>
                <a:spcPts val="0"/>
              </a:spcAft>
              <a:buSzPts val="4400"/>
              <a:buNone/>
            </a:pPr>
            <a:r>
              <a:rPr lang="he-IL" dirty="0"/>
              <a:t>תרגיל 3.1</a:t>
            </a:r>
          </a:p>
        </p:txBody>
      </p:sp>
    </p:spTree>
    <p:extLst>
      <p:ext uri="{BB962C8B-B14F-4D97-AF65-F5344CB8AC3E}">
        <p14:creationId xmlns:p14="http://schemas.microsoft.com/office/powerpoint/2010/main" val="3669796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3736622" y="2766218"/>
            <a:ext cx="7800622" cy="1325563"/>
          </a:xfrm>
          <a:prstGeom prst="rect">
            <a:avLst/>
          </a:prstGeom>
          <a:noFill/>
          <a:ln>
            <a:noFill/>
          </a:ln>
        </p:spPr>
        <p:txBody>
          <a:bodyPr spcFirstLastPara="1" wrap="square" lIns="91425" tIns="45700" rIns="91425" bIns="45700" anchor="ctr" anchorCtr="0">
            <a:normAutofit/>
          </a:bodyPr>
          <a:lstStyle/>
          <a:p>
            <a:pPr marL="0" lvl="0" indent="0" algn="r" rtl="1">
              <a:lnSpc>
                <a:spcPct val="90000"/>
              </a:lnSpc>
              <a:spcBef>
                <a:spcPts val="0"/>
              </a:spcBef>
              <a:spcAft>
                <a:spcPts val="0"/>
              </a:spcAft>
              <a:buClr>
                <a:srgbClr val="002147"/>
              </a:buClr>
              <a:buSzPts val="4400"/>
              <a:buNone/>
            </a:pPr>
            <a:r>
              <a:rPr lang="he-IL"/>
              <a:t>שאלות?</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96B25A-5376-9D26-95E2-215C206BB9E4}"/>
              </a:ext>
            </a:extLst>
          </p:cNvPr>
          <p:cNvSpPr>
            <a:spLocks noGrp="1"/>
          </p:cNvSpPr>
          <p:nvPr>
            <p:ph type="body" idx="1"/>
          </p:nvPr>
        </p:nvSpPr>
        <p:spPr/>
        <p:txBody>
          <a:bodyPr/>
          <a:lstStyle/>
          <a:p>
            <a:endParaRPr lang="LID4096"/>
          </a:p>
        </p:txBody>
      </p:sp>
      <p:pic>
        <p:nvPicPr>
          <p:cNvPr id="4" name="Picture 3">
            <a:extLst>
              <a:ext uri="{FF2B5EF4-FFF2-40B4-BE49-F238E27FC236}">
                <a16:creationId xmlns:a16="http://schemas.microsoft.com/office/drawing/2014/main" id="{9CD831DF-1C04-AAFC-AF45-F45AF7477784}"/>
              </a:ext>
            </a:extLst>
          </p:cNvPr>
          <p:cNvPicPr>
            <a:picLocks noChangeAspect="1"/>
          </p:cNvPicPr>
          <p:nvPr/>
        </p:nvPicPr>
        <p:blipFill>
          <a:blip r:embed="rId2"/>
          <a:stretch>
            <a:fillRect/>
          </a:stretch>
        </p:blipFill>
        <p:spPr>
          <a:xfrm>
            <a:off x="1800590" y="870424"/>
            <a:ext cx="8590819" cy="4849656"/>
          </a:xfrm>
          <a:prstGeom prst="rect">
            <a:avLst/>
          </a:prstGeom>
        </p:spPr>
      </p:pic>
    </p:spTree>
    <p:extLst>
      <p:ext uri="{BB962C8B-B14F-4D97-AF65-F5344CB8AC3E}">
        <p14:creationId xmlns:p14="http://schemas.microsoft.com/office/powerpoint/2010/main" val="413238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1EE4E8-8D83-8BF7-1D95-47F926B98B8C}"/>
              </a:ext>
            </a:extLst>
          </p:cNvPr>
          <p:cNvSpPr>
            <a:spLocks noGrp="1"/>
          </p:cNvSpPr>
          <p:nvPr>
            <p:ph type="body" idx="1"/>
          </p:nvPr>
        </p:nvSpPr>
        <p:spPr/>
        <p:txBody>
          <a:bodyPr/>
          <a:lstStyle/>
          <a:p>
            <a:r>
              <a:rPr lang="en-US" dirty="0"/>
              <a:t>Dimond's – the 4 C’s</a:t>
            </a:r>
            <a:endParaRPr lang="LID4096" dirty="0"/>
          </a:p>
        </p:txBody>
      </p:sp>
      <p:sp>
        <p:nvSpPr>
          <p:cNvPr id="3" name="TextBox 2">
            <a:extLst>
              <a:ext uri="{FF2B5EF4-FFF2-40B4-BE49-F238E27FC236}">
                <a16:creationId xmlns:a16="http://schemas.microsoft.com/office/drawing/2014/main" id="{C3265A59-6B0D-FCAF-1B48-3EFC19A85A09}"/>
              </a:ext>
            </a:extLst>
          </p:cNvPr>
          <p:cNvSpPr txBox="1"/>
          <p:nvPr/>
        </p:nvSpPr>
        <p:spPr>
          <a:xfrm>
            <a:off x="709127" y="2090057"/>
            <a:ext cx="11072644" cy="2246769"/>
          </a:xfrm>
          <a:prstGeom prst="rect">
            <a:avLst/>
          </a:prstGeom>
          <a:noFill/>
        </p:spPr>
        <p:txBody>
          <a:bodyPr wrap="square" rtlCol="0">
            <a:spAutoFit/>
          </a:bodyPr>
          <a:lstStyle/>
          <a:p>
            <a:pPr algn="r" rtl="1"/>
            <a:r>
              <a:rPr lang="he-IL" sz="2800" dirty="0"/>
              <a:t>ישנם 4 קריטריונים לבחינת יהלומים המכונים </a:t>
            </a:r>
            <a:r>
              <a:rPr lang="en-US" sz="2800" dirty="0"/>
              <a:t>the 4 C’s</a:t>
            </a:r>
            <a:r>
              <a:rPr lang="he-IL" sz="2800" dirty="0"/>
              <a:t>:</a:t>
            </a:r>
          </a:p>
          <a:p>
            <a:pPr marL="342900" indent="-342900" algn="r" rtl="1">
              <a:buAutoNum type="arabicPeriod"/>
            </a:pPr>
            <a:r>
              <a:rPr lang="en-US" sz="2800" dirty="0"/>
              <a:t>Cut</a:t>
            </a:r>
            <a:r>
              <a:rPr lang="he-IL" sz="2800" dirty="0"/>
              <a:t> – חיתוך</a:t>
            </a:r>
          </a:p>
          <a:p>
            <a:pPr marL="342900" indent="-342900" algn="r" rtl="1">
              <a:buAutoNum type="arabicPeriod"/>
            </a:pPr>
            <a:r>
              <a:rPr lang="en-US" sz="2800" dirty="0"/>
              <a:t>Color</a:t>
            </a:r>
            <a:r>
              <a:rPr lang="he-IL" sz="2800" dirty="0"/>
              <a:t> – צבע</a:t>
            </a:r>
          </a:p>
          <a:p>
            <a:pPr marL="342900" indent="-342900" algn="r" rtl="1">
              <a:buAutoNum type="arabicPeriod"/>
            </a:pPr>
            <a:r>
              <a:rPr lang="en-US" sz="2800" dirty="0"/>
              <a:t>Carat</a:t>
            </a:r>
            <a:r>
              <a:rPr lang="he-IL" sz="2800" dirty="0"/>
              <a:t> – משקל (גודל)</a:t>
            </a:r>
          </a:p>
          <a:p>
            <a:pPr marL="342900" indent="-342900" algn="r" rtl="1">
              <a:buAutoNum type="arabicPeriod"/>
            </a:pPr>
            <a:r>
              <a:rPr lang="en-US" sz="2800" dirty="0"/>
              <a:t>Clarity</a:t>
            </a:r>
            <a:r>
              <a:rPr lang="he-IL" sz="2800" dirty="0"/>
              <a:t> - ניקיון</a:t>
            </a:r>
            <a:endParaRPr lang="LID4096" sz="2800" dirty="0"/>
          </a:p>
        </p:txBody>
      </p:sp>
    </p:spTree>
    <p:extLst>
      <p:ext uri="{BB962C8B-B14F-4D97-AF65-F5344CB8AC3E}">
        <p14:creationId xmlns:p14="http://schemas.microsoft.com/office/powerpoint/2010/main" val="56585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F8BF25-E8F6-D132-5795-150EDC648E66}"/>
              </a:ext>
            </a:extLst>
          </p:cNvPr>
          <p:cNvSpPr>
            <a:spLocks noGrp="1"/>
          </p:cNvSpPr>
          <p:nvPr>
            <p:ph type="body" idx="1"/>
          </p:nvPr>
        </p:nvSpPr>
        <p:spPr/>
        <p:txBody>
          <a:bodyPr/>
          <a:lstStyle/>
          <a:p>
            <a:r>
              <a:rPr lang="en-US" dirty="0"/>
              <a:t>Cut</a:t>
            </a:r>
            <a:r>
              <a:rPr lang="he-IL" dirty="0"/>
              <a:t> – חיתוך וליטוש היהלום</a:t>
            </a:r>
            <a:endParaRPr lang="LID4096" dirty="0"/>
          </a:p>
        </p:txBody>
      </p:sp>
      <p:sp>
        <p:nvSpPr>
          <p:cNvPr id="4" name="TextBox 3">
            <a:extLst>
              <a:ext uri="{FF2B5EF4-FFF2-40B4-BE49-F238E27FC236}">
                <a16:creationId xmlns:a16="http://schemas.microsoft.com/office/drawing/2014/main" id="{18CFE4EC-74B5-841D-3288-2C3EC2DAD108}"/>
              </a:ext>
            </a:extLst>
          </p:cNvPr>
          <p:cNvSpPr txBox="1"/>
          <p:nvPr/>
        </p:nvSpPr>
        <p:spPr>
          <a:xfrm>
            <a:off x="459034" y="1741487"/>
            <a:ext cx="11268149" cy="3539430"/>
          </a:xfrm>
          <a:prstGeom prst="rect">
            <a:avLst/>
          </a:prstGeom>
          <a:noFill/>
        </p:spPr>
        <p:txBody>
          <a:bodyPr wrap="square" rtlCol="0">
            <a:spAutoFit/>
          </a:bodyPr>
          <a:lstStyle/>
          <a:p>
            <a:pPr marL="457200" indent="-457200" algn="r" rtl="1">
              <a:buFont typeface="Arial" panose="020B0604020202020204" pitchFamily="34" charset="0"/>
              <a:buChar char="•"/>
            </a:pPr>
            <a:r>
              <a:rPr lang="he-IL" sz="2800" dirty="0"/>
              <a:t>נחשב לקריטריון החשוב ביותר</a:t>
            </a:r>
          </a:p>
          <a:p>
            <a:pPr marL="457200" indent="-457200" algn="r" rtl="1">
              <a:buFont typeface="Arial" panose="020B0604020202020204" pitchFamily="34" charset="0"/>
              <a:buChar char="•"/>
            </a:pPr>
            <a:endParaRPr lang="he-IL" sz="2800" dirty="0"/>
          </a:p>
          <a:p>
            <a:pPr marL="457200" indent="-457200" algn="r" rtl="1">
              <a:buFont typeface="Arial" panose="020B0604020202020204" pitchFamily="34" charset="0"/>
              <a:buChar char="•"/>
            </a:pPr>
            <a:r>
              <a:rPr lang="he-IL" sz="2800" dirty="0"/>
              <a:t>חיתוך הוא הפעולה המעגלת את היהלום הגולמי, והוא מתבצע באמצעות יהלום אחר בעל גודל דומה. תהליך החיתוך רגיש ביותר, משום שהוא קובע את מיקום פני לוח האבן בצורה סופית, וכן את קוטר היהלום. </a:t>
            </a:r>
          </a:p>
          <a:p>
            <a:pPr marL="457200" indent="-457200" algn="r" rtl="1">
              <a:buFont typeface="Arial" panose="020B0604020202020204" pitchFamily="34" charset="0"/>
              <a:buChar char="•"/>
            </a:pPr>
            <a:r>
              <a:rPr lang="he-IL" sz="2800" dirty="0"/>
              <a:t>ליטוש האבן הינו הפעולה האחרונה ותפקידו להוציא מן האבן ברק ויופי מקסימליים. ככל שהליטוש מקצועי יותר, כך יהיו לאבן יותר ”חיים“ והיא תפיק ניצוצות ותזרוק אור למעלה ופחות לצדדים.</a:t>
            </a:r>
            <a:endParaRPr lang="LID4096" sz="2800" dirty="0"/>
          </a:p>
        </p:txBody>
      </p:sp>
    </p:spTree>
    <p:extLst>
      <p:ext uri="{BB962C8B-B14F-4D97-AF65-F5344CB8AC3E}">
        <p14:creationId xmlns:p14="http://schemas.microsoft.com/office/powerpoint/2010/main" val="1407784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E4B785-EF11-695C-C131-A219ECC13532}"/>
              </a:ext>
            </a:extLst>
          </p:cNvPr>
          <p:cNvSpPr>
            <a:spLocks noGrp="1"/>
          </p:cNvSpPr>
          <p:nvPr>
            <p:ph type="body" idx="1"/>
          </p:nvPr>
        </p:nvSpPr>
        <p:spPr/>
        <p:txBody>
          <a:bodyPr/>
          <a:lstStyle/>
          <a:p>
            <a:r>
              <a:rPr lang="en-US" dirty="0"/>
              <a:t>Cut</a:t>
            </a:r>
            <a:r>
              <a:rPr lang="he-IL" dirty="0"/>
              <a:t> – חיתוך וליטוש היהלום</a:t>
            </a:r>
            <a:endParaRPr lang="LID4096" dirty="0"/>
          </a:p>
          <a:p>
            <a:endParaRPr lang="LID4096" dirty="0"/>
          </a:p>
        </p:txBody>
      </p:sp>
      <p:sp>
        <p:nvSpPr>
          <p:cNvPr id="3" name="TextBox 2">
            <a:extLst>
              <a:ext uri="{FF2B5EF4-FFF2-40B4-BE49-F238E27FC236}">
                <a16:creationId xmlns:a16="http://schemas.microsoft.com/office/drawing/2014/main" id="{9820DC53-95DC-C67A-4F2F-327ADC75BD9B}"/>
              </a:ext>
            </a:extLst>
          </p:cNvPr>
          <p:cNvSpPr txBox="1"/>
          <p:nvPr/>
        </p:nvSpPr>
        <p:spPr>
          <a:xfrm>
            <a:off x="6037639" y="2090172"/>
            <a:ext cx="5709920" cy="3108543"/>
          </a:xfrm>
          <a:prstGeom prst="rect">
            <a:avLst/>
          </a:prstGeom>
          <a:noFill/>
        </p:spPr>
        <p:txBody>
          <a:bodyPr wrap="square" rtlCol="0">
            <a:spAutoFit/>
          </a:bodyPr>
          <a:lstStyle/>
          <a:p>
            <a:pPr algn="r" rtl="1"/>
            <a:r>
              <a:rPr lang="he-IL" sz="2800" dirty="0"/>
              <a:t>סולם מנמוך לגבוהה:</a:t>
            </a:r>
          </a:p>
          <a:p>
            <a:pPr marL="285750" indent="-285750" algn="r" rtl="1">
              <a:buFont typeface="Arial" panose="020B0604020202020204" pitchFamily="34" charset="0"/>
              <a:buChar char="•"/>
            </a:pPr>
            <a:r>
              <a:rPr lang="en-US" sz="2800" dirty="0"/>
              <a:t>Fair</a:t>
            </a:r>
          </a:p>
          <a:p>
            <a:pPr marL="285750" indent="-285750" algn="r" rtl="1">
              <a:buFont typeface="Arial" panose="020B0604020202020204" pitchFamily="34" charset="0"/>
              <a:buChar char="•"/>
            </a:pPr>
            <a:r>
              <a:rPr lang="en-US" sz="2800" dirty="0"/>
              <a:t>Good</a:t>
            </a:r>
          </a:p>
          <a:p>
            <a:pPr marL="285750" indent="-285750" algn="r" rtl="1">
              <a:buFont typeface="Arial" panose="020B0604020202020204" pitchFamily="34" charset="0"/>
              <a:buChar char="•"/>
            </a:pPr>
            <a:r>
              <a:rPr lang="en-US" sz="2800" dirty="0"/>
              <a:t>Very Good</a:t>
            </a:r>
          </a:p>
          <a:p>
            <a:pPr marL="285750" indent="-285750" algn="r" rtl="1">
              <a:buFont typeface="Arial" panose="020B0604020202020204" pitchFamily="34" charset="0"/>
              <a:buChar char="•"/>
            </a:pPr>
            <a:r>
              <a:rPr lang="en-US" sz="2800" dirty="0"/>
              <a:t>Premium</a:t>
            </a:r>
          </a:p>
          <a:p>
            <a:pPr marL="285750" indent="-285750" algn="r" rtl="1">
              <a:buFont typeface="Arial" panose="020B0604020202020204" pitchFamily="34" charset="0"/>
              <a:buChar char="•"/>
            </a:pPr>
            <a:r>
              <a:rPr lang="en-US" sz="2800" dirty="0"/>
              <a:t>Ideal</a:t>
            </a:r>
            <a:endParaRPr lang="he-IL" sz="2800" dirty="0"/>
          </a:p>
          <a:p>
            <a:pPr algn="r" rtl="1"/>
            <a:endParaRPr lang="LID4096" sz="2800" dirty="0"/>
          </a:p>
        </p:txBody>
      </p:sp>
    </p:spTree>
    <p:extLst>
      <p:ext uri="{BB962C8B-B14F-4D97-AF65-F5344CB8AC3E}">
        <p14:creationId xmlns:p14="http://schemas.microsoft.com/office/powerpoint/2010/main" val="212747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2C9588C-7831-B21D-5A6F-09C40996C0AB}"/>
              </a:ext>
            </a:extLst>
          </p:cNvPr>
          <p:cNvSpPr>
            <a:spLocks noGrp="1"/>
          </p:cNvSpPr>
          <p:nvPr>
            <p:ph type="body" idx="1"/>
          </p:nvPr>
        </p:nvSpPr>
        <p:spPr/>
        <p:txBody>
          <a:bodyPr/>
          <a:lstStyle/>
          <a:p>
            <a:r>
              <a:rPr lang="en-US" dirty="0"/>
              <a:t>Color</a:t>
            </a:r>
            <a:r>
              <a:rPr lang="he-IL" dirty="0"/>
              <a:t> - צבע</a:t>
            </a:r>
            <a:endParaRPr lang="LID4096" dirty="0"/>
          </a:p>
        </p:txBody>
      </p:sp>
      <p:sp>
        <p:nvSpPr>
          <p:cNvPr id="3" name="TextBox 2">
            <a:extLst>
              <a:ext uri="{FF2B5EF4-FFF2-40B4-BE49-F238E27FC236}">
                <a16:creationId xmlns:a16="http://schemas.microsoft.com/office/drawing/2014/main" id="{9451D7F3-1440-8321-8B58-638137AAC1DB}"/>
              </a:ext>
            </a:extLst>
          </p:cNvPr>
          <p:cNvSpPr txBox="1"/>
          <p:nvPr/>
        </p:nvSpPr>
        <p:spPr>
          <a:xfrm>
            <a:off x="370174" y="1539552"/>
            <a:ext cx="11445869" cy="1815882"/>
          </a:xfrm>
          <a:prstGeom prst="rect">
            <a:avLst/>
          </a:prstGeom>
          <a:noFill/>
        </p:spPr>
        <p:txBody>
          <a:bodyPr wrap="square" rtlCol="0">
            <a:spAutoFit/>
          </a:bodyPr>
          <a:lstStyle/>
          <a:p>
            <a:pPr marL="285750" indent="-285750" algn="r" rtl="1">
              <a:buFont typeface="Arial" panose="020B0604020202020204" pitchFamily="34" charset="0"/>
              <a:buChar char="•"/>
            </a:pPr>
            <a:r>
              <a:rPr lang="he-IL" sz="2800" dirty="0"/>
              <a:t>השני בחשיבותו</a:t>
            </a:r>
          </a:p>
          <a:p>
            <a:pPr marL="285750" indent="-285750" algn="r" rtl="1">
              <a:buFont typeface="Arial" panose="020B0604020202020204" pitchFamily="34" charset="0"/>
              <a:buChar char="•"/>
            </a:pPr>
            <a:r>
              <a:rPr lang="he-IL" sz="2800" dirty="0"/>
              <a:t>יהלום נקי ומושלם הוא חסר צבע, וככל שהאבן חסרת צבע כך היא איכותית יותר</a:t>
            </a:r>
          </a:p>
          <a:p>
            <a:pPr marL="285750" indent="-285750" algn="r" rtl="1">
              <a:buFont typeface="Arial" panose="020B0604020202020204" pitchFamily="34" charset="0"/>
              <a:buChar char="•"/>
            </a:pPr>
            <a:r>
              <a:rPr lang="he-IL" sz="2800" dirty="0"/>
              <a:t>צבעים מופיעים ביהלומים החל מלבן ועד לצבע צהוב או חום</a:t>
            </a:r>
          </a:p>
          <a:p>
            <a:pPr marL="285750" indent="-285750" algn="r" rtl="1">
              <a:buFont typeface="Arial" panose="020B0604020202020204" pitchFamily="34" charset="0"/>
              <a:buChar char="•"/>
            </a:pPr>
            <a:endParaRPr lang="LID4096" sz="2800" dirty="0"/>
          </a:p>
        </p:txBody>
      </p:sp>
      <p:sp>
        <p:nvSpPr>
          <p:cNvPr id="4" name="TextBox 3">
            <a:extLst>
              <a:ext uri="{FF2B5EF4-FFF2-40B4-BE49-F238E27FC236}">
                <a16:creationId xmlns:a16="http://schemas.microsoft.com/office/drawing/2014/main" id="{40A872EE-216E-F07F-4C7B-3AD21E28E2ED}"/>
              </a:ext>
            </a:extLst>
          </p:cNvPr>
          <p:cNvSpPr txBox="1"/>
          <p:nvPr/>
        </p:nvSpPr>
        <p:spPr>
          <a:xfrm>
            <a:off x="7349472" y="3168863"/>
            <a:ext cx="4466571" cy="3046988"/>
          </a:xfrm>
          <a:prstGeom prst="rect">
            <a:avLst/>
          </a:prstGeom>
          <a:noFill/>
        </p:spPr>
        <p:txBody>
          <a:bodyPr wrap="square" rtlCol="0">
            <a:spAutoFit/>
          </a:bodyPr>
          <a:lstStyle/>
          <a:p>
            <a:pPr algn="r" rtl="1"/>
            <a:r>
              <a:rPr lang="he-IL" sz="2400" dirty="0"/>
              <a:t>סולם מנמוך לגבוה:</a:t>
            </a:r>
          </a:p>
          <a:p>
            <a:pPr marL="285750" indent="-285750" algn="r" rtl="1">
              <a:buFont typeface="Arial" panose="020B0604020202020204" pitchFamily="34" charset="0"/>
              <a:buChar char="•"/>
            </a:pPr>
            <a:r>
              <a:rPr lang="en-US" sz="2400" dirty="0"/>
              <a:t>J</a:t>
            </a:r>
            <a:endParaRPr lang="he-IL" sz="2400" dirty="0"/>
          </a:p>
          <a:p>
            <a:pPr marL="285750" indent="-285750" algn="r" rtl="1">
              <a:buFont typeface="Arial" panose="020B0604020202020204" pitchFamily="34" charset="0"/>
              <a:buChar char="•"/>
            </a:pPr>
            <a:r>
              <a:rPr lang="en-US" sz="2400" dirty="0"/>
              <a:t>I</a:t>
            </a:r>
            <a:endParaRPr lang="he-IL" sz="2400" dirty="0"/>
          </a:p>
          <a:p>
            <a:pPr marL="285750" indent="-285750" algn="r" rtl="1">
              <a:buFont typeface="Arial" panose="020B0604020202020204" pitchFamily="34" charset="0"/>
              <a:buChar char="•"/>
            </a:pPr>
            <a:r>
              <a:rPr lang="en-US" sz="2400" dirty="0"/>
              <a:t>H</a:t>
            </a:r>
            <a:endParaRPr lang="he-IL" sz="2400" dirty="0"/>
          </a:p>
          <a:p>
            <a:pPr marL="285750" indent="-285750" algn="r" rtl="1">
              <a:buFont typeface="Arial" panose="020B0604020202020204" pitchFamily="34" charset="0"/>
              <a:buChar char="•"/>
            </a:pPr>
            <a:r>
              <a:rPr lang="en-US" sz="2400" dirty="0"/>
              <a:t>G</a:t>
            </a:r>
            <a:endParaRPr lang="he-IL" sz="2400" dirty="0"/>
          </a:p>
          <a:p>
            <a:pPr marL="285750" indent="-285750" algn="r" rtl="1">
              <a:buFont typeface="Arial" panose="020B0604020202020204" pitchFamily="34" charset="0"/>
              <a:buChar char="•"/>
            </a:pPr>
            <a:r>
              <a:rPr lang="en-US" sz="2400" dirty="0"/>
              <a:t>F</a:t>
            </a:r>
            <a:endParaRPr lang="he-IL" sz="2400" dirty="0"/>
          </a:p>
          <a:p>
            <a:pPr marL="285750" indent="-285750" algn="r" rtl="1">
              <a:buFont typeface="Arial" panose="020B0604020202020204" pitchFamily="34" charset="0"/>
              <a:buChar char="•"/>
            </a:pPr>
            <a:r>
              <a:rPr lang="en-US" sz="2400" dirty="0"/>
              <a:t>E</a:t>
            </a:r>
            <a:endParaRPr lang="he-IL" sz="2400" dirty="0"/>
          </a:p>
          <a:p>
            <a:pPr marL="285750" indent="-285750" algn="r" rtl="1">
              <a:buFont typeface="Arial" panose="020B0604020202020204" pitchFamily="34" charset="0"/>
              <a:buChar char="•"/>
            </a:pPr>
            <a:r>
              <a:rPr lang="en-US" sz="2400" dirty="0"/>
              <a:t>D</a:t>
            </a:r>
            <a:endParaRPr lang="LID4096" sz="2400" dirty="0"/>
          </a:p>
        </p:txBody>
      </p:sp>
    </p:spTree>
    <p:extLst>
      <p:ext uri="{BB962C8B-B14F-4D97-AF65-F5344CB8AC3E}">
        <p14:creationId xmlns:p14="http://schemas.microsoft.com/office/powerpoint/2010/main" val="344576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CB8FE3-16EA-9F59-F04B-F20598827B52}"/>
              </a:ext>
            </a:extLst>
          </p:cNvPr>
          <p:cNvSpPr>
            <a:spLocks noGrp="1"/>
          </p:cNvSpPr>
          <p:nvPr>
            <p:ph type="body" idx="1"/>
          </p:nvPr>
        </p:nvSpPr>
        <p:spPr/>
        <p:txBody>
          <a:bodyPr/>
          <a:lstStyle/>
          <a:p>
            <a:r>
              <a:rPr lang="en-US" dirty="0"/>
              <a:t>Carat</a:t>
            </a:r>
            <a:r>
              <a:rPr lang="he-IL" dirty="0"/>
              <a:t> - משקל</a:t>
            </a:r>
            <a:endParaRPr lang="LID4096" dirty="0"/>
          </a:p>
        </p:txBody>
      </p:sp>
      <p:sp>
        <p:nvSpPr>
          <p:cNvPr id="4" name="TextBox 3">
            <a:extLst>
              <a:ext uri="{FF2B5EF4-FFF2-40B4-BE49-F238E27FC236}">
                <a16:creationId xmlns:a16="http://schemas.microsoft.com/office/drawing/2014/main" id="{CF2C6E82-22E3-893B-EEF9-38EB8998A727}"/>
              </a:ext>
            </a:extLst>
          </p:cNvPr>
          <p:cNvSpPr txBox="1"/>
          <p:nvPr/>
        </p:nvSpPr>
        <p:spPr>
          <a:xfrm>
            <a:off x="942392" y="1576873"/>
            <a:ext cx="10571584" cy="1600438"/>
          </a:xfrm>
          <a:prstGeom prst="rect">
            <a:avLst/>
          </a:prstGeom>
          <a:noFill/>
        </p:spPr>
        <p:txBody>
          <a:bodyPr wrap="square" rtlCol="0">
            <a:spAutoFit/>
          </a:bodyPr>
          <a:lstStyle/>
          <a:p>
            <a:pPr marL="457200" indent="-457200" algn="r" rtl="1">
              <a:buFont typeface="Arial" panose="020B0604020202020204" pitchFamily="34" charset="0"/>
              <a:buChar char="•"/>
            </a:pPr>
            <a:r>
              <a:rPr lang="he-IL" sz="2800" dirty="0"/>
              <a:t>ביטוי בו משתמשים כדי לבטא משקל של יהלום</a:t>
            </a:r>
          </a:p>
          <a:p>
            <a:pPr marL="457200" indent="-457200" algn="r" rtl="1">
              <a:buFont typeface="Arial" panose="020B0604020202020204" pitchFamily="34" charset="0"/>
              <a:buChar char="•"/>
            </a:pPr>
            <a:r>
              <a:rPr lang="he-IL" sz="2800" dirty="0"/>
              <a:t>קראט אחד מציין 200 מיליגרם מהמשקל האמיתי, שהוא 0.2 גרם</a:t>
            </a:r>
          </a:p>
          <a:p>
            <a:pPr marL="457200" indent="-457200" algn="r" rtl="1">
              <a:buFont typeface="Arial" panose="020B0604020202020204" pitchFamily="34" charset="0"/>
              <a:buChar char="•"/>
            </a:pPr>
            <a:r>
              <a:rPr lang="he-IL" sz="2800" dirty="0"/>
              <a:t>ככל שיהלומים גדולים יותר, כך הם יקרים יותר.</a:t>
            </a:r>
          </a:p>
          <a:p>
            <a:pPr marL="285750" indent="-285750" algn="r" rtl="1">
              <a:buFont typeface="Arial" panose="020B0604020202020204" pitchFamily="34" charset="0"/>
              <a:buChar char="•"/>
            </a:pPr>
            <a:endParaRPr lang="LID4096" dirty="0"/>
          </a:p>
        </p:txBody>
      </p:sp>
    </p:spTree>
    <p:extLst>
      <p:ext uri="{BB962C8B-B14F-4D97-AF65-F5344CB8AC3E}">
        <p14:creationId xmlns:p14="http://schemas.microsoft.com/office/powerpoint/2010/main" val="3695749017"/>
      </p:ext>
    </p:extLst>
  </p:cSld>
  <p:clrMapOvr>
    <a:masterClrMapping/>
  </p:clrMapOvr>
</p:sld>
</file>

<file path=ppt/theme/theme1.xml><?xml version="1.0" encoding="utf-8"?>
<a:theme xmlns:a="http://schemas.openxmlformats.org/drawingml/2006/main" name="TECHNION_Op3_General_Heb">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2948</TotalTime>
  <Words>882</Words>
  <Application>Microsoft Office PowerPoint</Application>
  <PresentationFormat>Widescreen</PresentationFormat>
  <Paragraphs>160</Paragraphs>
  <Slides>35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Courier New</vt:lpstr>
      <vt:lpstr>Arial</vt:lpstr>
      <vt:lpstr>Tahoma</vt:lpstr>
      <vt:lpstr>Calibri</vt:lpstr>
      <vt:lpstr>TECHNION_Op3_General_Heb</vt:lpstr>
      <vt:lpstr>Data Science Pandas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שאלות?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השתלמות ניתוח נתונים ולמידת מכונה</dc:title>
  <dc:creator>Jacob Mike</dc:creator>
  <cp:lastModifiedBy>Yaron Mizrahi</cp:lastModifiedBy>
  <cp:revision>187</cp:revision>
  <dcterms:created xsi:type="dcterms:W3CDTF">2019-03-02T07:56:19Z</dcterms:created>
  <dcterms:modified xsi:type="dcterms:W3CDTF">2025-01-11T20:28:25Z</dcterms:modified>
</cp:coreProperties>
</file>