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295" r:id="rId3"/>
    <p:sldId id="290" r:id="rId4"/>
    <p:sldId id="291" r:id="rId5"/>
    <p:sldId id="538" r:id="rId6"/>
    <p:sldId id="539" r:id="rId7"/>
    <p:sldId id="540" r:id="rId8"/>
    <p:sldId id="541" r:id="rId9"/>
    <p:sldId id="542" r:id="rId10"/>
    <p:sldId id="261" r:id="rId11"/>
    <p:sldId id="530" r:id="rId12"/>
    <p:sldId id="531" r:id="rId13"/>
    <p:sldId id="532" r:id="rId14"/>
    <p:sldId id="266" r:id="rId15"/>
    <p:sldId id="267" r:id="rId16"/>
    <p:sldId id="296" r:id="rId17"/>
    <p:sldId id="299" r:id="rId18"/>
    <p:sldId id="504" r:id="rId19"/>
    <p:sldId id="505" r:id="rId20"/>
    <p:sldId id="346" r:id="rId21"/>
    <p:sldId id="519" r:id="rId22"/>
    <p:sldId id="522" r:id="rId23"/>
    <p:sldId id="297" r:id="rId24"/>
    <p:sldId id="524" r:id="rId25"/>
    <p:sldId id="298" r:id="rId26"/>
    <p:sldId id="301" r:id="rId27"/>
    <p:sldId id="544" r:id="rId28"/>
    <p:sldId id="534" r:id="rId29"/>
    <p:sldId id="302" r:id="rId30"/>
    <p:sldId id="535" r:id="rId31"/>
    <p:sldId id="543" r:id="rId32"/>
    <p:sldId id="303" r:id="rId33"/>
    <p:sldId id="274" r:id="rId34"/>
    <p:sldId id="506" r:id="rId35"/>
    <p:sldId id="525" r:id="rId36"/>
    <p:sldId id="508" r:id="rId37"/>
    <p:sldId id="509" r:id="rId38"/>
    <p:sldId id="553" r:id="rId39"/>
    <p:sldId id="510" r:id="rId40"/>
    <p:sldId id="527" r:id="rId41"/>
    <p:sldId id="278" r:id="rId42"/>
    <p:sldId id="559" r:id="rId43"/>
    <p:sldId id="561" r:id="rId44"/>
    <p:sldId id="548" r:id="rId45"/>
    <p:sldId id="562" r:id="rId46"/>
    <p:sldId id="545" r:id="rId47"/>
    <p:sldId id="546" r:id="rId48"/>
    <p:sldId id="547" r:id="rId49"/>
    <p:sldId id="551" r:id="rId50"/>
    <p:sldId id="513" r:id="rId51"/>
    <p:sldId id="528" r:id="rId52"/>
    <p:sldId id="514" r:id="rId53"/>
    <p:sldId id="511" r:id="rId54"/>
    <p:sldId id="560" r:id="rId55"/>
    <p:sldId id="549" r:id="rId56"/>
    <p:sldId id="554" r:id="rId57"/>
    <p:sldId id="552" r:id="rId58"/>
    <p:sldId id="537" r:id="rId59"/>
    <p:sldId id="550" r:id="rId60"/>
    <p:sldId id="557" r:id="rId61"/>
    <p:sldId id="558" r:id="rId62"/>
    <p:sldId id="555" r:id="rId63"/>
    <p:sldId id="556" r:id="rId64"/>
    <p:sldId id="516" r:id="rId65"/>
    <p:sldId id="515" r:id="rId66"/>
    <p:sldId id="281" r:id="rId67"/>
    <p:sldId id="518" r:id="rId68"/>
    <p:sldId id="517" r:id="rId69"/>
    <p:sldId id="283" r:id="rId70"/>
    <p:sldId id="285" r:id="rId71"/>
    <p:sldId id="289" r:id="rId7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483B4F2-590D-4F30-AD04-4AF363B46843}">
          <p14:sldIdLst>
            <p14:sldId id="256"/>
            <p14:sldId id="295"/>
            <p14:sldId id="290"/>
            <p14:sldId id="291"/>
            <p14:sldId id="538"/>
            <p14:sldId id="539"/>
            <p14:sldId id="540"/>
            <p14:sldId id="541"/>
            <p14:sldId id="542"/>
            <p14:sldId id="261"/>
            <p14:sldId id="530"/>
            <p14:sldId id="531"/>
            <p14:sldId id="532"/>
            <p14:sldId id="266"/>
            <p14:sldId id="267"/>
            <p14:sldId id="296"/>
            <p14:sldId id="299"/>
            <p14:sldId id="504"/>
            <p14:sldId id="505"/>
            <p14:sldId id="346"/>
            <p14:sldId id="519"/>
          </p14:sldIdLst>
        </p14:section>
        <p14:section name="משתנה יחיד קטגוריאלי" id="{79277150-6861-492B-855D-999EDF8C09E1}">
          <p14:sldIdLst>
            <p14:sldId id="522"/>
            <p14:sldId id="297"/>
          </p14:sldIdLst>
        </p14:section>
        <p14:section name="משתנה יחיד רציף" id="{258DB75E-68C9-4042-A493-92914C5AE048}">
          <p14:sldIdLst>
            <p14:sldId id="524"/>
            <p14:sldId id="298"/>
            <p14:sldId id="301"/>
            <p14:sldId id="544"/>
            <p14:sldId id="534"/>
            <p14:sldId id="302"/>
            <p14:sldId id="535"/>
            <p14:sldId id="543"/>
            <p14:sldId id="303"/>
            <p14:sldId id="274"/>
            <p14:sldId id="506"/>
          </p14:sldIdLst>
        </p14:section>
        <p14:section name="שני משתנים: קטגוריאלי ורציף" id="{35FE6F16-DCA7-49F5-A6E3-A86F48A4B380}">
          <p14:sldIdLst>
            <p14:sldId id="525"/>
            <p14:sldId id="508"/>
            <p14:sldId id="509"/>
            <p14:sldId id="553"/>
            <p14:sldId id="510"/>
          </p14:sldIdLst>
        </p14:section>
        <p14:section name="שני משתנים רציפים" id="{FCD2833A-7432-4E15-B554-89F0F9AE084F}">
          <p14:sldIdLst>
            <p14:sldId id="527"/>
            <p14:sldId id="278"/>
            <p14:sldId id="559"/>
            <p14:sldId id="561"/>
            <p14:sldId id="548"/>
            <p14:sldId id="562"/>
            <p14:sldId id="545"/>
            <p14:sldId id="546"/>
            <p14:sldId id="547"/>
            <p14:sldId id="551"/>
            <p14:sldId id="513"/>
          </p14:sldIdLst>
        </p14:section>
        <p14:section name="שלושה משתנים" id="{567FD01F-BC3C-4694-AE10-7737A5BF2E33}">
          <p14:sldIdLst>
            <p14:sldId id="528"/>
            <p14:sldId id="514"/>
            <p14:sldId id="511"/>
            <p14:sldId id="560"/>
            <p14:sldId id="549"/>
            <p14:sldId id="554"/>
            <p14:sldId id="552"/>
            <p14:sldId id="537"/>
            <p14:sldId id="550"/>
            <p14:sldId id="557"/>
            <p14:sldId id="558"/>
            <p14:sldId id="555"/>
            <p14:sldId id="556"/>
            <p14:sldId id="516"/>
            <p14:sldId id="515"/>
            <p14:sldId id="281"/>
            <p14:sldId id="518"/>
            <p14:sldId id="517"/>
            <p14:sldId id="283"/>
            <p14:sldId id="285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4" roundtripDataSignature="AMtx7mg7F8zucrOWHgOePyRJ86O17lt6I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אריאל בר-יצחק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customschemas.google.com/relationships/presentationmetadata" Target="meta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68" name="Google Shape;2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90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4ee06d2f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4ee06d2f7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e4ee06d2f7_0_8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10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40c617d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40c617dbe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e40c617dbe_0_5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69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0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כותרת ותוכן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1258614" y="3552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1258614" y="184289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66313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4447" y="365124"/>
            <a:ext cx="11377324" cy="1376363"/>
          </a:xfrm>
          <a:noFill/>
        </p:spPr>
        <p:txBody>
          <a:bodyPr anchor="ctr">
            <a:normAutofit/>
          </a:bodyPr>
          <a:lstStyle>
            <a:lvl1pPr algn="r" rtl="1">
              <a:defRPr sz="4400" b="1"/>
            </a:lvl1pPr>
            <a:lvl2pPr marL="457200" indent="0" algn="r" rtl="1">
              <a:buNone/>
              <a:defRPr sz="4400" b="1"/>
            </a:lvl2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6277708" y="6073902"/>
            <a:ext cx="5504062" cy="379652"/>
          </a:xfrm>
        </p:spPr>
        <p:txBody>
          <a:bodyPr/>
          <a:lstStyle>
            <a:lvl1pPr marL="0" indent="0" algn="r" rtl="1">
              <a:buFont typeface="Arial" panose="020B0604020202020204" pitchFamily="34" charset="0"/>
              <a:buNone/>
              <a:defRPr sz="320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IL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>
          <a:xfrm>
            <a:off x="3981529" y="6073902"/>
            <a:ext cx="1885950" cy="365125"/>
          </a:xfrm>
        </p:spPr>
        <p:txBody>
          <a:bodyPr/>
          <a:lstStyle>
            <a:lvl1pPr marL="0" indent="0" algn="r" rtl="1"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fld id="{AA2153F9-CD1E-4915-8F64-241C69FF8ED7}" type="datetimeFigureOut">
              <a:rPr lang="en-IL" smtClean="0"/>
              <a:t>01/17/2025</a:t>
            </a:fld>
            <a:endParaRPr lang="en-IL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295AADA-D213-4AB1-A3DA-417E1BDDFA06}"/>
              </a:ext>
            </a:extLst>
          </p:cNvPr>
          <p:cNvSpPr txBox="1"/>
          <p:nvPr userDrawn="1"/>
        </p:nvSpPr>
        <p:spPr>
          <a:xfrm>
            <a:off x="4846619" y="6589254"/>
            <a:ext cx="24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© kobymike@gmail.com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62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u.ac.il/~ricardo/mekuvan/lessons/a1/a1.2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boxplots-5e2df7bcbd5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ounakbanik/ted-talks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fedesoriano/stroke-prediction-data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nDCF3OcL0zEpCcDmOAOLjTwmvzX7wSS/view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/>
              <a:t>מדעי הנתונים</a:t>
            </a:r>
            <a:endParaRPr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3829050" y="3864505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he-IL" dirty="0"/>
              <a:t>חקר נתונים וויזואליזציה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ee06d2f7_0_8"/>
          <p:cNvSpPr txBox="1"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he-IL" dirty="0"/>
              <a:t>שמי - הערכים הם שמות של קטגוריות</a:t>
            </a:r>
          </a:p>
          <a:p>
            <a:pPr lvl="1"/>
            <a:r>
              <a:rPr lang="he-IL" dirty="0"/>
              <a:t>דוגמה: מגדר, עיר</a:t>
            </a:r>
          </a:p>
          <a:p>
            <a:pPr lvl="0"/>
            <a:r>
              <a:rPr lang="he-IL" dirty="0"/>
              <a:t>סדר - יש משמעות לסדר של הקטגוריות, אך אין משמעות למרווחים</a:t>
            </a:r>
          </a:p>
          <a:p>
            <a:pPr lvl="1"/>
            <a:r>
              <a:rPr lang="he-IL" dirty="0"/>
              <a:t>דוגמה: דרגות בצבא, השכלה</a:t>
            </a:r>
          </a:p>
          <a:p>
            <a:pPr lvl="0"/>
            <a:r>
              <a:rPr lang="he-IL" dirty="0"/>
              <a:t>רווח - יש משמעות למרווחים, אך אין משמעות ליחסים</a:t>
            </a:r>
          </a:p>
          <a:p>
            <a:pPr lvl="1"/>
            <a:r>
              <a:rPr lang="he-IL" dirty="0"/>
              <a:t>דוגמה: טמפרטורה במעלות </a:t>
            </a:r>
            <a:r>
              <a:rPr lang="en-US" dirty="0"/>
              <a:t>Celsius</a:t>
            </a:r>
          </a:p>
          <a:p>
            <a:pPr lvl="0"/>
            <a:r>
              <a:rPr lang="he-IL" dirty="0"/>
              <a:t>מנה - יש משמעות ליחסים</a:t>
            </a:r>
          </a:p>
          <a:p>
            <a:pPr lvl="1"/>
            <a:r>
              <a:rPr lang="he-IL" dirty="0"/>
              <a:t>דוגמה: משקל, טמפרטורה במעלות </a:t>
            </a:r>
            <a:r>
              <a:rPr lang="en-US" dirty="0"/>
              <a:t>Kelvin</a:t>
            </a:r>
          </a:p>
          <a:p>
            <a:pPr lvl="0"/>
            <a:r>
              <a:rPr lang="he-IL" dirty="0"/>
              <a:t>פירוט ודוגמאות נוספות </a:t>
            </a:r>
            <a:r>
              <a:rPr lang="he-IL" dirty="0">
                <a:hlinkClick r:id="rId3"/>
              </a:rPr>
              <a:t>כאן</a:t>
            </a:r>
            <a:r>
              <a:rPr lang="he-IL" dirty="0"/>
              <a:t> </a:t>
            </a:r>
          </a:p>
        </p:txBody>
      </p:sp>
      <p:sp>
        <p:nvSpPr>
          <p:cNvPr id="84" name="Google Shape;84;ge4ee06d2f7_0_8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he-IL"/>
              <a:t>סולמות מדידה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394A72-6C47-4948-009E-688980A41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קטגוריאלי: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countplot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רציף: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histplot</a:t>
            </a:r>
            <a:endParaRPr lang="en-US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kdeplot</a:t>
            </a:r>
            <a:endParaRPr lang="en-US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boxplot</a:t>
            </a:r>
          </a:p>
          <a:p>
            <a:pPr marL="685800" lvl="1" indent="0"/>
            <a:endParaRPr lang="en-US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5F564-62D5-15F3-ACED-BBE51399E4F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משתנה יחיד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289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2BB83-C97A-CAED-D53F-E0DDDF1E2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קטגוריאלי ורציף</a:t>
            </a:r>
            <a:endParaRPr lang="en-US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Bar plot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Box plot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שני רציפים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Scatter plot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Lm</a:t>
            </a:r>
            <a:r>
              <a:rPr lang="en-US" dirty="0"/>
              <a:t> plot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Joint plot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Pair plot</a:t>
            </a:r>
            <a:endParaRPr lang="he-IL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5808-5C59-D94F-4BE7-B7DC9151A76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שני משתנים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4761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BC3169-1765-9135-9D83-FF4B74F6E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שלושה משתנים: זוג משתנים + צבע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ארבעה משתנים: זוג משתנים + צבע + גודל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L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FCFB-ABEA-C547-FF18-043D6A86086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מעל שני משתנים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9128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/>
              <a:t>ספרייה גרפית לשפת Python</a:t>
            </a:r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/>
              <a:t>ספריית matplotlib</a:t>
            </a:r>
            <a:endParaRPr/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461" y="2171525"/>
            <a:ext cx="5220429" cy="12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5512" y="3513138"/>
            <a:ext cx="9760976" cy="191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/>
          <p:nvPr/>
        </p:nvSpPr>
        <p:spPr>
          <a:xfrm>
            <a:off x="6392594" y="6015333"/>
            <a:ext cx="2341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/>
              <a:t>ספרייה גרפית ממוקדת בסטטיסטיקה</a:t>
            </a:r>
            <a:endParaRPr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/>
              <a:t>מבוססת על matplotlib</a:t>
            </a:r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/>
              <a:t>ספריית seaborn</a:t>
            </a:r>
            <a:endParaRPr/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41939"/>
            <a:ext cx="12192000" cy="217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/>
          <p:nvPr/>
        </p:nvSpPr>
        <p:spPr>
          <a:xfrm>
            <a:off x="6931013" y="6043979"/>
            <a:ext cx="2822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0610AD-A6A5-A5D1-C9C2-68394B60E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הציעו דוגמאות למשתנים קטגוריאליים</a:t>
            </a:r>
          </a:p>
          <a:p>
            <a:r>
              <a:rPr lang="he-IL" dirty="0"/>
              <a:t>הציעו שאלת מחקר הדורשת ויזואליזציה של משתנה קטגוריאלי </a:t>
            </a:r>
          </a:p>
          <a:p>
            <a:r>
              <a:rPr lang="he-IL" dirty="0"/>
              <a:t>אלו סוגי גרפים מתאימים?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3AC3-2A60-F63E-1CBE-A5330B1E1F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ויזואליזציה למשתנה קטגוריאלי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2188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63AC3-2A60-F63E-1CBE-A5330B1E1F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ויזואליזציה למשתנה קטגוריאלי </a:t>
            </a:r>
          </a:p>
          <a:p>
            <a:r>
              <a:rPr lang="en-US" dirty="0"/>
              <a:t>Count plot</a:t>
            </a:r>
            <a:endParaRPr lang="en-IL" dirty="0"/>
          </a:p>
        </p:txBody>
      </p:sp>
      <p:pic>
        <p:nvPicPr>
          <p:cNvPr id="1028" name="Picture 4" descr="What is a Bar Chart?">
            <a:extLst>
              <a:ext uri="{FF2B5EF4-FFF2-40B4-BE49-F238E27FC236}">
                <a16:creationId xmlns:a16="http://schemas.microsoft.com/office/drawing/2014/main" id="{7C5AED7F-29DD-941D-D801-7775B225C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452" y="1814215"/>
            <a:ext cx="4012560" cy="342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50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t-text">
            <a:extLst>
              <a:ext uri="{FF2B5EF4-FFF2-40B4-BE49-F238E27FC236}">
                <a16:creationId xmlns:a16="http://schemas.microsoft.com/office/drawing/2014/main" id="{48E8FB6F-3E88-4E97-8A0C-C324E4236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16"/>
          <a:stretch/>
        </p:blipFill>
        <p:spPr bwMode="auto">
          <a:xfrm>
            <a:off x="975023" y="2253131"/>
            <a:ext cx="3060681" cy="308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lt-text">
            <a:extLst>
              <a:ext uri="{FF2B5EF4-FFF2-40B4-BE49-F238E27FC236}">
                <a16:creationId xmlns:a16="http://schemas.microsoft.com/office/drawing/2014/main" id="{CD7C093E-8C3B-4BA7-90D7-A277534FA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2" r="36457"/>
          <a:stretch/>
        </p:blipFill>
        <p:spPr bwMode="auto">
          <a:xfrm>
            <a:off x="4251768" y="2253131"/>
            <a:ext cx="3294927" cy="308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lt-text">
            <a:extLst>
              <a:ext uri="{FF2B5EF4-FFF2-40B4-BE49-F238E27FC236}">
                <a16:creationId xmlns:a16="http://schemas.microsoft.com/office/drawing/2014/main" id="{D408BFD2-3BE8-40BA-B34F-933DE7A47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1"/>
          <a:stretch/>
        </p:blipFill>
        <p:spPr bwMode="auto">
          <a:xfrm>
            <a:off x="7762759" y="2253131"/>
            <a:ext cx="3581544" cy="308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F1027A0B-F6B2-46AC-925A-B3D6245C7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/>
              <a:t>מאגר אירוסים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62986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://sebastianraschka.com/Images_old/2014_python_lda/iris_petal_sepal.png">
            <a:extLst>
              <a:ext uri="{FF2B5EF4-FFF2-40B4-BE49-F238E27FC236}">
                <a16:creationId xmlns:a16="http://schemas.microsoft.com/office/drawing/2014/main" id="{EE10FCFE-4D60-486C-A021-F80A72D4F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76" y="876369"/>
            <a:ext cx="4435073" cy="424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63FDA59-4DEB-4833-8054-1214B61AC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/>
              <a:t>מאפיינים של פרח</a:t>
            </a:r>
            <a:endParaRPr lang="en-IL" dirty="0"/>
          </a:p>
        </p:txBody>
      </p:sp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4F998CFD-F94C-4146-931F-0ACD474A5F6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5970940" y="1509536"/>
          <a:ext cx="5633484" cy="406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742">
                  <a:extLst>
                    <a:ext uri="{9D8B030D-6E8A-4147-A177-3AD203B41FA5}">
                      <a16:colId xmlns:a16="http://schemas.microsoft.com/office/drawing/2014/main" val="2958855768"/>
                    </a:ext>
                  </a:extLst>
                </a:gridCol>
                <a:gridCol w="2816742">
                  <a:extLst>
                    <a:ext uri="{9D8B030D-6E8A-4147-A177-3AD203B41FA5}">
                      <a16:colId xmlns:a16="http://schemas.microsoft.com/office/drawing/2014/main" val="1931826670"/>
                    </a:ext>
                  </a:extLst>
                </a:gridCol>
              </a:tblGrid>
              <a:tr h="80621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משמעות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מאפיין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790541"/>
                  </a:ext>
                </a:extLst>
              </a:tr>
              <a:tr h="80621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אורך עלי גביע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Sepal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093076"/>
                  </a:ext>
                </a:extLst>
              </a:tr>
              <a:tr h="80621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רוחב עלי הגביע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Sepal width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520718"/>
                  </a:ext>
                </a:extLst>
              </a:tr>
              <a:tr h="838108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אורך כלי הכותרת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Petal length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6106"/>
                  </a:ext>
                </a:extLst>
              </a:tr>
              <a:tr h="806210"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רוחב עלי הכותרת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Petal width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0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F88F38-5B07-FEDF-0469-41C646876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סוגי משתנים וסולמות מדידה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ויזואליזציה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AC0C9-F84C-CEB5-EC65-BF7103C131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תוכן ההרצאה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50346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8C5CB0E-5AAC-478A-93E6-BEBAC2CEA3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/>
              <a:t>בסיס הנתונים</a:t>
            </a:r>
            <a:endParaRPr lang="en-IL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8620EA05-9FDE-430B-99DD-0F1FEF78215A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959556" y="1495425"/>
          <a:ext cx="10515600" cy="408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204789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23244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173561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529607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687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sepal_length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sepal_width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petal_length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petal_width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420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565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419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070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setosa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0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versicolor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79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versicolor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1888359"/>
                  </a:ext>
                </a:extLst>
              </a:tr>
              <a:tr h="37377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versicolor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155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versicolor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56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310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virginica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849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87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AFDB86-1268-5F26-E29D-E4D3F54B61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447" y="365124"/>
            <a:ext cx="11377324" cy="904383"/>
          </a:xfrm>
        </p:spPr>
        <p:txBody>
          <a:bodyPr/>
          <a:lstStyle/>
          <a:p>
            <a:r>
              <a:rPr lang="he-IL" dirty="0"/>
              <a:t>ראשית נטען את ה </a:t>
            </a:r>
            <a:r>
              <a:rPr lang="en-US" dirty="0"/>
              <a:t>data frame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3292B-1665-883D-0C2D-9FBA8DCA4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26" y="1434395"/>
            <a:ext cx="5668166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43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0A3B4-B016-3D19-97C3-57257133C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338" y="2052637"/>
            <a:ext cx="11377324" cy="137636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e-IL" dirty="0"/>
              <a:t>משתנה יחיד</a:t>
            </a:r>
          </a:p>
          <a:p>
            <a:pPr algn="ctr"/>
            <a:r>
              <a:rPr lang="he-IL" dirty="0"/>
              <a:t>קטגוריאלי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15506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A12081-3A2C-1294-D561-73329211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5120" y="1825625"/>
            <a:ext cx="6376650" cy="3783867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נחקור את מאגר האירוסים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משתנה קטגוריאלי – סוג הפרח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מציג את מספר התצפיות עבור כל קטגוריה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66602-6DCB-F347-DEAF-872A70F1CE6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משתנה יחיד - קטגוריאלי</a:t>
            </a:r>
            <a:endParaRPr lang="en-US" dirty="0"/>
          </a:p>
          <a:p>
            <a:pPr algn="l"/>
            <a:r>
              <a:rPr lang="en-US" dirty="0" err="1"/>
              <a:t>Countplot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96B658-DFF0-2B11-3E8D-786736724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91" y="1683054"/>
            <a:ext cx="4784120" cy="385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13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0A3B4-B016-3D19-97C3-57257133C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338" y="2052637"/>
            <a:ext cx="11377324" cy="137636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e-IL" dirty="0"/>
              <a:t>משתנה יחיד</a:t>
            </a:r>
          </a:p>
          <a:p>
            <a:pPr algn="ctr"/>
            <a:r>
              <a:rPr lang="he-IL" dirty="0"/>
              <a:t>רציף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6019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41442-9615-2DDD-9C48-6F317ADE0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הציעו שאלת מחקר הדורשת ויזואליזציה של משתנה רציף</a:t>
            </a:r>
          </a:p>
          <a:p>
            <a:r>
              <a:rPr lang="he-IL" dirty="0"/>
              <a:t>אלו סוגי גרפים מתאימים?</a:t>
            </a:r>
            <a:endParaRPr lang="en-IL" dirty="0"/>
          </a:p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3C095-93C3-9AAB-33F4-2E2321D09C6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ויזואליזציה למשתנה רציף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02595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AA535-C165-CBC0-2C1A-BC17088545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משתנה יחיד - רציף</a:t>
            </a:r>
          </a:p>
          <a:p>
            <a:r>
              <a:rPr lang="he-IL" dirty="0" err="1"/>
              <a:t>היסטוגרמה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6D765-623D-AA25-2EAA-5D3D0B459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29" y="1239817"/>
            <a:ext cx="6772996" cy="544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29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0E8CF9-FF77-66A8-8ABF-F6FE9F449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נקבל דיוק רב יותר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7286-5C71-82D5-2B25-2CB59A7C3E0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שינוי מספר העמודות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6F9B1-B9DD-7DF4-81E8-5DED00C8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1222"/>
            <a:ext cx="6221691" cy="493677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CFE30A9-50D4-34B4-DA53-D30FE2E0055E}"/>
              </a:ext>
            </a:extLst>
          </p:cNvPr>
          <p:cNvSpPr/>
          <p:nvPr/>
        </p:nvSpPr>
        <p:spPr>
          <a:xfrm>
            <a:off x="2828041" y="2007521"/>
            <a:ext cx="848413" cy="32993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4770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76DC5-F698-34B1-B79A-09B821637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3680" y="1825625"/>
            <a:ext cx="6468090" cy="3783867"/>
          </a:xfrm>
        </p:spPr>
        <p:txBody>
          <a:bodyPr/>
          <a:lstStyle/>
          <a:p>
            <a:r>
              <a:rPr lang="he-IL" dirty="0"/>
              <a:t>רק עבור זן אחד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B3344-A02B-4F87-AB77-E474CC9DC1B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displot</a:t>
            </a:r>
            <a:r>
              <a:rPr lang="he-IL" dirty="0"/>
              <a:t> - המשך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97659-1059-69B4-1FFD-9905AD1F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7" y="512151"/>
            <a:ext cx="6820852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06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AA535-C165-CBC0-2C1A-BC17088545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משתנה יחיד – רציף - </a:t>
            </a:r>
            <a:r>
              <a:rPr lang="en-US" dirty="0" err="1"/>
              <a:t>kdeplot</a:t>
            </a:r>
            <a:endParaRPr lang="he-IL" dirty="0"/>
          </a:p>
          <a:p>
            <a:r>
              <a:rPr lang="he-IL" dirty="0"/>
              <a:t>צפיפות התפלגות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BB725-BC20-A9BF-D0EE-A9ACADD8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518"/>
            <a:ext cx="6911082" cy="55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5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90311" y="355224"/>
            <a:ext cx="1168390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 dirty="0"/>
              <a:t>תזכורת</a:t>
            </a:r>
            <a:r>
              <a:rPr lang="he-IL" dirty="0"/>
              <a:t> - </a:t>
            </a:r>
            <a:r>
              <a:rPr lang="iw-IL" dirty="0"/>
              <a:t>תהליך העבודה במדעי הנתונים</a:t>
            </a:r>
            <a:endParaRPr dirty="0"/>
          </a:p>
        </p:txBody>
      </p:sp>
      <p:pic>
        <p:nvPicPr>
          <p:cNvPr id="12" name="Picture 11" descr="Diagram, application&#10;&#10;Description automatically generated">
            <a:extLst>
              <a:ext uri="{FF2B5EF4-FFF2-40B4-BE49-F238E27FC236}">
                <a16:creationId xmlns:a16="http://schemas.microsoft.com/office/drawing/2014/main" id="{8F48A742-929A-E199-686C-1BEBC5E5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62" y="1471246"/>
            <a:ext cx="8925160" cy="4673041"/>
          </a:xfrm>
          <a:prstGeom prst="rect">
            <a:avLst/>
          </a:prstGeom>
        </p:spPr>
      </p:pic>
      <p:sp>
        <p:nvSpPr>
          <p:cNvPr id="115" name="Google Shape;115;p7"/>
          <p:cNvSpPr/>
          <p:nvPr/>
        </p:nvSpPr>
        <p:spPr>
          <a:xfrm>
            <a:off x="7886379" y="1484498"/>
            <a:ext cx="2251535" cy="1312311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557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4FC56-018D-C95E-8870-FC6EFA0A1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רק עבור זן אחד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AD696-6771-E4A9-36BF-8250CF0801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Kdeplot</a:t>
            </a:r>
            <a:r>
              <a:rPr lang="he-IL" dirty="0"/>
              <a:t> - המשך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60D96-50F0-17AC-CB73-65A13768C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508"/>
            <a:ext cx="6935168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27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CDEAF4-9A4C-36FD-BCBB-5FBDF9C77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A232D-C9CD-BE79-9806-75DB2FF7483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שילוב </a:t>
            </a:r>
            <a:r>
              <a:rPr lang="en-US" dirty="0" err="1"/>
              <a:t>histplot</a:t>
            </a:r>
            <a:r>
              <a:rPr lang="he-IL" dirty="0"/>
              <a:t> + </a:t>
            </a:r>
            <a:r>
              <a:rPr lang="en-US" dirty="0" err="1"/>
              <a:t>kde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08491-8ED7-027C-DF0C-E1729B6B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81404"/>
            <a:ext cx="6096000" cy="483048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A1FDC6F-C53D-BDF1-5ED9-85F1DED4F3AB}"/>
              </a:ext>
            </a:extLst>
          </p:cNvPr>
          <p:cNvSpPr/>
          <p:nvPr/>
        </p:nvSpPr>
        <p:spPr>
          <a:xfrm>
            <a:off x="2762053" y="2012745"/>
            <a:ext cx="848413" cy="32993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385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B1662-8A6B-1AF6-9F69-7F4E4A7C0E8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he-IL" dirty="0"/>
              <a:t>משתנה יחיד - רציף</a:t>
            </a:r>
          </a:p>
          <a:p>
            <a:pPr algn="l" rtl="0"/>
            <a:r>
              <a:rPr lang="en-US" dirty="0"/>
              <a:t>Boxplot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F6433-8C49-D23A-41EF-38F9ADBE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33" y="1952419"/>
            <a:ext cx="4052887" cy="3341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96AA31-6834-B0A2-59DF-59A61E6F21E2}"/>
              </a:ext>
            </a:extLst>
          </p:cNvPr>
          <p:cNvSpPr txBox="1"/>
          <p:nvPr/>
        </p:nvSpPr>
        <p:spPr>
          <a:xfrm>
            <a:off x="5520040" y="1741487"/>
            <a:ext cx="5992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ערכים חריגים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האם המידע סימטרי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האם הנתונים מקובצים בצורה הדוקה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אם וכיצד הנתונים מוטים</a:t>
            </a:r>
            <a:endParaRPr lang="en-US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ניתן להשתמש גם עבור משתנה קטגוריאלי סידורי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074019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/>
              <a:t>Understanding Box plot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096000" y="6046787"/>
            <a:ext cx="5054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https://towardsdatascience.com/understanding-boxplots-5e2df7bcbd51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29" y="1564908"/>
            <a:ext cx="86106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F280D-5894-3461-C488-447D895156D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 rtl="0"/>
            <a:r>
              <a:rPr lang="en-US" dirty="0"/>
              <a:t>Boxplot (2)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97D2A-0971-884D-2A60-130EA473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6" y="2207635"/>
            <a:ext cx="371526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59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EAE2-948B-4BA8-2296-FC02849B95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6162" y="2468244"/>
            <a:ext cx="11430078" cy="137636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e-IL" dirty="0"/>
              <a:t>זוג משתנים</a:t>
            </a:r>
          </a:p>
          <a:p>
            <a:pPr algn="ctr"/>
            <a:r>
              <a:rPr lang="he-IL" dirty="0"/>
              <a:t>קטגוריאלי ורציף</a:t>
            </a:r>
          </a:p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9977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FD6C9B-52CE-4E6D-56BA-33E0C14E3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מהן האפשרויות להוסיף נתונים לגרף, על מנת להציג שני משתנים?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2D46-F756-182D-E300-DE287B23FF5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גרפים לזוג משתנים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00121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5EDC4C-5BCB-102F-59A6-7E3065425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0426" y="1825625"/>
            <a:ext cx="6531344" cy="3783867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משתנה אחד </a:t>
            </a:r>
            <a:r>
              <a:rPr lang="he-IL" b="1" dirty="0"/>
              <a:t>קטגוריאלי</a:t>
            </a:r>
            <a:r>
              <a:rPr lang="he-IL" dirty="0"/>
              <a:t> ואחד </a:t>
            </a:r>
            <a:r>
              <a:rPr lang="he-IL" b="1" dirty="0"/>
              <a:t>רציף</a:t>
            </a:r>
            <a:endParaRPr lang="en-US" b="1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בברירת מחדל העמודות יראו ממוצע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 </a:t>
            </a:r>
            <a:r>
              <a:rPr lang="en-US" dirty="0"/>
              <a:t>Error bar</a:t>
            </a:r>
            <a:r>
              <a:rPr lang="he-IL" dirty="0"/>
              <a:t> מכסה 95% מהתוצאות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בציר ה </a:t>
            </a:r>
            <a:r>
              <a:rPr lang="en-US" dirty="0"/>
              <a:t>Y</a:t>
            </a:r>
            <a:r>
              <a:rPr lang="he-IL" dirty="0"/>
              <a:t> ניתן להשתמש גם במשתנה קטגוריאלי סידורי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F94C1-EA5D-EDB4-C4F2-68C1A17295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he-IL" dirty="0"/>
              <a:t>גרפים לזוג משתנים</a:t>
            </a:r>
          </a:p>
          <a:p>
            <a:pPr algn="l" rtl="0"/>
            <a:r>
              <a:rPr lang="en-US" dirty="0" err="1"/>
              <a:t>Barplot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D25B2-8DC5-CF3A-6F30-C194140EB220}"/>
              </a:ext>
            </a:extLst>
          </p:cNvPr>
          <p:cNvSpPr txBox="1"/>
          <p:nvPr/>
        </p:nvSpPr>
        <p:spPr>
          <a:xfrm>
            <a:off x="238571" y="1852816"/>
            <a:ext cx="4856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sns.barplot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(data=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x=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'Species'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y=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SepalLengthCm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LID4096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52ADC6D-4728-29EF-BE85-4E9690FB3A49}"/>
              </a:ext>
            </a:extLst>
          </p:cNvPr>
          <p:cNvGrpSpPr/>
          <p:nvPr/>
        </p:nvGrpSpPr>
        <p:grpSpPr>
          <a:xfrm>
            <a:off x="-3573" y="2931736"/>
            <a:ext cx="7179247" cy="3926264"/>
            <a:chOff x="-3573" y="2931736"/>
            <a:chExt cx="7179247" cy="39262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D4D784-A929-2076-76E4-052410CFC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573" y="2931736"/>
              <a:ext cx="5363373" cy="3926264"/>
            </a:xfrm>
            <a:prstGeom prst="rect">
              <a:avLst/>
            </a:prstGeom>
          </p:spPr>
        </p:pic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A205ED69-46C3-8C72-C22A-476D592F4A7E}"/>
                </a:ext>
              </a:extLst>
            </p:cNvPr>
            <p:cNvSpPr/>
            <p:nvPr/>
          </p:nvSpPr>
          <p:spPr>
            <a:xfrm>
              <a:off x="6053884" y="4857819"/>
              <a:ext cx="1121790" cy="565609"/>
            </a:xfrm>
            <a:prstGeom prst="wedgeRoundRectCallout">
              <a:avLst>
                <a:gd name="adj1" fmla="val -226896"/>
                <a:gd name="adj2" fmla="val -287501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9792AB-BA89-0276-6F63-5B8A03301D7E}"/>
                </a:ext>
              </a:extLst>
            </p:cNvPr>
            <p:cNvSpPr txBox="1"/>
            <p:nvPr/>
          </p:nvSpPr>
          <p:spPr>
            <a:xfrm>
              <a:off x="5503078" y="4940568"/>
              <a:ext cx="1527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bg1"/>
                  </a:solidFill>
                </a:rPr>
                <a:t>ממוצע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FDA2876-09D2-9D96-F265-5623265639FF}"/>
              </a:ext>
            </a:extLst>
          </p:cNvPr>
          <p:cNvSpPr/>
          <p:nvPr/>
        </p:nvSpPr>
        <p:spPr>
          <a:xfrm>
            <a:off x="4644576" y="1458682"/>
            <a:ext cx="1211700" cy="565609"/>
          </a:xfrm>
          <a:prstGeom prst="wedgeRoundRectCallout">
            <a:avLst>
              <a:gd name="adj1" fmla="val -68233"/>
              <a:gd name="adj2" fmla="val 30441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Error</a:t>
            </a:r>
            <a:r>
              <a:rPr lang="en-US" dirty="0"/>
              <a:t> </a:t>
            </a: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bar</a:t>
            </a:r>
            <a:endParaRPr lang="LID4096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8967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6C675B-EF76-239E-35F6-CC733A23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2256" y="2036189"/>
            <a:ext cx="7049514" cy="3573303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ניתן לשלוט במה שהבר יציג באמצעות פרמטר </a:t>
            </a:r>
            <a:r>
              <a:rPr lang="en-US" dirty="0"/>
              <a:t>estimator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ניתן להעביר פונקציות </a:t>
            </a:r>
            <a:r>
              <a:rPr lang="he-IL" dirty="0" err="1"/>
              <a:t>מהספריה</a:t>
            </a:r>
            <a:r>
              <a:rPr lang="he-IL" dirty="0"/>
              <a:t> </a:t>
            </a:r>
            <a:r>
              <a:rPr lang="en-US" dirty="0" err="1"/>
              <a:t>numpy</a:t>
            </a:r>
            <a:r>
              <a:rPr lang="he-IL" dirty="0"/>
              <a:t> כמו: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Median		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Max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min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FA163-7E6F-47BD-E2BE-B9A8C68221E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EC4DD-40E4-0AC3-6D43-EEE50062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55474"/>
            <a:ext cx="5486400" cy="3823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A8C10-0BD1-0BFB-668E-E6E2CC135801}"/>
              </a:ext>
            </a:extLst>
          </p:cNvPr>
          <p:cNvSpPr txBox="1"/>
          <p:nvPr/>
        </p:nvSpPr>
        <p:spPr>
          <a:xfrm>
            <a:off x="240384" y="1861056"/>
            <a:ext cx="50056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np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sns.barplot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(data=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x=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'Species'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y=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SepalLengthCm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estimator=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np.std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26386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7D3FA-F7CB-FE66-A5C0-B339F9ED018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גרפים לזוג משתנים</a:t>
            </a:r>
            <a:endParaRPr lang="en-US" dirty="0"/>
          </a:p>
          <a:p>
            <a:pPr algn="l"/>
            <a:r>
              <a:rPr lang="en-US" dirty="0"/>
              <a:t>Boxplot for 2 variables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158A-F186-7D73-5960-7B7AEFB6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1" y="1968795"/>
            <a:ext cx="3867690" cy="3048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E51795-4CC2-B62C-4418-E2F9930154DC}"/>
              </a:ext>
            </a:extLst>
          </p:cNvPr>
          <p:cNvSpPr txBox="1"/>
          <p:nvPr/>
        </p:nvSpPr>
        <p:spPr>
          <a:xfrm>
            <a:off x="4385188" y="2231922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בציר ה </a:t>
            </a:r>
            <a:r>
              <a:rPr lang="en-US" sz="2800" dirty="0"/>
              <a:t>Y</a:t>
            </a:r>
            <a:r>
              <a:rPr lang="he-IL" sz="2800" dirty="0"/>
              <a:t> ניתן להשתמש גם במשתנה קטגוריאלי סידורי</a:t>
            </a:r>
            <a:endParaRPr lang="en-US" sz="2800" dirty="0"/>
          </a:p>
          <a:p>
            <a:pPr algn="r" rtl="1"/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97029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0C37-9567-CA61-4BB8-AE22AD8A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355224"/>
            <a:ext cx="11371878" cy="1325563"/>
          </a:xfrm>
        </p:spPr>
        <p:txBody>
          <a:bodyPr/>
          <a:lstStyle/>
          <a:p>
            <a:pPr algn="l"/>
            <a:r>
              <a:rPr lang="en-US" dirty="0"/>
              <a:t>Exploratory data analysis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21149-C920-55E1-6BAF-1856C5F59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102" y="1614299"/>
            <a:ext cx="10515600" cy="4351338"/>
          </a:xfrm>
        </p:spPr>
        <p:txBody>
          <a:bodyPr/>
          <a:lstStyle/>
          <a:p>
            <a:pPr algn="l"/>
            <a:r>
              <a:rPr lang="en-US" dirty="0"/>
              <a:t>Find new patterns and relationship between variables by visualizing raw data and giving meaning to these visualizations (Tukey, 1977)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5836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EAE2-948B-4BA8-2296-FC02849B95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6162" y="2468244"/>
            <a:ext cx="11430078" cy="137636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e-IL" dirty="0"/>
              <a:t>זוג משתנים</a:t>
            </a:r>
          </a:p>
          <a:p>
            <a:pPr algn="ctr"/>
            <a:r>
              <a:rPr lang="he-IL" dirty="0"/>
              <a:t>רציפים</a:t>
            </a:r>
          </a:p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9226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07ACB-A4EA-CF17-15EF-430DE704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871" y="1825625"/>
            <a:ext cx="6029899" cy="3783867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זוג משתנים רציפים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מציג את היחס בין </a:t>
            </a:r>
            <a:r>
              <a:rPr lang="en-US" dirty="0"/>
              <a:t>x</a:t>
            </a:r>
            <a:r>
              <a:rPr lang="he-IL" dirty="0"/>
              <a:t> ל </a:t>
            </a:r>
            <a:r>
              <a:rPr lang="en-US" dirty="0"/>
              <a:t>y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מציג פיזור של הנתונים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אנחנו רואים גושים של נקודות, ע"י הוספת משתנה נוסף זן, נוכל להבין את הגושים</a:t>
            </a:r>
            <a:endParaRPr lang="en-IL" dirty="0"/>
          </a:p>
        </p:txBody>
      </p:sp>
      <p:sp>
        <p:nvSpPr>
          <p:cNvPr id="202" name="Google Shape;202;p20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 algn="l" rtl="0"/>
            <a:r>
              <a:rPr lang="en-US" dirty="0"/>
              <a:t>Scatter plot</a:t>
            </a:r>
            <a:r>
              <a:rPr lang="he-IL" dirty="0"/>
              <a:t> </a:t>
            </a:r>
            <a:r>
              <a:rPr lang="en-US" dirty="0"/>
              <a:t>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BED74-AE98-0300-0985-3CE988F2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1487"/>
            <a:ext cx="5528951" cy="362554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33800-761A-75B2-649D-1E8CD4003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1742" y="1825625"/>
            <a:ext cx="4850028" cy="3783867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גם כאן רואים חלוקה לגושים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נצטרך לחכות להוספת המשתנה השלישי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E4AE5-319D-5E46-909D-8BE8BD43F11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 rtl="0"/>
            <a:r>
              <a:rPr lang="en-US" dirty="0"/>
              <a:t>Scatter plot 2</a:t>
            </a:r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C149-CDD2-CE19-793B-17D32286C64C}"/>
              </a:ext>
            </a:extLst>
          </p:cNvPr>
          <p:cNvSpPr txBox="1"/>
          <p:nvPr/>
        </p:nvSpPr>
        <p:spPr>
          <a:xfrm>
            <a:off x="318186" y="1301465"/>
            <a:ext cx="9038570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sns.scatterplot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x=</a:t>
            </a:r>
            <a:r>
              <a:rPr lang="en-US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PetalWidthCm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y=</a:t>
            </a:r>
            <a:r>
              <a:rPr lang="en-US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PetalLengthCm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E1D01-C1D4-2A25-CD52-DEEFB411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197336"/>
            <a:ext cx="6017342" cy="45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29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91864F-36AF-69CB-B006-FC018E62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3213" y="2895496"/>
            <a:ext cx="6246209" cy="3783867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נציג גרף עבור </a:t>
            </a:r>
            <a:r>
              <a:rPr lang="en-US" dirty="0"/>
              <a:t>DS</a:t>
            </a:r>
            <a:r>
              <a:rPr lang="he-IL" dirty="0"/>
              <a:t> מסונן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DBBEE-5599-277A-CEF3-97888849BC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 rtl="0"/>
            <a:r>
              <a:rPr lang="en-US" dirty="0"/>
              <a:t>Scatter plot 2</a:t>
            </a:r>
          </a:p>
          <a:p>
            <a:pPr algn="l" rtl="0"/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388A3-E8DF-3E69-2574-415647EA498D}"/>
              </a:ext>
            </a:extLst>
          </p:cNvPr>
          <p:cNvSpPr txBox="1"/>
          <p:nvPr/>
        </p:nvSpPr>
        <p:spPr>
          <a:xfrm>
            <a:off x="410229" y="1588080"/>
            <a:ext cx="12735043" cy="1022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df_setosa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'Species'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'Iris-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setosa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endParaRPr lang="he-IL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sns.scatterplot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df_setosa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x=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SepalWidthCm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y=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SepalLengthCm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AB38E-5402-1B37-1350-F92F8DC5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3823"/>
            <a:ext cx="5958348" cy="435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1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A47969-2CD0-3D18-9C86-0EEA5C8F2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Scatterplot</a:t>
            </a:r>
            <a:r>
              <a:rPr lang="he-IL" dirty="0"/>
              <a:t> + קו הרגרסיה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0D1DB-1154-D266-4C6E-F1457F4BE7C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 rtl="0"/>
            <a:r>
              <a:rPr lang="en-US" dirty="0" err="1"/>
              <a:t>lmplot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EB5B7-C5C0-BA1F-CEAB-2F92F615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" y="2655815"/>
            <a:ext cx="4817096" cy="41739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AE365-A785-9497-E8C8-1367833D7661}"/>
              </a:ext>
            </a:extLst>
          </p:cNvPr>
          <p:cNvSpPr txBox="1"/>
          <p:nvPr/>
        </p:nvSpPr>
        <p:spPr>
          <a:xfrm>
            <a:off x="351693" y="1842521"/>
            <a:ext cx="996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sns.</a:t>
            </a:r>
            <a:r>
              <a:rPr lang="en-US" sz="1800" b="1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lmplot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(data=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df_setosa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x=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SepalWidthCm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y=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SepalLengthCm</a:t>
            </a:r>
            <a:r>
              <a:rPr lang="en-US" sz="18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113101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8CBB0E-C010-3F63-9456-636DF9979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1303" y="2163097"/>
            <a:ext cx="5410467" cy="344639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9801B-7F1E-DE96-B7C5-DBF932C7AEA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 rtl="0"/>
            <a:r>
              <a:rPr lang="en-US" dirty="0" err="1"/>
              <a:t>lmplot</a:t>
            </a:r>
            <a:endParaRPr lang="LID4096" dirty="0"/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B558F-038A-4643-BCB3-9DDA74284894}"/>
              </a:ext>
            </a:extLst>
          </p:cNvPr>
          <p:cNvSpPr txBox="1"/>
          <p:nvPr/>
        </p:nvSpPr>
        <p:spPr>
          <a:xfrm>
            <a:off x="351693" y="1314587"/>
            <a:ext cx="10857081" cy="1022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df_virginica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'Species'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'Iris-virginica’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lmplot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df_virginica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x=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SepalWidthCm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y=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SepalLengthCm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499ACD-CFF6-C02F-42EF-2A9F32FE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824"/>
            <a:ext cx="4709167" cy="455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985833-064F-0F3F-A814-F42CE34C0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Scatterplot</a:t>
            </a:r>
            <a:r>
              <a:rPr lang="he-IL" dirty="0"/>
              <a:t> + </a:t>
            </a:r>
            <a:r>
              <a:rPr lang="en-US" dirty="0" err="1"/>
              <a:t>histplot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9745-C439-27F8-6F71-FAB480BFED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jointplot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5EEDE-2773-CD78-DB5E-DCD495BBF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632"/>
            <a:ext cx="6182588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597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632E5-1F16-B3BA-3E6F-4865B9CD0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ערך </a:t>
            </a:r>
            <a:r>
              <a:rPr lang="he-IL" dirty="0" err="1"/>
              <a:t>דיפולטי</a:t>
            </a:r>
            <a:r>
              <a:rPr lang="he-IL" dirty="0"/>
              <a:t> של </a:t>
            </a:r>
            <a:r>
              <a:rPr lang="en-US" dirty="0"/>
              <a:t>kind</a:t>
            </a:r>
            <a:r>
              <a:rPr lang="he-IL" dirty="0"/>
              <a:t> הוא</a:t>
            </a:r>
            <a:r>
              <a:rPr lang="en-US" dirty="0"/>
              <a:t>scatter 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נשנה ל </a:t>
            </a:r>
            <a:r>
              <a:rPr lang="en-US" dirty="0"/>
              <a:t>hex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כהה היכן שיש יותר נקודות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E511-0974-F304-F6D8-17EE5382624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Jointplot</a:t>
            </a:r>
            <a:r>
              <a:rPr lang="he-IL" dirty="0"/>
              <a:t>, </a:t>
            </a:r>
            <a:r>
              <a:rPr lang="en-US" dirty="0"/>
              <a:t>kind=hex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FA73B-3536-E267-3A30-44DA50C21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47401"/>
            <a:ext cx="5514679" cy="551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27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74B663-35BA-0BC3-B5D4-6B84EAC34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מראה את קו הרגרסיה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758C5-548E-5C20-9F8A-879CC88AF68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Jointplot</a:t>
            </a:r>
            <a:r>
              <a:rPr lang="he-IL" dirty="0"/>
              <a:t>, </a:t>
            </a:r>
            <a:r>
              <a:rPr lang="en-US" dirty="0"/>
              <a:t>kind=reg</a:t>
            </a:r>
            <a:endParaRPr lang="LID4096" dirty="0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DDC62-7426-86A5-FD4C-9D3E4257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999"/>
            <a:ext cx="5920033" cy="570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39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0ADC59-1006-9954-E355-BD6C6592F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3853" y="1913641"/>
            <a:ext cx="6417918" cy="3695851"/>
          </a:xfrm>
        </p:spPr>
        <p:txBody>
          <a:bodyPr/>
          <a:lstStyle/>
          <a:p>
            <a:r>
              <a:rPr lang="he-IL" dirty="0"/>
              <a:t>מציג את כל הצרופים האפשריים עבור המשתנים המספריים</a:t>
            </a:r>
          </a:p>
          <a:p>
            <a:r>
              <a:rPr lang="he-IL" dirty="0"/>
              <a:t>ניתן לבצע סקירה מהירה של המידע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0074-88D5-4455-B5E6-9A49BB4AD80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pairplot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4CF0F-D901-90E0-D8BE-6379E94FAF52}"/>
              </a:ext>
            </a:extLst>
          </p:cNvPr>
          <p:cNvSpPr txBox="1"/>
          <p:nvPr/>
        </p:nvSpPr>
        <p:spPr>
          <a:xfrm>
            <a:off x="499620" y="1913641"/>
            <a:ext cx="5976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iris_setosa2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iris_setosa.drop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'Id'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axis=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sns.pairplot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(iris_setosa2)</a:t>
            </a:r>
          </a:p>
          <a:p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1FF405-698B-6538-CA30-A92489D4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6376"/>
            <a:ext cx="4341325" cy="41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4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B935-BEC9-AFC5-0853-8B9BD4C9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002" y="2693005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סוגי משתנים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70105-8A74-B9D0-B394-33BF83483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3423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F4FDCA-1EEF-AEA6-7C24-B3871CBF8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עבור מאגר הנתונים </a:t>
            </a:r>
            <a:r>
              <a:rPr lang="en-US" dirty="0"/>
              <a:t>Student Alcohol Consumption</a:t>
            </a:r>
            <a:endParaRPr lang="he-IL" dirty="0"/>
          </a:p>
          <a:p>
            <a:endParaRPr lang="he-IL" dirty="0"/>
          </a:p>
          <a:p>
            <a:r>
              <a:rPr lang="he-IL" dirty="0"/>
              <a:t>צרו 3 גרפים של שני משתנים, כאשר שני המשתנים רציפים</a:t>
            </a:r>
          </a:p>
          <a:p>
            <a:r>
              <a:rPr lang="he-IL" dirty="0"/>
              <a:t>אילו מסקנות אתם מסיקים מגרפים אלו?</a:t>
            </a:r>
            <a:endParaRPr lang="en-IL" dirty="0"/>
          </a:p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1479A-E502-F9F5-32D9-6A409136D9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תרגיל 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48617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D73D9-CC79-9C24-2A9F-4DA5E7B55F8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3" y="2052637"/>
            <a:ext cx="11430078" cy="1376363"/>
          </a:xfrm>
        </p:spPr>
        <p:txBody>
          <a:bodyPr/>
          <a:lstStyle/>
          <a:p>
            <a:pPr algn="ctr"/>
            <a:r>
              <a:rPr lang="he-IL" dirty="0"/>
              <a:t>שלושה משתנים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082471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FD6C9B-52CE-4E6D-56BA-33E0C14E3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מהן האפשרויות להוסיף נתונים לגרף, על מנת להציג שלושה משתנים?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2D46-F756-182D-E300-DE287B23FF5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גרפים לשלושה משתנים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69721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96695-B12A-9B82-8BD3-42305E6F653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הוספת משתנה על ידי פרמטר </a:t>
            </a:r>
            <a:r>
              <a:rPr lang="en-US" dirty="0"/>
              <a:t>hue</a:t>
            </a:r>
            <a:r>
              <a:rPr lang="he-IL" dirty="0"/>
              <a:t> - 1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5179D-B84C-741F-CBB7-F3EBCB00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7845"/>
            <a:ext cx="7448373" cy="40077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8F62B3-85E5-3447-208F-C96650975922}"/>
              </a:ext>
            </a:extLst>
          </p:cNvPr>
          <p:cNvSpPr txBox="1"/>
          <p:nvPr/>
        </p:nvSpPr>
        <p:spPr>
          <a:xfrm>
            <a:off x="6874060" y="3019158"/>
            <a:ext cx="5151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מוסיפים משתנה שלישי באמצעות צביעת הנקודות</a:t>
            </a:r>
            <a:endParaRPr lang="en-US" sz="2800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/>
              <a:t>עכשיו החלוקה לגושים ברורה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585619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48CE4F-1294-D014-AABD-C541DB98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4929" y="1825625"/>
            <a:ext cx="5036841" cy="3783867"/>
          </a:xfrm>
        </p:spPr>
        <p:txBody>
          <a:bodyPr/>
          <a:lstStyle/>
          <a:p>
            <a:r>
              <a:rPr lang="he-IL" dirty="0"/>
              <a:t>החלוקה לגושים עכשיו ברורה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C796B-6826-8D20-BAA0-D460B2AEFB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הוספת משתנה על ידי פרמטר </a:t>
            </a:r>
            <a:r>
              <a:rPr lang="en-US" dirty="0"/>
              <a:t>hue</a:t>
            </a:r>
            <a:r>
              <a:rPr lang="he-IL" dirty="0"/>
              <a:t> - 2</a:t>
            </a:r>
            <a:endParaRPr lang="en-IL" dirty="0"/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6F947-856E-01BE-684F-0C0E90972A0D}"/>
              </a:ext>
            </a:extLst>
          </p:cNvPr>
          <p:cNvSpPr txBox="1"/>
          <p:nvPr/>
        </p:nvSpPr>
        <p:spPr>
          <a:xfrm>
            <a:off x="410227" y="1281105"/>
            <a:ext cx="10670727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sns.scatterplot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(data=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x=</a:t>
            </a:r>
            <a:r>
              <a:rPr lang="en-US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PetalWidthCm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y=</a:t>
            </a:r>
            <a:r>
              <a:rPr lang="en-US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PetalLengthCm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hue=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'Species'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D3D55-E450-D01F-8E3C-A79C1F8B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7" y="1894782"/>
            <a:ext cx="6716062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66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47B44E-17A4-A4FF-C7D5-E5321FFC5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רואים את תחום החפיפה בין הזנים 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0C788-F8B4-54D6-D44D-0E80087BAFC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3708" y="365124"/>
            <a:ext cx="11430078" cy="1376363"/>
          </a:xfrm>
        </p:spPr>
        <p:txBody>
          <a:bodyPr/>
          <a:lstStyle/>
          <a:p>
            <a:r>
              <a:rPr lang="he-IL" dirty="0"/>
              <a:t>3 משתנים ב </a:t>
            </a:r>
            <a:r>
              <a:rPr lang="en-US" dirty="0" err="1"/>
              <a:t>jointplot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4D32E-1231-8524-C8E4-5F8B6B52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4" y="1300516"/>
            <a:ext cx="5397683" cy="54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451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E10965-4491-A73A-881B-3C4874D08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E772D-381F-FF34-20B8-0321C595B36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lmplot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82186-2B9D-303A-7CBF-54E802091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5877"/>
            <a:ext cx="5712542" cy="4452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7E6A4-A04D-89F2-A75F-61FE194B7756}"/>
              </a:ext>
            </a:extLst>
          </p:cNvPr>
          <p:cNvSpPr txBox="1"/>
          <p:nvPr/>
        </p:nvSpPr>
        <p:spPr>
          <a:xfrm>
            <a:off x="410229" y="1909508"/>
            <a:ext cx="11132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sns.lmplot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(data=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x=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SepalWidthCm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y=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SepalLengthCm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hue=</a:t>
            </a:r>
            <a:r>
              <a:rPr lang="en-US" sz="2000" b="1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'Species'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7383864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93394-1AC3-9E84-539A-9A5F1947F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הוספת משתנה קטגוריאלי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F4B81-4178-477D-FAAE-9057DB5E62A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Pairplot</a:t>
            </a:r>
            <a:r>
              <a:rPr lang="he-IL" dirty="0"/>
              <a:t> עם המשתנה </a:t>
            </a:r>
            <a:r>
              <a:rPr lang="en-US" dirty="0"/>
              <a:t>hue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A03C8-0861-39DD-981D-8A9319934686}"/>
              </a:ext>
            </a:extLst>
          </p:cNvPr>
          <p:cNvSpPr txBox="1"/>
          <p:nvPr/>
        </p:nvSpPr>
        <p:spPr>
          <a:xfrm>
            <a:off x="410230" y="1825625"/>
            <a:ext cx="5024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df2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df.drop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'Id'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axis=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sns.pairplot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(df2, hue=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'Species'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51CEE-E215-7ADB-F63D-B92A2B2B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0476"/>
            <a:ext cx="5024487" cy="43162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449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A5DAB-BA71-80C6-1F9D-ABE3E33B4EB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הוספת משתנה רביעי באמצעות הפרמטר </a:t>
            </a:r>
            <a:r>
              <a:rPr lang="en-US" dirty="0"/>
              <a:t>size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BAD9B-2195-E090-8144-C9D36A01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9" y="1808481"/>
            <a:ext cx="11557090" cy="49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11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1CB815-AE7B-0DD6-DCEA-C103FDE5D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E2FB0-8EF1-0D00-6A30-F67B2313A4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2" y="666782"/>
            <a:ext cx="11430078" cy="1376363"/>
          </a:xfrm>
        </p:spPr>
        <p:txBody>
          <a:bodyPr/>
          <a:lstStyle/>
          <a:p>
            <a:r>
              <a:rPr lang="en-US" dirty="0"/>
              <a:t>4</a:t>
            </a:r>
            <a:r>
              <a:rPr lang="he-IL" dirty="0"/>
              <a:t> משתנים ב </a:t>
            </a:r>
            <a:r>
              <a:rPr lang="en-US" dirty="0" err="1"/>
              <a:t>jointplot</a:t>
            </a:r>
            <a:endParaRPr lang="LID4096" dirty="0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5AF98-3893-78CD-D153-0C7750B4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0588"/>
            <a:ext cx="6352049" cy="49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8AA0-A1AE-696A-260F-535F1E33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משתנה קטגוריאלי (</a:t>
            </a:r>
            <a:r>
              <a:rPr lang="en-US" b="1" dirty="0"/>
              <a:t>categorial, qualitative</a:t>
            </a:r>
            <a:r>
              <a:rPr lang="he-IL" b="1" dirty="0"/>
              <a:t>)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77EA-C0C1-96BF-0C21-73F2E5F18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יכול לקבל סט סופי של ערכים מספריים או טקסטואליים.</a:t>
            </a:r>
            <a:r>
              <a:rPr lang="en-US" dirty="0"/>
              <a:t> </a:t>
            </a:r>
            <a:r>
              <a:rPr lang="he-IL" dirty="0"/>
              <a:t>לא ניתנים לכימות. במדעי המחשב מיוצג באמצעות </a:t>
            </a:r>
            <a:r>
              <a:rPr lang="en-US" dirty="0" err="1"/>
              <a:t>enum</a:t>
            </a:r>
            <a:r>
              <a:rPr lang="he-IL" dirty="0"/>
              <a:t>. ישנם 2 סוגים: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b="1" dirty="0"/>
              <a:t>משתנה נומינלי (</a:t>
            </a:r>
            <a:r>
              <a:rPr lang="en-US" b="1" dirty="0"/>
              <a:t>Nominal variable</a:t>
            </a:r>
            <a:r>
              <a:rPr lang="he-IL" b="1" dirty="0"/>
              <a:t>): </a:t>
            </a:r>
            <a:r>
              <a:rPr lang="he-IL" dirty="0"/>
              <a:t>מתאר שם או קטגוריה ללא סדר טבעי. לדוגמה: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he-IL" dirty="0"/>
              <a:t>סוג דם: </a:t>
            </a:r>
            <a:r>
              <a:rPr lang="en-US" dirty="0"/>
              <a:t>A, B, AB, O</a:t>
            </a:r>
            <a:endParaRPr lang="he-IL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he-IL" dirty="0"/>
              <a:t>מין: ז/נ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893428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1A0D5B-583E-0705-8C11-E89C29477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קשר ליניארי בין משתנים הוא סוג של קשר שבו שינוי באחד המשתנים נוטה להתבטא בשינוי קבוע (יחסי) במשתנה השני.</a:t>
            </a:r>
          </a:p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551B5-CD80-12A9-E25E-4CEDB32CBE5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קשר ליניארי בין משתנים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90592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21400F-E027-EE12-145F-B9DF09081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כלי שמשתמשים בו כדי לבחון את הקשר הליניארי בין זוגות של משתנים.</a:t>
            </a:r>
          </a:p>
          <a:p>
            <a:r>
              <a:rPr lang="he-IL" dirty="0"/>
              <a:t>מטריצת קורלציות היא טבלה שמכילה את ערכי הקורלציה בין כל זוג משתנים בקבוצת נתונים. כל ערך בטבלה נע בין </a:t>
            </a:r>
            <a:r>
              <a:rPr lang="he-IL" b="1" dirty="0"/>
              <a:t>1-</a:t>
            </a:r>
            <a:r>
              <a:rPr lang="he-IL" dirty="0"/>
              <a:t> ל-</a:t>
            </a:r>
            <a:r>
              <a:rPr lang="he-IL" b="1" dirty="0"/>
              <a:t>1</a:t>
            </a:r>
            <a:r>
              <a:rPr lang="he-IL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1</a:t>
            </a:r>
            <a:r>
              <a:rPr lang="he-IL" dirty="0"/>
              <a:t>: קשר חיובי מושלם (כשמשתנה אחד עולה, השני עולה בצורה ליניארית מושלמת).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0</a:t>
            </a:r>
            <a:r>
              <a:rPr lang="he-IL" dirty="0"/>
              <a:t>: אין קשר ליניארי בין המשתנים.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1-</a:t>
            </a:r>
            <a:r>
              <a:rPr lang="he-IL" dirty="0"/>
              <a:t>: קשר שלילי מושלם (כשמשתנה אחד עולה, השני יורד בצורה ליניארית מושלמת).</a:t>
            </a:r>
          </a:p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EC619-DF08-E9DB-C232-2C746432835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מטריצת קורלציות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03811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64031-BAE7-5CCF-0CC3-4FF52E93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3419" y="1825625"/>
            <a:ext cx="4108351" cy="3707909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B3AD-A53B-58D1-A8CB-0E71292BD2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מטריצת </a:t>
            </a:r>
            <a:r>
              <a:rPr lang="he-IL" dirty="0" err="1"/>
              <a:t>קולרציות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D9F40-5653-F429-817E-1968B1B7FCE8}"/>
              </a:ext>
            </a:extLst>
          </p:cNvPr>
          <p:cNvSpPr txBox="1"/>
          <p:nvPr/>
        </p:nvSpPr>
        <p:spPr>
          <a:xfrm>
            <a:off x="351692" y="1404291"/>
            <a:ext cx="10225181" cy="117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df_versicolor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'Species'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'Iris-versicolor'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df_cor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df_versicolor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SepalLengthCm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SepalWidthCm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PetalLengthCm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PetalWidthCm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cor_mat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df_cor.corr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32F15-066B-88EF-808F-566F124B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5" y="3090558"/>
            <a:ext cx="733527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18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7D9-C159-CFEA-C332-1B5744C16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17757" y="1825626"/>
            <a:ext cx="2864013" cy="3481666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3F77-A4F7-55FF-2860-E7C3F298F9C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5166" y="657354"/>
            <a:ext cx="11430078" cy="1376363"/>
          </a:xfrm>
        </p:spPr>
        <p:txBody>
          <a:bodyPr/>
          <a:lstStyle/>
          <a:p>
            <a:pPr algn="l" rtl="0"/>
            <a:r>
              <a:rPr lang="en-US" dirty="0"/>
              <a:t>Heat map</a:t>
            </a:r>
            <a:endParaRPr lang="LID4096" dirty="0"/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FB299-7E80-FDD0-2A8C-D2BC8F2D1363}"/>
              </a:ext>
            </a:extLst>
          </p:cNvPr>
          <p:cNvSpPr txBox="1"/>
          <p:nvPr/>
        </p:nvSpPr>
        <p:spPr>
          <a:xfrm>
            <a:off x="549111" y="1551850"/>
            <a:ext cx="609442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cor_mat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D8C2F-D742-DE42-15AE-DBAE0278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3717"/>
            <a:ext cx="5711803" cy="480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05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F61E11-EC38-91B3-02C4-9E4541775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עבור מאגר הנתונים </a:t>
            </a:r>
            <a:r>
              <a:rPr lang="en-US" dirty="0"/>
              <a:t>Student Alcohol Consumption</a:t>
            </a:r>
            <a:endParaRPr lang="he-IL" dirty="0"/>
          </a:p>
          <a:p>
            <a:endParaRPr lang="he-IL" dirty="0"/>
          </a:p>
          <a:p>
            <a:r>
              <a:rPr lang="he-IL" dirty="0"/>
              <a:t>צרו 3 גרפים של שלושה משתנים על ידי הפרמטר </a:t>
            </a:r>
            <a:r>
              <a:rPr lang="en-US" dirty="0"/>
              <a:t>hue</a:t>
            </a:r>
            <a:endParaRPr lang="he-IL" dirty="0"/>
          </a:p>
          <a:p>
            <a:r>
              <a:rPr lang="he-IL" dirty="0"/>
              <a:t>אילו מסקנות אתם מסיקים מגרפים אלו?</a:t>
            </a:r>
            <a:endParaRPr lang="en-IL" dirty="0"/>
          </a:p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D56F3-7EA0-864B-C798-24AE3BBBDC4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תרגיל 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593618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845546-3D18-89C7-531E-5D383908B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/>
              <a:t>הורידו את מאגר הנתונים של הרצאות </a:t>
            </a:r>
            <a:r>
              <a:rPr lang="en-US" dirty="0"/>
              <a:t>TED</a:t>
            </a:r>
            <a:endParaRPr lang="he-IL" dirty="0"/>
          </a:p>
          <a:p>
            <a:r>
              <a:rPr lang="en-US" dirty="0">
                <a:hlinkClick r:id="rId2"/>
              </a:rPr>
              <a:t>https://www.kaggle.com/datasets/rounakbanik/ted-talks</a:t>
            </a:r>
            <a:endParaRPr lang="en-US" dirty="0"/>
          </a:p>
          <a:p>
            <a:r>
              <a:rPr lang="he-IL" dirty="0"/>
              <a:t>מהן האפשרויות להמחשה של משך ההרצאה? </a:t>
            </a:r>
          </a:p>
          <a:p>
            <a:r>
              <a:rPr lang="he-IL" dirty="0"/>
              <a:t>בנו את התרשימים. איזה תרשים טוב יותר לדעתכם?</a:t>
            </a:r>
          </a:p>
          <a:p>
            <a:r>
              <a:rPr lang="he-IL" dirty="0"/>
              <a:t>מהן האפשרויות להמחשה של ההבדל במשך ההרצאה בין שני כנסים שונים? </a:t>
            </a:r>
          </a:p>
          <a:p>
            <a:r>
              <a:rPr lang="he-IL" dirty="0"/>
              <a:t>בנו את התרשימים. איזה תרשים טוב יותר לדעתכם?</a:t>
            </a:r>
          </a:p>
          <a:p>
            <a:r>
              <a:rPr lang="he-IL" dirty="0"/>
              <a:t>הציגו תרשים של מספר הצפיות מול מספר התגובות. מה ניתן ללמוד מהתרשים?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1178F-057F-73C7-2284-0F816B4E00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תרגיל 6 – תרגיל </a:t>
            </a:r>
            <a:r>
              <a:rPr lang="he-IL" dirty="0" err="1"/>
              <a:t>איטגרטיבי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23620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he-IL" dirty="0"/>
              <a:t>הורידו את </a:t>
            </a:r>
            <a:r>
              <a:rPr lang="iw-IL" dirty="0"/>
              <a:t>בסיס נתונים </a:t>
            </a:r>
            <a:r>
              <a:rPr lang="iw-IL" u="sng" dirty="0">
                <a:solidFill>
                  <a:schemeClr val="hlink"/>
                </a:solidFill>
                <a:hlinkClick r:id="rId3"/>
              </a:rPr>
              <a:t>Stroke Prediction Dataset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he-IL" dirty="0"/>
              <a:t>בחרו 5 שאלות מחקר על גבי הנתונים</a:t>
            </a:r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he-IL" dirty="0"/>
              <a:t>בנו </a:t>
            </a:r>
            <a:r>
              <a:rPr lang="iw-IL" dirty="0"/>
              <a:t>גרפים </a:t>
            </a:r>
            <a:r>
              <a:rPr lang="he-IL" dirty="0"/>
              <a:t>באמצעותם ניתן לענות על שאלות אלו</a:t>
            </a:r>
            <a:endParaRPr dirty="0"/>
          </a:p>
          <a:p>
            <a:pPr marL="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21" name="Google Shape;221;p24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 dirty="0"/>
              <a:t>תרג</a:t>
            </a:r>
            <a:r>
              <a:rPr lang="he-IL" dirty="0"/>
              <a:t>יל 7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E08EBF-58A5-C428-0754-711AFF822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עבור מאגר הנתונים </a:t>
            </a:r>
            <a:r>
              <a:rPr lang="en-US" dirty="0"/>
              <a:t>Student Alcohol Consumption</a:t>
            </a:r>
            <a:endParaRPr lang="he-IL" dirty="0"/>
          </a:p>
          <a:p>
            <a:endParaRPr lang="en-US" dirty="0"/>
          </a:p>
          <a:p>
            <a:r>
              <a:rPr lang="he-IL" dirty="0"/>
              <a:t>צרו גרף אחד המראה את פילוג העבודות של </a:t>
            </a:r>
            <a:r>
              <a:rPr lang="he-IL"/>
              <a:t>האב ושל האם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0377B-12D4-88A5-92BB-9AB95B6B9B7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תרגיל 8 – בונוס מתקדם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044478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6D28AF-2B15-C108-5C90-8567FF0F9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algn="r"/>
            <a:r>
              <a:rPr lang="he-IL" b="1" dirty="0"/>
              <a:t>(מקור: עפרה אמיר) </a:t>
            </a:r>
          </a:p>
          <a:p>
            <a:pPr algn="r"/>
            <a:r>
              <a:rPr lang="he-IL" b="1" dirty="0"/>
              <a:t>עבור מאגר הנתונים </a:t>
            </a:r>
            <a:r>
              <a:rPr lang="en-US" b="1" dirty="0"/>
              <a:t>Student Alcohol Consumption</a:t>
            </a:r>
            <a:endParaRPr lang="he-IL" b="1" dirty="0"/>
          </a:p>
          <a:p>
            <a:pPr algn="l" rtl="0"/>
            <a:endParaRPr lang="he-IL" dirty="0"/>
          </a:p>
          <a:p>
            <a:pPr algn="l" rtl="0"/>
            <a:r>
              <a:rPr lang="en-US" dirty="0"/>
              <a:t>1. How many courses are listed in the dataset and what are their names?</a:t>
            </a:r>
          </a:p>
          <a:p>
            <a:pPr algn="l" rtl="0"/>
            <a:r>
              <a:rPr lang="en-US" dirty="0"/>
              <a:t>2. How many students are listed in the dataset? How many students are listed in each course?</a:t>
            </a:r>
          </a:p>
          <a:p>
            <a:pPr algn="l" rtl="0"/>
            <a:r>
              <a:rPr lang="en-US" dirty="0"/>
              <a:t>3. What is the mean of the final grades in each course? Present the answer in one graph.</a:t>
            </a:r>
          </a:p>
          <a:p>
            <a:pPr algn="l" rtl="0"/>
            <a:r>
              <a:rPr lang="en-US" dirty="0"/>
              <a:t>4. Plot the distribution of the students' ages. Describe the distribution in words and explain which bin size you used and why.</a:t>
            </a:r>
          </a:p>
          <a:p>
            <a:pPr algn="l" rtl="0"/>
            <a:r>
              <a:rPr lang="en-US" b="1" dirty="0"/>
              <a:t>For the following questions, present your claim supported by visualization. Make sure that you choose the proper type of visualization. Briefly explain (1-2 sentences) why you chose a particular visualization.</a:t>
            </a:r>
          </a:p>
          <a:p>
            <a:pPr algn="l" rtl="0"/>
            <a:r>
              <a:rPr lang="en-US" dirty="0"/>
              <a:t>5. Is there an association between students that are involved in a romantic relationship and the time they spent on studying?</a:t>
            </a:r>
          </a:p>
          <a:p>
            <a:pPr algn="l" rtl="0"/>
            <a:r>
              <a:rPr lang="en-US" dirty="0"/>
              <a:t>6. Is it correct to say that students who invest more time on studying achieve higher grades?</a:t>
            </a:r>
          </a:p>
          <a:p>
            <a:pPr algn="l" rtl="0"/>
            <a:r>
              <a:rPr lang="en-US" dirty="0"/>
              <a:t>7. Is there any association between alcohol consumption and absences?</a:t>
            </a:r>
          </a:p>
          <a:p>
            <a:pPr algn="l" rtl="0"/>
            <a:r>
              <a:rPr lang="en-US" dirty="0"/>
              <a:t>8. Are the courses balanced gender-wise?</a:t>
            </a:r>
          </a:p>
          <a:p>
            <a:pPr algn="l" rtl="0"/>
            <a:r>
              <a:rPr lang="en-US" dirty="0"/>
              <a:t>9. Do students who tend to go out more consume more alcohol?</a:t>
            </a:r>
          </a:p>
          <a:p>
            <a:pPr algn="l" rtl="0"/>
            <a:r>
              <a:rPr lang="en-US" dirty="0"/>
              <a:t>10. Is there an association between alcohol consumption and bad quality of family relationship?</a:t>
            </a:r>
          </a:p>
          <a:p>
            <a:pPr algn="l" rtl="0"/>
            <a:r>
              <a:rPr lang="en-US" dirty="0"/>
              <a:t>11. Is there any association between alcohol consumption and the students’ final grades?</a:t>
            </a:r>
          </a:p>
          <a:p>
            <a:pPr algn="l" rtl="0"/>
            <a:r>
              <a:rPr lang="en-US" dirty="0"/>
              <a:t>12. Is it true that alcohol consumption is higher on weekends?</a:t>
            </a:r>
          </a:p>
          <a:p>
            <a:pPr algn="l" rtl="0"/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A779B-4363-9346-78FD-DC8B6147DA0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תרגיל </a:t>
            </a:r>
            <a:r>
              <a:rPr lang="en-US" dirty="0"/>
              <a:t>a</a:t>
            </a:r>
            <a:r>
              <a:rPr lang="he-IL" dirty="0"/>
              <a:t>8 – בונוס מתקדם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16592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40c617dbe_0_5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00" cy="378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2800" lvl="0" indent="-458600" algn="r" rtl="1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iw-IL" dirty="0"/>
              <a:t>קישור למחברתDiamonds Visualization </a:t>
            </a:r>
            <a:r>
              <a:rPr lang="he-IL" dirty="0"/>
              <a:t> </a:t>
            </a:r>
            <a:r>
              <a:rPr lang="iw-IL" u="sng" dirty="0">
                <a:solidFill>
                  <a:schemeClr val="hlink"/>
                </a:solidFill>
                <a:hlinkClick r:id="rId3"/>
              </a:rPr>
              <a:t>כאן</a:t>
            </a:r>
            <a:endParaRPr dirty="0"/>
          </a:p>
          <a:p>
            <a:pPr marL="532800" lvl="0" indent="-458600" algn="r" rtl="1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iw-IL" dirty="0"/>
              <a:t>קישור Seaborn API reference</a:t>
            </a:r>
            <a:r>
              <a:rPr lang="he-IL" dirty="0"/>
              <a:t> </a:t>
            </a:r>
            <a:r>
              <a:rPr lang="iw-IL" u="sng" dirty="0">
                <a:solidFill>
                  <a:schemeClr val="hlink"/>
                </a:solidFill>
              </a:rPr>
              <a:t>כאן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ge40c617dbe_0_5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00" cy="1376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spcBef>
                <a:spcPts val="1000"/>
              </a:spcBef>
              <a:spcAft>
                <a:spcPts val="0"/>
              </a:spcAft>
              <a:buNone/>
            </a:pPr>
            <a:r>
              <a:rPr lang="iw-IL" dirty="0"/>
              <a:t>הדגמות והעמקות על מחברת Colab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BC2C-AEAE-A553-1398-FBAC51BB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משתנה קטגוריאלי - המשך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845DC-F67E-BA79-3BAC-C2C23DAE6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="1" dirty="0"/>
              <a:t>משתנה סידורי (</a:t>
            </a:r>
            <a:r>
              <a:rPr lang="en-US" b="1" dirty="0"/>
              <a:t>Ordinal Variable</a:t>
            </a:r>
            <a:r>
              <a:rPr lang="he-IL" b="1" dirty="0"/>
              <a:t>): </a:t>
            </a:r>
            <a:r>
              <a:rPr lang="he-IL" dirty="0"/>
              <a:t>יש סדר בין הערכים. לדוגמה: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he-IL" dirty="0"/>
              <a:t>יום בשבוע</a:t>
            </a:r>
            <a:endParaRPr lang="en-US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he-IL" dirty="0"/>
              <a:t>מספרים על קובייה בעלת 6 פאות: 1,2,3,4,5,6</a:t>
            </a:r>
          </a:p>
          <a:p>
            <a:endParaRPr lang="he-I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007719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00" cy="3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82800" anchor="t" anchorCtr="0">
            <a:normAutofit/>
          </a:bodyPr>
          <a:lstStyle/>
          <a:p>
            <a:pPr marL="532800" marR="0" lvl="0" indent="-458600" algn="r" rtl="1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iw-IL" dirty="0"/>
              <a:t>המחשת נתונים על ידי גרפים.</a:t>
            </a:r>
            <a:endParaRPr dirty="0"/>
          </a:p>
          <a:p>
            <a:pPr marL="532800" marR="0" lvl="0" indent="-458600" algn="r" rtl="1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iw-IL" dirty="0"/>
              <a:t>הצגת גרפים באמצעות הספרייה</a:t>
            </a:r>
            <a:r>
              <a:rPr lang="en-US" dirty="0"/>
              <a:t> Seaborn</a:t>
            </a:r>
            <a:r>
              <a:rPr lang="he-IL" dirty="0"/>
              <a:t>.</a:t>
            </a:r>
            <a:endParaRPr dirty="0"/>
          </a:p>
          <a:p>
            <a:pPr marL="532800" marR="0" lvl="0" indent="-458600" algn="r" rtl="1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iw-IL" dirty="0"/>
              <a:t>ניתוח הממצאים מתוך הגרפים.</a:t>
            </a:r>
            <a:endParaRPr dirty="0"/>
          </a:p>
          <a:p>
            <a:pPr marL="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23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/>
              <a:t>סיכום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60D9-1646-2A46-5F6E-E966FD70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משתנה מספרי (</a:t>
            </a:r>
            <a:r>
              <a:rPr lang="en-US" b="1" dirty="0"/>
              <a:t>numerical, quantitative</a:t>
            </a:r>
            <a:r>
              <a:rPr lang="he-IL" b="1" dirty="0"/>
              <a:t>):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2BCBE-B081-7182-4302-285BEE415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מקבל ערכים מספריים. ניתן לכימות. 2 סוגים:</a:t>
            </a:r>
          </a:p>
          <a:p>
            <a:pPr marL="685800" lvl="0" indent="-457200">
              <a:buFont typeface="Arial" panose="020B0604020202020204" pitchFamily="34" charset="0"/>
              <a:buChar char="•"/>
            </a:pPr>
            <a:r>
              <a:rPr lang="he-IL" b="1" dirty="0"/>
              <a:t>משתנה רציף</a:t>
            </a:r>
            <a:r>
              <a:rPr lang="en-US" b="1" dirty="0"/>
              <a:t> </a:t>
            </a:r>
            <a:r>
              <a:rPr lang="he-IL" b="1" dirty="0"/>
              <a:t>(</a:t>
            </a:r>
            <a:r>
              <a:rPr lang="en-US" b="1" dirty="0"/>
              <a:t>continuous</a:t>
            </a:r>
            <a:r>
              <a:rPr lang="he-IL" b="1" dirty="0"/>
              <a:t>):</a:t>
            </a:r>
            <a:r>
              <a:rPr lang="he-IL" dirty="0"/>
              <a:t> יכול לקבל אינסוף ערכים מספריים בין שני ערכים נתונים.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משקל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גובה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גיל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כמות משקעים </a:t>
            </a:r>
          </a:p>
          <a:p>
            <a:endParaRPr lang="he-IL" dirty="0"/>
          </a:p>
          <a:p>
            <a:r>
              <a:rPr lang="he-IL" dirty="0"/>
              <a:t> </a:t>
            </a: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3301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BDCF-5C95-A631-C49B-AF9C5285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משתנה מספרי - המשך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8D5F8-25BF-BEBF-1729-CB96D19C1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0" indent="-457200">
              <a:buFont typeface="Arial" panose="020B0604020202020204" pitchFamily="34" charset="0"/>
              <a:buChar char="•"/>
            </a:pPr>
            <a:r>
              <a:rPr lang="he-IL" b="1" dirty="0"/>
              <a:t>משתנה בדיד (</a:t>
            </a:r>
            <a:r>
              <a:rPr lang="en-US" b="1" dirty="0"/>
              <a:t>discrete</a:t>
            </a:r>
            <a:r>
              <a:rPr lang="he-IL" b="1" dirty="0"/>
              <a:t>): </a:t>
            </a:r>
            <a:r>
              <a:rPr lang="he-IL" dirty="0"/>
              <a:t>יכול לקבל ערכים בודדים בתוך טווח. ערכיו סופיים. לדוגמה: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מס' ילדים במשפחה – ערך שלם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מספר ספרים להשאלה בספרייה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גודל אוכלוסייה במדינה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9743691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1725</Words>
  <Application>Microsoft Office PowerPoint</Application>
  <PresentationFormat>Widescreen</PresentationFormat>
  <Paragraphs>339</Paragraphs>
  <Slides>71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Courier New</vt:lpstr>
      <vt:lpstr>Tahoma</vt:lpstr>
      <vt:lpstr>TECHNION_Op3_General_Heb</vt:lpstr>
      <vt:lpstr>מדעי הנתונים</vt:lpstr>
      <vt:lpstr>PowerPoint Presentation</vt:lpstr>
      <vt:lpstr>תזכורת - תהליך העבודה במדעי הנתונים</vt:lpstr>
      <vt:lpstr>Exploratory data analysis</vt:lpstr>
      <vt:lpstr>סוגי משתנים</vt:lpstr>
      <vt:lpstr>משתנה קטגוריאלי (categorial, qualitative)</vt:lpstr>
      <vt:lpstr>משתנה קטגוריאלי - המשך</vt:lpstr>
      <vt:lpstr>משתנה מספרי (numerical, quantitative):</vt:lpstr>
      <vt:lpstr>משתנה מספרי - המשך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השתלמות ניתוח נתונים ולמידת מכונה</dc:title>
  <dc:creator>Jacob Mike</dc:creator>
  <cp:lastModifiedBy>Yaron Mizrahi</cp:lastModifiedBy>
  <cp:revision>183</cp:revision>
  <dcterms:created xsi:type="dcterms:W3CDTF">2019-03-02T07:56:19Z</dcterms:created>
  <dcterms:modified xsi:type="dcterms:W3CDTF">2025-01-17T21:41:21Z</dcterms:modified>
</cp:coreProperties>
</file>