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316" r:id="rId3"/>
    <p:sldId id="319" r:id="rId4"/>
    <p:sldId id="334" r:id="rId5"/>
    <p:sldId id="335" r:id="rId6"/>
    <p:sldId id="317" r:id="rId7"/>
    <p:sldId id="353" r:id="rId8"/>
    <p:sldId id="320" r:id="rId9"/>
    <p:sldId id="321" r:id="rId10"/>
    <p:sldId id="323" r:id="rId11"/>
    <p:sldId id="325" r:id="rId12"/>
    <p:sldId id="328" r:id="rId13"/>
    <p:sldId id="329" r:id="rId14"/>
    <p:sldId id="361" r:id="rId15"/>
    <p:sldId id="330" r:id="rId16"/>
    <p:sldId id="331" r:id="rId17"/>
    <p:sldId id="333" r:id="rId18"/>
    <p:sldId id="332" r:id="rId19"/>
    <p:sldId id="362" r:id="rId20"/>
    <p:sldId id="337" r:id="rId21"/>
    <p:sldId id="338" r:id="rId22"/>
    <p:sldId id="339" r:id="rId23"/>
    <p:sldId id="340" r:id="rId24"/>
    <p:sldId id="341" r:id="rId25"/>
    <p:sldId id="352" r:id="rId26"/>
    <p:sldId id="342" r:id="rId27"/>
    <p:sldId id="343" r:id="rId28"/>
    <p:sldId id="345" r:id="rId29"/>
    <p:sldId id="347" r:id="rId30"/>
    <p:sldId id="348" r:id="rId31"/>
    <p:sldId id="346" r:id="rId32"/>
    <p:sldId id="359" r:id="rId33"/>
    <p:sldId id="360" r:id="rId34"/>
    <p:sldId id="349" r:id="rId35"/>
    <p:sldId id="354" r:id="rId36"/>
    <p:sldId id="355" r:id="rId37"/>
    <p:sldId id="356" r:id="rId38"/>
    <p:sldId id="350" r:id="rId39"/>
    <p:sldId id="358" r:id="rId40"/>
    <p:sldId id="351" r:id="rId41"/>
    <p:sldId id="357" r:id="rId42"/>
    <p:sldId id="363" r:id="rId43"/>
    <p:sldId id="364" r:id="rId44"/>
    <p:sldId id="366" r:id="rId45"/>
    <p:sldId id="367" r:id="rId46"/>
    <p:sldId id="336" r:id="rId47"/>
    <p:sldId id="368" r:id="rId48"/>
    <p:sldId id="310" r:id="rId49"/>
  </p:sldIdLst>
  <p:sldSz cx="12192000" cy="6858000"/>
  <p:notesSz cx="6858000" cy="9144000"/>
  <p:embeddedFontLst>
    <p:embeddedFont>
      <p:font typeface="Nunito" pitchFamily="2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i0CBFrVvg+DGDciOS1an5WHLo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369278" y="1681163"/>
            <a:ext cx="56282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369278" y="2505075"/>
            <a:ext cx="5628298" cy="31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957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9570" cy="3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5"/>
          </p:nvPr>
        </p:nvSpPr>
        <p:spPr>
          <a:xfrm>
            <a:off x="369277" y="365124"/>
            <a:ext cx="11412493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פיתון ומדעי הנתונים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Threads</a:t>
            </a:r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 err="1"/>
              <a:t>תהליכונים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06832-E3FC-51D8-7FAD-0DBB3BBD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150" y="1825625"/>
            <a:ext cx="7914620" cy="3070225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 err="1"/>
              <a:t>תהליכון</a:t>
            </a:r>
            <a:r>
              <a:rPr lang="he-IL" dirty="0"/>
              <a:t> דמון מסתיים מייד כאשר ביצוע התוכנית הראשית מסתיים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לא נתמך ב </a:t>
            </a:r>
            <a:r>
              <a:rPr lang="en-US" dirty="0" err="1"/>
              <a:t>Colab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F059-222E-8ABA-5267-A56A354384B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Daemon Thread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9C7E-D5AB-A790-78C1-32B4D328472D}"/>
              </a:ext>
            </a:extLst>
          </p:cNvPr>
          <p:cNvSpPr txBox="1"/>
          <p:nvPr/>
        </p:nvSpPr>
        <p:spPr>
          <a:xfrm>
            <a:off x="218343" y="365124"/>
            <a:ext cx="963050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starting"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finishing"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before creating thread"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sz="2000" b="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2000" b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daemon=True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before running thread"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</a:rPr>
              <a:t>end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479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4BBA3-398B-A970-4CDB-246ED707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741487"/>
            <a:ext cx="10682288" cy="2974975"/>
          </a:xfrm>
        </p:spPr>
        <p:txBody>
          <a:bodyPr/>
          <a:lstStyle/>
          <a:p>
            <a:pPr marL="742950" indent="-514350">
              <a:buAutoNum type="arabicPeriod"/>
            </a:pPr>
            <a:r>
              <a:rPr lang="he-IL" dirty="0"/>
              <a:t>הפונקציה </a:t>
            </a:r>
            <a:r>
              <a:rPr lang="en-US" dirty="0" err="1"/>
              <a:t>thread_function</a:t>
            </a:r>
            <a:r>
              <a:rPr lang="he-IL" dirty="0"/>
              <a:t> רצה </a:t>
            </a:r>
            <a:r>
              <a:rPr lang="he-IL" b="1" dirty="0"/>
              <a:t>במקביל</a:t>
            </a:r>
            <a:r>
              <a:rPr lang="he-IL" dirty="0"/>
              <a:t> לתוכנית הראשית</a:t>
            </a:r>
          </a:p>
          <a:p>
            <a:pPr marL="742950" indent="-514350">
              <a:buAutoNum type="arabicPeriod"/>
            </a:pPr>
            <a:r>
              <a:rPr lang="he-IL" dirty="0"/>
              <a:t>התוכנית הראשית מסתיימת </a:t>
            </a:r>
            <a:r>
              <a:rPr lang="he-IL" b="1" dirty="0"/>
              <a:t>ומסיימת גם </a:t>
            </a:r>
            <a:r>
              <a:rPr lang="he-IL" dirty="0"/>
              <a:t>את ריצת הפונקציה </a:t>
            </a:r>
            <a:r>
              <a:rPr lang="en-US" dirty="0" err="1"/>
              <a:t>thread_function</a:t>
            </a:r>
            <a:r>
              <a:rPr lang="he-IL" dirty="0"/>
              <a:t> 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72645-0B4B-5920-7A7E-7CC465A6C5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44886-57F4-CC18-D5EC-F1DB0631EFDC}"/>
              </a:ext>
            </a:extLst>
          </p:cNvPr>
          <p:cNvSpPr txBox="1"/>
          <p:nvPr/>
        </p:nvSpPr>
        <p:spPr>
          <a:xfrm>
            <a:off x="318355" y="3502025"/>
            <a:ext cx="8201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   : before creating thread</a:t>
            </a:r>
          </a:p>
          <a:p>
            <a:r>
              <a:rPr lang="en-US" dirty="0"/>
              <a:t>Main    : before running thread</a:t>
            </a:r>
          </a:p>
          <a:p>
            <a:r>
              <a:rPr lang="en-US" dirty="0"/>
              <a:t>Thread starting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Main    : wait for the thread to finish</a:t>
            </a:r>
          </a:p>
          <a:p>
            <a:r>
              <a:rPr lang="en-US" dirty="0"/>
              <a:t>Main    : end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10345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06832-E3FC-51D8-7FAD-0DBB3BBD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5620" y="1020127"/>
            <a:ext cx="7914620" cy="3070225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התוכנית הראשית תעצור בשורת ה </a:t>
            </a:r>
            <a:r>
              <a:rPr lang="en-US" dirty="0"/>
              <a:t>join</a:t>
            </a:r>
            <a:r>
              <a:rPr lang="he-IL" dirty="0"/>
              <a:t> ותמשיך בביצוע רק לאחר סיומו של </a:t>
            </a:r>
            <a:r>
              <a:rPr lang="he-IL" dirty="0" err="1"/>
              <a:t>התהליכון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b="1" dirty="0"/>
              <a:t>אפשרי גם </a:t>
            </a:r>
            <a:r>
              <a:rPr lang="he-IL" b="1" dirty="0" err="1"/>
              <a:t>בתהליכונים</a:t>
            </a:r>
            <a:r>
              <a:rPr lang="he-IL" b="1" dirty="0"/>
              <a:t> שאינם מסוג דמון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F059-222E-8ABA-5267-A56A354384B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3579" y="-122556"/>
            <a:ext cx="11430078" cy="1376363"/>
          </a:xfrm>
        </p:spPr>
        <p:txBody>
          <a:bodyPr/>
          <a:lstStyle/>
          <a:p>
            <a:r>
              <a:rPr lang="en-US" dirty="0"/>
              <a:t>Join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9C7E-D5AB-A790-78C1-32B4D328472D}"/>
              </a:ext>
            </a:extLst>
          </p:cNvPr>
          <p:cNvSpPr txBox="1"/>
          <p:nvPr/>
        </p:nvSpPr>
        <p:spPr>
          <a:xfrm>
            <a:off x="218343" y="151179"/>
            <a:ext cx="963050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starting"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finishing"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before creating thread"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sz="2000" b="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2000" b="0" dirty="0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daemon=True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before running thread"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wait for the thread to finish"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x.join</a:t>
            </a:r>
            <a:r>
              <a:rPr lang="en-US" sz="20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all done"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53828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4BBA3-398B-A970-4CDB-246ED707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741487"/>
            <a:ext cx="10682288" cy="2974975"/>
          </a:xfrm>
        </p:spPr>
        <p:txBody>
          <a:bodyPr/>
          <a:lstStyle/>
          <a:p>
            <a:pPr marL="742950" indent="-514350">
              <a:buAutoNum type="arabicPeriod"/>
            </a:pPr>
            <a:r>
              <a:rPr lang="he-IL" dirty="0"/>
              <a:t>הפונקציה </a:t>
            </a:r>
            <a:r>
              <a:rPr lang="en-US" dirty="0" err="1"/>
              <a:t>thread_function</a:t>
            </a:r>
            <a:r>
              <a:rPr lang="he-IL" dirty="0"/>
              <a:t> רצה </a:t>
            </a:r>
            <a:r>
              <a:rPr lang="he-IL" b="1" dirty="0"/>
              <a:t>במקביל</a:t>
            </a:r>
            <a:r>
              <a:rPr lang="he-IL" dirty="0"/>
              <a:t> לתוכנית</a:t>
            </a:r>
          </a:p>
          <a:p>
            <a:pPr marL="228600" indent="0"/>
            <a:r>
              <a:rPr lang="he-IL" dirty="0"/>
              <a:t> הראשית</a:t>
            </a:r>
          </a:p>
          <a:p>
            <a:pPr marL="228600" indent="0"/>
            <a:r>
              <a:rPr lang="he-IL" dirty="0"/>
              <a:t>2. התוכנית הראשית עוצרת וממתינה עד שריצת</a:t>
            </a:r>
          </a:p>
          <a:p>
            <a:pPr marL="228600" indent="0"/>
            <a:r>
              <a:rPr lang="he-IL" dirty="0"/>
              <a:t> הפונקציה  </a:t>
            </a:r>
            <a:r>
              <a:rPr lang="en-US" dirty="0" err="1"/>
              <a:t>thread_function</a:t>
            </a:r>
            <a:r>
              <a:rPr lang="he-IL" dirty="0"/>
              <a:t> תסתיים</a:t>
            </a:r>
          </a:p>
          <a:p>
            <a:pPr marL="228600" indent="0"/>
            <a:r>
              <a:rPr lang="he-IL" dirty="0"/>
              <a:t>3. </a:t>
            </a:r>
            <a:r>
              <a:rPr lang="he-IL" dirty="0" err="1"/>
              <a:t>תהליכון</a:t>
            </a:r>
            <a:r>
              <a:rPr lang="he-IL" dirty="0"/>
              <a:t> רגיל (</a:t>
            </a:r>
            <a:r>
              <a:rPr lang="en-US" dirty="0"/>
              <a:t>non daemon</a:t>
            </a:r>
            <a:r>
              <a:rPr lang="he-IL" dirty="0"/>
              <a:t>) יתנהג באופן זהה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72645-0B4B-5920-7A7E-7CC465A6C55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6EAA3-01B1-0066-FBD9-AC345D9C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629871"/>
            <a:ext cx="2293819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1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5830A0-2AF3-0EAD-56DE-43C9FC387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240" y="1825625"/>
            <a:ext cx="6813530" cy="2065655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 err="1"/>
              <a:t>התהליכון</a:t>
            </a:r>
            <a:r>
              <a:rPr lang="he-IL" dirty="0"/>
              <a:t> "הולך לישון"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פרמטר בשניות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2D939-03AB-29CF-B2A3-01CAC2CFCF7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Sleep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CE297-BC4B-B319-550F-61B96376F28A}"/>
              </a:ext>
            </a:extLst>
          </p:cNvPr>
          <p:cNvSpPr txBox="1"/>
          <p:nvPr/>
        </p:nvSpPr>
        <p:spPr>
          <a:xfrm>
            <a:off x="410230" y="196627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time.sleep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2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1E6F94-3AED-04CF-F926-10AF5AC7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8608" y="1825625"/>
            <a:ext cx="9203162" cy="2462911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EE2A-DB98-3625-2D78-4EB511BFA6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יצירת 2 </a:t>
            </a:r>
            <a:r>
              <a:rPr lang="he-IL" dirty="0" err="1"/>
              <a:t>תהליכונים</a:t>
            </a:r>
            <a:endParaRPr lang="he-IL" dirty="0"/>
          </a:p>
          <a:p>
            <a:r>
              <a:rPr lang="he-IL" dirty="0"/>
              <a:t>ונתינת שם </a:t>
            </a:r>
            <a:r>
              <a:rPr lang="he-IL" dirty="0" err="1"/>
              <a:t>לתהליכון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6F1DA-94A2-5FE8-A13B-8D7EE4CAA489}"/>
              </a:ext>
            </a:extLst>
          </p:cNvPr>
          <p:cNvSpPr txBox="1"/>
          <p:nvPr/>
        </p:nvSpPr>
        <p:spPr>
          <a:xfrm>
            <a:off x="228600" y="146304"/>
            <a:ext cx="81107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name = </a:t>
            </a:r>
            <a:r>
              <a:rPr lang="en-US" sz="1600" b="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threading.current_thread</a:t>
            </a:r>
            <a:r>
              <a:rPr lang="en-US" sz="16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().name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starting"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name)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finishing"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name)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before creating threads"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name='t1'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name='t2’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before running thread"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x1.start()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x2.start()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all done"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04870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0DF6A5-B2B2-607D-982D-23849918F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/>
            <a:r>
              <a:rPr lang="he-IL" dirty="0"/>
              <a:t>1. שני </a:t>
            </a:r>
            <a:r>
              <a:rPr lang="he-IL" dirty="0" err="1"/>
              <a:t>התהליכונים</a:t>
            </a:r>
            <a:r>
              <a:rPr lang="he-IL" dirty="0"/>
              <a:t> שהתוכנית הראשית יצרה</a:t>
            </a:r>
          </a:p>
          <a:p>
            <a:pPr marL="228600" indent="0"/>
            <a:r>
              <a:rPr lang="he-IL" dirty="0"/>
              <a:t> ירוצו במקביל</a:t>
            </a:r>
          </a:p>
          <a:p>
            <a:pPr marL="228600" indent="0"/>
            <a:r>
              <a:rPr lang="he-IL" dirty="0"/>
              <a:t>2. התוכנית הראשית תסתיים רק אחרי ששני</a:t>
            </a:r>
          </a:p>
          <a:p>
            <a:pPr marL="228600" indent="0"/>
            <a:r>
              <a:rPr lang="he-IL" dirty="0"/>
              <a:t> </a:t>
            </a:r>
            <a:r>
              <a:rPr lang="he-IL" dirty="0" err="1"/>
              <a:t>התהליכונים</a:t>
            </a:r>
            <a:r>
              <a:rPr lang="he-IL" dirty="0"/>
              <a:t> יסיימו את הריצה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E9E5-9DDD-25D2-3A07-BC25D9EB19E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7258C-DFC9-7231-AB58-3ADAF20F3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3" y="823717"/>
            <a:ext cx="3612193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1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1E6F94-3AED-04CF-F926-10AF5AC78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8608" y="1825625"/>
            <a:ext cx="9203162" cy="2462911"/>
          </a:xfrm>
        </p:spPr>
        <p:txBody>
          <a:bodyPr/>
          <a:lstStyle/>
          <a:p>
            <a:r>
              <a:rPr lang="he-IL" dirty="0"/>
              <a:t>נארוז את הארגומנטים באמצעות </a:t>
            </a:r>
            <a:r>
              <a:rPr lang="he-IL" dirty="0" err="1"/>
              <a:t>טאפל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AEE2A-DB98-3625-2D78-4EB511BFA6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יצירת 2 </a:t>
            </a:r>
            <a:r>
              <a:rPr lang="he-IL" dirty="0" err="1"/>
              <a:t>תהליכונים</a:t>
            </a:r>
            <a:endParaRPr lang="he-IL" dirty="0"/>
          </a:p>
          <a:p>
            <a:r>
              <a:rPr lang="he-IL" dirty="0"/>
              <a:t>והעברת ארגומנט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91EFC-5178-C5D0-514E-BA558976814E}"/>
              </a:ext>
            </a:extLst>
          </p:cNvPr>
          <p:cNvSpPr txBox="1"/>
          <p:nvPr/>
        </p:nvSpPr>
        <p:spPr>
          <a:xfrm>
            <a:off x="240547" y="221102"/>
            <a:ext cx="835669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dirty="0"/>
              <a:t>import threading</a:t>
            </a:r>
          </a:p>
          <a:p>
            <a:endParaRPr lang="LID4096" sz="1600" dirty="0"/>
          </a:p>
          <a:p>
            <a:r>
              <a:rPr lang="LID4096" sz="1600" dirty="0"/>
              <a:t>def thread_function(low, high):</a:t>
            </a:r>
          </a:p>
          <a:p>
            <a:r>
              <a:rPr lang="LID4096" sz="1600" dirty="0"/>
              <a:t>    name = threading.current_thread().name</a:t>
            </a:r>
          </a:p>
          <a:p>
            <a:endParaRPr lang="LID4096" sz="1600" dirty="0"/>
          </a:p>
          <a:p>
            <a:r>
              <a:rPr lang="LID4096" sz="1600" dirty="0"/>
              <a:t>    print("Thread starting", name)</a:t>
            </a:r>
          </a:p>
          <a:p>
            <a:r>
              <a:rPr lang="LID4096" sz="1600" dirty="0"/>
              <a:t>    for i in range(low, high):</a:t>
            </a:r>
          </a:p>
          <a:p>
            <a:r>
              <a:rPr lang="LID4096" sz="1600" dirty="0"/>
              <a:t>        print(name, i)</a:t>
            </a:r>
          </a:p>
          <a:p>
            <a:r>
              <a:rPr lang="LID4096" sz="1600" dirty="0"/>
              <a:t>    print("Thread finishing", name)</a:t>
            </a:r>
          </a:p>
          <a:p>
            <a:endParaRPr lang="LID4096" sz="1600" dirty="0"/>
          </a:p>
          <a:p>
            <a:r>
              <a:rPr lang="LID4096" sz="1600" dirty="0"/>
              <a:t>print("Main: before creating threads")</a:t>
            </a:r>
          </a:p>
          <a:p>
            <a:endParaRPr lang="LID4096" sz="1600" dirty="0"/>
          </a:p>
          <a:p>
            <a:r>
              <a:rPr lang="LID4096" sz="1600" dirty="0"/>
              <a:t>x1 = threading.Thread(target=thread_function, name='t1', </a:t>
            </a:r>
            <a:r>
              <a:rPr lang="LID4096" sz="1600" dirty="0">
                <a:solidFill>
                  <a:srgbClr val="00B050"/>
                </a:solidFill>
              </a:rPr>
              <a:t>args=(100,150)</a:t>
            </a:r>
            <a:r>
              <a:rPr lang="LID4096" sz="1600" dirty="0"/>
              <a:t>)</a:t>
            </a:r>
          </a:p>
          <a:p>
            <a:r>
              <a:rPr lang="LID4096" sz="1600" dirty="0"/>
              <a:t>x2 = threading.Thread(target=thread_function, name='t2', </a:t>
            </a:r>
            <a:r>
              <a:rPr lang="LID4096" sz="1600" dirty="0">
                <a:solidFill>
                  <a:srgbClr val="00B050"/>
                </a:solidFill>
              </a:rPr>
              <a:t>args = (150,200)</a:t>
            </a:r>
            <a:r>
              <a:rPr lang="LID4096" sz="1600" dirty="0"/>
              <a:t>)</a:t>
            </a:r>
          </a:p>
          <a:p>
            <a:endParaRPr lang="LID4096" sz="1600" dirty="0"/>
          </a:p>
          <a:p>
            <a:r>
              <a:rPr lang="LID4096" sz="1600" dirty="0"/>
              <a:t>print("Main: before running thread")</a:t>
            </a:r>
          </a:p>
          <a:p>
            <a:r>
              <a:rPr lang="LID4096" sz="1600" dirty="0"/>
              <a:t>x1.start()</a:t>
            </a:r>
          </a:p>
          <a:p>
            <a:r>
              <a:rPr lang="LID4096" sz="1600" dirty="0"/>
              <a:t>x2.start()</a:t>
            </a:r>
          </a:p>
          <a:p>
            <a:r>
              <a:rPr lang="LID4096" sz="1600" dirty="0"/>
              <a:t>print("Main: wait for the threads to finish")</a:t>
            </a:r>
          </a:p>
          <a:p>
            <a:r>
              <a:rPr lang="LID4096" sz="1600" dirty="0"/>
              <a:t>print("Main: all done")</a:t>
            </a:r>
          </a:p>
          <a:p>
            <a:endParaRPr lang="LID4096" sz="1600" dirty="0"/>
          </a:p>
          <a:p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360807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A81821-E604-CBB7-97A9-D6625E606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>
              <a:buAutoNum type="arabicPeriod"/>
            </a:pPr>
            <a:r>
              <a:rPr lang="he-IL" dirty="0"/>
              <a:t>ניתן להעביר ארגומנט אחד או יותר</a:t>
            </a:r>
          </a:p>
          <a:p>
            <a:pPr marL="742950" indent="-514350">
              <a:buAutoNum type="arabicPeriod"/>
            </a:pPr>
            <a:r>
              <a:rPr lang="he-IL" dirty="0"/>
              <a:t>על הפונקציה המקבלת לתמוך בקבלת פרמטרים בהתאמה</a:t>
            </a:r>
          </a:p>
          <a:p>
            <a:pPr marL="742950" indent="-514350">
              <a:buAutoNum type="arabicPeriod"/>
            </a:pP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2C2E1-D83A-ADFA-3549-1A4022A3217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6727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4294F3-C079-3E74-F4BA-C0DB7E5F2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514350">
              <a:buAutoNum type="arabicPeriod"/>
            </a:pPr>
            <a:r>
              <a:rPr lang="he-IL" dirty="0"/>
              <a:t>כתוב פונקציה המדפיסה את כל המספרים בין 0 ל 100 והפעל אותה באמצעות </a:t>
            </a:r>
            <a:r>
              <a:rPr lang="he-IL" dirty="0" err="1"/>
              <a:t>תהליכון</a:t>
            </a:r>
            <a:endParaRPr lang="he-IL" dirty="0"/>
          </a:p>
          <a:p>
            <a:pPr marL="742950" indent="-514350">
              <a:buAutoNum type="arabicPeriod"/>
            </a:pPr>
            <a:r>
              <a:rPr lang="he-IL" dirty="0"/>
              <a:t>שנה את הפונקציה כך שתקבל את הפרמטרים </a:t>
            </a:r>
            <a:r>
              <a:rPr lang="en-US" dirty="0"/>
              <a:t>start</a:t>
            </a:r>
            <a:r>
              <a:rPr lang="he-IL" dirty="0"/>
              <a:t> ו</a:t>
            </a:r>
            <a:r>
              <a:rPr lang="en-US" dirty="0"/>
              <a:t>end</a:t>
            </a:r>
            <a:r>
              <a:rPr lang="he-IL" dirty="0"/>
              <a:t> ותדפיס את המספרים בטווח זה.</a:t>
            </a:r>
          </a:p>
          <a:p>
            <a:pPr marL="742950" indent="-514350">
              <a:buAutoNum type="arabicPeriod"/>
            </a:pPr>
            <a:r>
              <a:rPr lang="he-IL" dirty="0"/>
              <a:t>הפעל </a:t>
            </a:r>
            <a:r>
              <a:rPr lang="he-IL" dirty="0" err="1"/>
              <a:t>תהליכון</a:t>
            </a:r>
            <a:r>
              <a:rPr lang="he-IL" dirty="0"/>
              <a:t> נוסף על הפונקציה עם ערכים אחרים</a:t>
            </a:r>
          </a:p>
          <a:p>
            <a:pPr marL="742950" indent="-514350">
              <a:buAutoNum type="arabicPeriod"/>
            </a:pPr>
            <a:r>
              <a:rPr lang="he-IL" dirty="0"/>
              <a:t>תן שם לכל אחד </a:t>
            </a:r>
            <a:r>
              <a:rPr lang="he-IL" dirty="0" err="1"/>
              <a:t>מהתהליכונים</a:t>
            </a:r>
            <a:r>
              <a:rPr lang="he-IL" dirty="0"/>
              <a:t> והדפס אותו בפונקציה</a:t>
            </a:r>
          </a:p>
          <a:p>
            <a:pPr marL="742950" indent="-514350">
              <a:buAutoNum type="arabicPeriod"/>
            </a:pPr>
            <a:r>
              <a:rPr lang="he-IL" dirty="0"/>
              <a:t>שנה את התוכנית הראשית כך שתחכה לסיום </a:t>
            </a:r>
            <a:r>
              <a:rPr lang="he-IL" dirty="0" err="1"/>
              <a:t>התהליכונים</a:t>
            </a:r>
            <a:r>
              <a:rPr lang="he-IL" dirty="0"/>
              <a:t> ותדפיס את המחרוזת </a:t>
            </a:r>
            <a:r>
              <a:rPr lang="en-US" dirty="0"/>
              <a:t>‘finish’</a:t>
            </a:r>
            <a:endParaRPr lang="he-IL" dirty="0"/>
          </a:p>
          <a:p>
            <a:pPr marL="742950" indent="-514350">
              <a:buAutoNum type="arabicPeriod"/>
            </a:pPr>
            <a:r>
              <a:rPr lang="he-IL" dirty="0"/>
              <a:t>שנה את הפונקציה כך שתחכה שנייה בין הדפסה להדפסה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979B-E675-697A-F2AD-43F48AB9DE9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4093" y="263524"/>
            <a:ext cx="11430078" cy="1376363"/>
          </a:xfrm>
        </p:spPr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4295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82ABF8-D020-4878-ACC4-F36936A75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Threads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Race Condition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Critical Section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Lock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Dead Lock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Producer-Consumer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A27F6-5197-8E77-EDC7-0D49DC5FB5B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תוכן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260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05095C-4C0B-A888-B7C3-2B5DE843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253" y="2627312"/>
            <a:ext cx="11430077" cy="160337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Race Condition</a:t>
            </a:r>
            <a:endParaRPr lang="LID4096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90A2D-5330-E90C-53A6-37D6CD69F9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930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59F61B-81DC-1433-AE47-96AA96D5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0" y="1825625"/>
            <a:ext cx="7575530" cy="2197735"/>
          </a:xfrm>
        </p:spPr>
        <p:txBody>
          <a:bodyPr/>
          <a:lstStyle/>
          <a:p>
            <a:r>
              <a:rPr lang="he-IL" dirty="0"/>
              <a:t>מה צריך להיות הערך של </a:t>
            </a:r>
            <a:r>
              <a:rPr lang="en-US" dirty="0"/>
              <a:t>counter</a:t>
            </a:r>
            <a:r>
              <a:rPr lang="he-IL" dirty="0"/>
              <a:t> בסיום הריצה?</a:t>
            </a:r>
            <a:endParaRPr lang="en-US" dirty="0"/>
          </a:p>
          <a:p>
            <a:r>
              <a:rPr lang="he-IL" dirty="0"/>
              <a:t>תוצאת ההרצה ב </a:t>
            </a:r>
            <a:r>
              <a:rPr lang="en-US" dirty="0"/>
              <a:t>PyCharm</a:t>
            </a:r>
            <a:r>
              <a:rPr lang="he-IL" dirty="0"/>
              <a:t>: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733A-60BE-4303-18FA-C59C89DFB0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Race Condition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FF08F-E4DB-1C6E-D6E1-AFAF990184CA}"/>
              </a:ext>
            </a:extLst>
          </p:cNvPr>
          <p:cNvSpPr txBox="1"/>
          <p:nvPr/>
        </p:nvSpPr>
        <p:spPr>
          <a:xfrm>
            <a:off x="178973" y="151179"/>
            <a:ext cx="105093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Shared counter variable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</a:t>
            </a:r>
            <a:r>
              <a:rPr lang="en-US" dirty="0">
                <a:latin typeface="Courier New" panose="020703090202050204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increment_counter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counter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1_000_000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counter +=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and start multiple threads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threads = []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(NUM_</a:t>
            </a:r>
            <a:r>
              <a:rPr lang="en-US" dirty="0">
                <a:latin typeface="Courier New" panose="020703090202050204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thread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increment_counter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threads.append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(thread)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thread.start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Wait for all threads to finish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thread.join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Expected counter value: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num_threads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* 100000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"Final counter value:"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counter)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EDE41B-1918-F8E3-FD97-9631D7AD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111" y="4298691"/>
            <a:ext cx="3878916" cy="240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4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F89937-0CCB-EDFF-76BF-E86FB57CC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הפעולה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 +=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he-IL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 dirty="0"/>
              <a:t>איננה פעולה אטומית!</a:t>
            </a:r>
            <a:endParaRPr lang="en-US" dirty="0"/>
          </a:p>
          <a:p>
            <a:endParaRPr lang="he-IL" dirty="0"/>
          </a:p>
          <a:p>
            <a:pPr algn="l" rtl="0"/>
            <a:r>
              <a:rPr lang="en-US" sz="3200" b="1" dirty="0"/>
              <a:t>Atomic Operation</a:t>
            </a:r>
          </a:p>
          <a:p>
            <a:pPr algn="l" rtl="0"/>
            <a:r>
              <a:rPr lang="en-US" dirty="0"/>
              <a:t>An atomic operation is an operation that is executed as a single, indivisible unit, and it ensures that no other operations can occur simultaneously on the same data.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50AF3-DF02-13CD-C5F0-66227DF49C0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מה הבעיה?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0988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D4C579-CD4F-144A-8E79-A7B01941A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הפעולה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 +=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he-IL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 dirty="0"/>
              <a:t>מורכבת מ 3 שלבים:</a:t>
            </a:r>
          </a:p>
          <a:p>
            <a:endParaRPr lang="he-IL" dirty="0"/>
          </a:p>
          <a:p>
            <a:pPr marL="742950" indent="-514350" algn="l" rtl="0">
              <a:buFont typeface="+mj-lt"/>
              <a:buAutoNum type="arabicPeriod"/>
            </a:pPr>
            <a:r>
              <a:rPr lang="en-US" dirty="0"/>
              <a:t>Reading the current value of counter.</a:t>
            </a:r>
          </a:p>
          <a:p>
            <a:pPr marL="742950" indent="-514350" algn="l" rtl="0">
              <a:buFont typeface="+mj-lt"/>
              <a:buAutoNum type="arabicPeriod"/>
            </a:pPr>
            <a:r>
              <a:rPr lang="en-US" dirty="0"/>
              <a:t>Incrementing the value by 1.</a:t>
            </a:r>
          </a:p>
          <a:p>
            <a:pPr marL="742950" indent="-514350" algn="l" rtl="0">
              <a:buFont typeface="+mj-lt"/>
              <a:buAutoNum type="arabicPeriod"/>
            </a:pPr>
            <a:r>
              <a:rPr lang="en-US" dirty="0"/>
              <a:t>Writing the updated value back to the counter variable.</a:t>
            </a:r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4E03C-DCDD-AE38-1C2F-622604D83E2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589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81835A-5566-33B9-9885-65E72584C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 algn="l" rtl="0">
              <a:buFont typeface="+mj-lt"/>
              <a:buAutoNum type="arabicPeriod"/>
            </a:pPr>
            <a:r>
              <a:rPr lang="en-US" dirty="0"/>
              <a:t>Thread A reads the current value of counter as, say, 5.</a:t>
            </a:r>
          </a:p>
          <a:p>
            <a:pPr marL="742950" indent="-514350" algn="l" rtl="0">
              <a:buFont typeface="+mj-lt"/>
              <a:buAutoNum type="arabicPeriod"/>
            </a:pPr>
            <a:r>
              <a:rPr lang="en-US" dirty="0"/>
              <a:t>Thread B also reads the current value of counter as 5.</a:t>
            </a:r>
          </a:p>
          <a:p>
            <a:pPr marL="742950" indent="-514350" algn="l" rtl="0">
              <a:buFont typeface="+mj-lt"/>
              <a:buAutoNum type="arabicPeriod"/>
            </a:pPr>
            <a:r>
              <a:rPr lang="en-US" dirty="0"/>
              <a:t>Thread A increments its local value by 1, making it 6.</a:t>
            </a:r>
          </a:p>
          <a:p>
            <a:pPr marL="742950" indent="-514350" algn="l" rtl="0">
              <a:buFont typeface="+mj-lt"/>
              <a:buAutoNum type="arabicPeriod"/>
            </a:pPr>
            <a:r>
              <a:rPr lang="en-US" dirty="0"/>
              <a:t>Thread B also increments its local value by 1, making it 6.</a:t>
            </a:r>
          </a:p>
          <a:p>
            <a:pPr marL="742950" indent="-514350" algn="l" rtl="0">
              <a:buFont typeface="+mj-lt"/>
              <a:buAutoNum type="arabicPeriod"/>
            </a:pPr>
            <a:endParaRPr lang="en-US" dirty="0"/>
          </a:p>
          <a:p>
            <a:pPr marL="742950" indent="-514350" algn="l" rtl="0">
              <a:buFont typeface="+mj-lt"/>
              <a:buAutoNum type="arabicPeriod"/>
            </a:pPr>
            <a:endParaRPr lang="en-US" dirty="0"/>
          </a:p>
          <a:p>
            <a:pPr marL="742950" indent="-514350" algn="l" rtl="0">
              <a:buFont typeface="+mj-lt"/>
              <a:buAutoNum type="arabicPeriod"/>
            </a:pPr>
            <a:endParaRPr lang="en-US" dirty="0"/>
          </a:p>
          <a:p>
            <a:pPr marL="742950" indent="-514350" algn="l" rtl="0">
              <a:buFont typeface="+mj-lt"/>
              <a:buAutoNum type="arabicPeriod"/>
            </a:pPr>
            <a:endParaRPr lang="en-US" dirty="0"/>
          </a:p>
          <a:p>
            <a:pPr marL="742950" indent="-514350" algn="l" rtl="0">
              <a:buFont typeface="+mj-lt"/>
              <a:buAutoNum type="arabicPeriod"/>
            </a:pPr>
            <a:endParaRPr lang="en-US" dirty="0"/>
          </a:p>
          <a:p>
            <a:pPr marL="742950" indent="-514350" algn="l" rtl="0">
              <a:buFont typeface="+mj-lt"/>
              <a:buAutoNum type="arabicPeriod"/>
            </a:pP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02152-826D-FD39-BBDF-9004BF9164C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Race Condition</a:t>
            </a:r>
            <a:r>
              <a:rPr lang="he-IL" dirty="0"/>
              <a:t> לפעולה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 +=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he-IL" dirty="0"/>
              <a:t> </a:t>
            </a:r>
            <a:endParaRPr lang="en-US" dirty="0"/>
          </a:p>
          <a:p>
            <a:r>
              <a:rPr lang="he-IL" dirty="0"/>
              <a:t>דוגמה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87333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D2F0C9-16A7-8E80-DC76-6AC881A3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961" y="2628265"/>
            <a:ext cx="11430077" cy="190309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Critical Section</a:t>
            </a:r>
            <a:endParaRPr lang="LID4096" sz="8000" dirty="0"/>
          </a:p>
          <a:p>
            <a:pPr algn="ctr"/>
            <a:endParaRPr lang="LID4096" sz="8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8816-AD0A-F59D-E6C7-87139FFC0E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77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1CD416-95CA-EC44-143D-4F8E4E494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algn="l" rtl="0"/>
            <a:r>
              <a:rPr lang="en-US" dirty="0"/>
              <a:t>Critical section refers to a section of code </a:t>
            </a:r>
          </a:p>
          <a:p>
            <a:pPr algn="l" rtl="0"/>
            <a:r>
              <a:rPr lang="en-US" dirty="0"/>
              <a:t>where shared resources are accessed and potentially modified </a:t>
            </a:r>
          </a:p>
          <a:p>
            <a:pPr algn="l" rtl="0"/>
            <a:r>
              <a:rPr lang="en-US" dirty="0"/>
              <a:t>by multiple threads.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E8EBF-0BD2-AB59-2CB3-183400606A1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Critical Section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5630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DD33D2-0E37-55AE-ADA1-BD0462C22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ניתן להגן על קטע קריטי באמצעות נעילה</a:t>
            </a:r>
          </a:p>
          <a:p>
            <a:r>
              <a:rPr lang="he-IL" dirty="0"/>
              <a:t>במהלך הריצה רק </a:t>
            </a:r>
            <a:r>
              <a:rPr lang="he-IL" dirty="0" err="1"/>
              <a:t>תהליכון</a:t>
            </a:r>
            <a:r>
              <a:rPr lang="he-IL" dirty="0"/>
              <a:t> אחד יוכל לבצע אותו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29C97-E215-E2CD-60BE-E2E2C5F001C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Critical Section</a:t>
            </a:r>
            <a:r>
              <a:rPr lang="he-IL" dirty="0"/>
              <a:t> – הגנה באמצעות נעילה</a:t>
            </a:r>
            <a:endParaRPr lang="LID4096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1603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59F61B-81DC-1433-AE47-96AA96D5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0" y="1825625"/>
            <a:ext cx="7575530" cy="2197735"/>
          </a:xfrm>
        </p:spPr>
        <p:txBody>
          <a:bodyPr/>
          <a:lstStyle/>
          <a:p>
            <a:r>
              <a:rPr lang="he-IL" dirty="0"/>
              <a:t>ביצוע התוכנית עכשיו יהיה איטי יותר לכן הנעילה חייבת להיות אופטימלית רק על הקטע הקריטי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733A-60BE-4303-18FA-C59C89DFB0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מימוש נעילה בקטע קריטי</a:t>
            </a:r>
            <a:endParaRPr lang="en-US" dirty="0"/>
          </a:p>
          <a:p>
            <a:r>
              <a:rPr lang="he-IL" dirty="0"/>
              <a:t> באמצעות האובייקט </a:t>
            </a:r>
            <a:r>
              <a:rPr lang="en-US" dirty="0"/>
              <a:t>Lock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FF08F-E4DB-1C6E-D6E1-AFAF990184CA}"/>
              </a:ext>
            </a:extLst>
          </p:cNvPr>
          <p:cNvSpPr txBox="1"/>
          <p:nvPr/>
        </p:nvSpPr>
        <p:spPr>
          <a:xfrm>
            <a:off x="178973" y="151179"/>
            <a:ext cx="10509347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num_threads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lock = </a:t>
            </a:r>
            <a:r>
              <a:rPr lang="en-US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threading.Lock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increment_counter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counter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1_000_000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lock.acquire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counter +=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lock.release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threads = []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num_threads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thread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increment_counter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threads.append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(thread)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thread.start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thread.join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"Final counter value:"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counter)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988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59F61B-81DC-1433-AE47-96AA96D5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2560" y="1825625"/>
            <a:ext cx="7809210" cy="3528695"/>
          </a:xfrm>
        </p:spPr>
        <p:txBody>
          <a:bodyPr/>
          <a:lstStyle/>
          <a:p>
            <a:r>
              <a:rPr lang="he-IL" dirty="0"/>
              <a:t>שימוש בסינטקס של השפה</a:t>
            </a:r>
            <a:endParaRPr lang="en-US" dirty="0"/>
          </a:p>
          <a:p>
            <a:r>
              <a:rPr lang="he-IL" b="1" dirty="0"/>
              <a:t>יתרון</a:t>
            </a:r>
            <a:r>
              <a:rPr lang="he-IL" dirty="0"/>
              <a:t>: כתיבה פשוטה</a:t>
            </a:r>
          </a:p>
          <a:p>
            <a:r>
              <a:rPr lang="he-IL" b="1" dirty="0"/>
              <a:t>חסרון</a:t>
            </a:r>
            <a:r>
              <a:rPr lang="he-IL" dirty="0"/>
              <a:t>: בלוק קשיח של נעילה ופתיחה, אין אפשרות לפתוח בתנאי מסוים למשל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733A-60BE-4303-18FA-C59C89DFB0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מימוש נעילה בקטע קריטי</a:t>
            </a:r>
            <a:r>
              <a:rPr lang="en-US" dirty="0"/>
              <a:t> </a:t>
            </a:r>
          </a:p>
          <a:p>
            <a:r>
              <a:rPr lang="he-IL" dirty="0"/>
              <a:t>באמצעות ההוראה </a:t>
            </a:r>
            <a:r>
              <a:rPr lang="en-US" dirty="0"/>
              <a:t>with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FF08F-E4DB-1C6E-D6E1-AFAF990184CA}"/>
              </a:ext>
            </a:extLst>
          </p:cNvPr>
          <p:cNvSpPr txBox="1"/>
          <p:nvPr/>
        </p:nvSpPr>
        <p:spPr>
          <a:xfrm>
            <a:off x="178973" y="365124"/>
            <a:ext cx="105093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num_threads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</a:p>
          <a:p>
            <a:endParaRPr lang="en-US" dirty="0">
              <a:solidFill>
                <a:srgbClr val="098156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lock = </a:t>
            </a:r>
            <a:r>
              <a:rPr lang="en-US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threading.Lock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increment_counter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counter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1_000_000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        with lock:</a:t>
            </a:r>
            <a:endParaRPr lang="en-US" b="1" dirty="0">
              <a:solidFill>
                <a:srgbClr val="00B05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	   counter +=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threads = []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num_threads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thread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increment_counter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threads.append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(thread)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thread.start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thread.join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"Final counter value:"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counter)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208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E8ADA-93D1-0F7C-7AE2-101FF2B4C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A thread is a sequence of instructions within a process that can be executed independently of other code.</a:t>
            </a:r>
          </a:p>
          <a:p>
            <a:pPr algn="l" rtl="0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It is the smallest unit of processing that can be performed in an Operating System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F54D0-05F6-CEFB-BF75-08DCCE065E4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 </a:t>
            </a:r>
            <a:r>
              <a:rPr lang="en-US" dirty="0"/>
              <a:t>Thread</a:t>
            </a:r>
            <a:r>
              <a:rPr lang="he-IL" dirty="0"/>
              <a:t> - </a:t>
            </a:r>
            <a:r>
              <a:rPr lang="he-IL" dirty="0" err="1"/>
              <a:t>תהליכון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8874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59F61B-81DC-1433-AE47-96AA96D5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0" y="1825625"/>
            <a:ext cx="7575530" cy="3528695"/>
          </a:xfrm>
        </p:spPr>
        <p:txBody>
          <a:bodyPr/>
          <a:lstStyle/>
          <a:p>
            <a:r>
              <a:rPr lang="he-IL" dirty="0"/>
              <a:t>פתרון זה ירוץ מהר יותר מנעילת קטע קריטי היות והנעילה והשחרור לוקחים זמן בעוד אובייקט ה </a:t>
            </a:r>
            <a:r>
              <a:rPr lang="en-US" dirty="0"/>
              <a:t>Counter</a:t>
            </a:r>
            <a:r>
              <a:rPr lang="he-IL" dirty="0"/>
              <a:t> נותן פתרון נקודתי </a:t>
            </a:r>
            <a:r>
              <a:rPr lang="he-IL" dirty="0" err="1"/>
              <a:t>לבעייה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733A-60BE-4303-18FA-C59C89DFB0C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2949" y="507364"/>
            <a:ext cx="11430078" cy="1376363"/>
          </a:xfrm>
        </p:spPr>
        <p:txBody>
          <a:bodyPr>
            <a:normAutofit fontScale="62500" lnSpcReduction="20000"/>
          </a:bodyPr>
          <a:lstStyle/>
          <a:p>
            <a:r>
              <a:rPr lang="he-IL" dirty="0"/>
              <a:t>פתרון נוסף</a:t>
            </a:r>
            <a:r>
              <a:rPr lang="en-US" dirty="0"/>
              <a:t> </a:t>
            </a:r>
            <a:r>
              <a:rPr lang="he-IL" dirty="0"/>
              <a:t>לבעיית קטע קריטי:</a:t>
            </a:r>
            <a:endParaRPr lang="en-US" dirty="0"/>
          </a:p>
          <a:p>
            <a:r>
              <a:rPr lang="he-IL" dirty="0"/>
              <a:t>שימוש ב </a:t>
            </a:r>
            <a:r>
              <a:rPr lang="en-US" dirty="0"/>
              <a:t>thread safe data type</a:t>
            </a:r>
            <a:r>
              <a:rPr lang="he-IL" dirty="0"/>
              <a:t>:</a:t>
            </a:r>
          </a:p>
          <a:p>
            <a:r>
              <a:rPr lang="en-US" dirty="0"/>
              <a:t>Counter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FF08F-E4DB-1C6E-D6E1-AFAF990184CA}"/>
              </a:ext>
            </a:extLst>
          </p:cNvPr>
          <p:cNvSpPr txBox="1"/>
          <p:nvPr/>
        </p:nvSpPr>
        <p:spPr>
          <a:xfrm>
            <a:off x="178973" y="507364"/>
            <a:ext cx="10509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from collections import Counter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counter = Counter()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num_threads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increment_counter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counter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1_000_000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counter.update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(['1'])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threads = []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num_threads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thread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increment_counter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threads.append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(thread)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thread.start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thread.join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"Final counter value:"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counter['1']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8220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49A24-3BA8-56A3-5B59-7DA129029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7921" y="1520825"/>
            <a:ext cx="8500090" cy="3670935"/>
          </a:xfrm>
        </p:spPr>
        <p:txBody>
          <a:bodyPr/>
          <a:lstStyle/>
          <a:p>
            <a:pPr marL="742950" indent="-514350">
              <a:buAutoNum type="arabicPeriod"/>
            </a:pPr>
            <a:r>
              <a:rPr lang="he-IL" dirty="0"/>
              <a:t>נמצא במודול </a:t>
            </a:r>
            <a:r>
              <a:rPr lang="en-US" dirty="0"/>
              <a:t>collections</a:t>
            </a:r>
          </a:p>
          <a:p>
            <a:pPr marL="742950" indent="-514350">
              <a:buAutoNum type="arabicPeriod"/>
            </a:pPr>
            <a:r>
              <a:rPr lang="he-IL"/>
              <a:t>יורש מהמחלקה מפה</a:t>
            </a:r>
            <a:r>
              <a:rPr lang="he-IL" dirty="0"/>
              <a:t>, כלומר,</a:t>
            </a:r>
          </a:p>
          <a:p>
            <a:pPr marL="228600" indent="0"/>
            <a:r>
              <a:rPr lang="he-IL" dirty="0"/>
              <a:t>כל איבר במערך הינו מפתח</a:t>
            </a:r>
          </a:p>
          <a:p>
            <a:pPr marL="228600" indent="0"/>
            <a:r>
              <a:rPr lang="he-IL" dirty="0"/>
              <a:t> והערך הוא מספר המופעים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687B-120C-B5C6-4C61-66CEE68B11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 object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19772-2DA7-2869-A246-33AE6E96F6B6}"/>
              </a:ext>
            </a:extLst>
          </p:cNvPr>
          <p:cNvSpPr txBox="1"/>
          <p:nvPr/>
        </p:nvSpPr>
        <p:spPr>
          <a:xfrm>
            <a:off x="208751" y="1226325"/>
            <a:ext cx="78474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collections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Counter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 Counter object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 = Counter()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Increment counts for elements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counter.update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Access the counts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(counter[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3 (1 appears 3 times)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(counter[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3 (2 appears 3 times)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(counter[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Output: 1 (3 appears 1 time)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597123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C59D3E-56A2-522D-5525-DB61C73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2800" y="1825625"/>
            <a:ext cx="7158970" cy="2736215"/>
          </a:xfrm>
        </p:spPr>
        <p:txBody>
          <a:bodyPr/>
          <a:lstStyle/>
          <a:p>
            <a:r>
              <a:rPr lang="he-IL"/>
              <a:t>יודפס 0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0BFC-2A36-CD56-DED7-03064BD515C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מה לגבי רשימה?</a:t>
            </a:r>
          </a:p>
          <a:p>
            <a:r>
              <a:rPr lang="he-IL" dirty="0"/>
              <a:t>האם היא </a:t>
            </a:r>
            <a:r>
              <a:rPr lang="en-US" dirty="0"/>
              <a:t>thread safe</a:t>
            </a:r>
            <a:r>
              <a:rPr lang="he-IL" dirty="0"/>
              <a:t>?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C1AC-5BBE-E24A-6E48-977DB03892E3}"/>
              </a:ext>
            </a:extLst>
          </p:cNvPr>
          <p:cNvSpPr txBox="1"/>
          <p:nvPr/>
        </p:nvSpPr>
        <p:spPr>
          <a:xfrm>
            <a:off x="351693" y="562789"/>
            <a:ext cx="60960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append_to_list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my_list.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pop_from_list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	#List is not empty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my_list.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append_to_list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pop_from_list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thread1.start()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thread2.start()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thread1.join()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thread2.join()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"Final list length:"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my_list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2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57E42A-2125-ACEC-9555-71519FC7D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המפרש (</a:t>
            </a:r>
            <a:r>
              <a:rPr lang="en-US" dirty="0"/>
              <a:t>interpreter</a:t>
            </a:r>
            <a:r>
              <a:rPr lang="he-IL" dirty="0"/>
              <a:t>) של פיתון </a:t>
            </a:r>
            <a:r>
              <a:rPr lang="en-US" dirty="0" err="1"/>
              <a:t>CPython</a:t>
            </a:r>
            <a:r>
              <a:rPr lang="he-IL" dirty="0"/>
              <a:t> דואג לכך שהפעולות המופעלות על האובייקטים המובנים </a:t>
            </a:r>
            <a:r>
              <a:rPr lang="he-IL" dirty="0" err="1"/>
              <a:t>בפייתון</a:t>
            </a:r>
            <a:r>
              <a:rPr lang="he-IL" dirty="0"/>
              <a:t> (רשימה, </a:t>
            </a:r>
            <a:r>
              <a:rPr lang="he-IL" dirty="0" err="1"/>
              <a:t>טאפל</a:t>
            </a:r>
            <a:r>
              <a:rPr lang="he-IL" dirty="0"/>
              <a:t>, מפה וסט) יופעלו בצורה אטומית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פעולות המשנות את מבני הנתונים ממומשות בשפת </a:t>
            </a:r>
            <a:r>
              <a:rPr lang="en-US" dirty="0"/>
              <a:t>C</a:t>
            </a:r>
            <a:r>
              <a:rPr lang="he-IL" dirty="0"/>
              <a:t> והמפרש מריץ אותן כמקשה אחת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61E13-C17E-F7CF-108B-42EC477A5CD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תשובה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8461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04254A-A506-4F79-9B34-88F5B7D12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A deadlock occurs in a multithreaded program when two or more threads are unable to proceed because they are each waiting for a resource that the other thread holds.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FE12C-F1F3-1B3A-80BC-73BFE95C11C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63670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1397B3-9E57-E2F6-7E0E-98EBFFA7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6480" y="1825625"/>
            <a:ext cx="6925290" cy="272605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FB0F7-B362-FD46-B3EC-A907D4BC890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07BA8-23AD-74C4-2F03-DBEDBD65101C}"/>
              </a:ext>
            </a:extLst>
          </p:cNvPr>
          <p:cNvSpPr txBox="1"/>
          <p:nvPr/>
        </p:nvSpPr>
        <p:spPr>
          <a:xfrm>
            <a:off x="351693" y="1825625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Function that attempts to acquire lock1 and then lock2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lock1.acquire()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1 acquired lock1"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Simulate some work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time.sleep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1 waiting for lock2"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lock2.acquire()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1 acquired lock2"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lock2.release()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lock1.release()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92A48-BFBE-11B8-7B58-220E17B92794}"/>
              </a:ext>
            </a:extLst>
          </p:cNvPr>
          <p:cNvSpPr txBox="1"/>
          <p:nvPr/>
        </p:nvSpPr>
        <p:spPr>
          <a:xfrm>
            <a:off x="6772813" y="3056732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func2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lock2.acquire()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2 acquired lock2"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Simulate some work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time.sleep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2 waiting for lock1"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lock1.acquire()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2 acquired lock1"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lock1.release()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lock2.release()</a:t>
            </a:r>
          </a:p>
        </p:txBody>
      </p:sp>
    </p:spTree>
    <p:extLst>
      <p:ext uri="{BB962C8B-B14F-4D97-AF65-F5344CB8AC3E}">
        <p14:creationId xmlns:p14="http://schemas.microsoft.com/office/powerpoint/2010/main" val="1776631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0912B8-F97E-B120-8E84-B801016E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5040" y="1825625"/>
            <a:ext cx="4476730" cy="204533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11B9-8828-61A9-E8CF-526EBB2567B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Deadlock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F15AF-4818-EA16-4C65-F072F97EF317}"/>
              </a:ext>
            </a:extLst>
          </p:cNvPr>
          <p:cNvSpPr txBox="1"/>
          <p:nvPr/>
        </p:nvSpPr>
        <p:spPr>
          <a:xfrm>
            <a:off x="589280" y="1898045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two locks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lock1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threading.Lock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lock2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threading.Lock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Create and start two threads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(target=func1)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(target=func2)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t1.start()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t2.start()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Wait for both threads to finish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t1.join()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t2.join()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"Both threads have finished"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A1278-A845-5AF5-14C3-F5A976F9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520" y="2694937"/>
            <a:ext cx="4131756" cy="182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84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30A3EA-15FF-87D5-BCC5-E2C662984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כיצד נשנה את התוכנית כדי להימנע ממצב של </a:t>
            </a:r>
            <a:r>
              <a:rPr lang="en-US" dirty="0"/>
              <a:t>Dead Lock</a:t>
            </a:r>
            <a:r>
              <a:rPr lang="he-IL" dirty="0"/>
              <a:t>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17E30-6EAA-8D06-30F6-12DC139B935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שאלה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9191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55B514-3EF5-FB26-B6B0-E07032B84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בעיה קלאסית בעיבוד מקבילי במדעי המחשב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 err="1"/>
              <a:t>תהליכון</a:t>
            </a:r>
            <a:r>
              <a:rPr lang="he-IL" dirty="0"/>
              <a:t> אחד יצרן (</a:t>
            </a:r>
            <a:r>
              <a:rPr lang="en-US" dirty="0"/>
              <a:t>producer</a:t>
            </a:r>
            <a:r>
              <a:rPr lang="he-IL" dirty="0"/>
              <a:t>) תפקידו לייצר מידע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 err="1"/>
              <a:t>תהליכון</a:t>
            </a:r>
            <a:r>
              <a:rPr lang="he-IL" dirty="0"/>
              <a:t> שני צרכן (</a:t>
            </a:r>
            <a:r>
              <a:rPr lang="en-US" dirty="0"/>
              <a:t>consumer</a:t>
            </a:r>
            <a:r>
              <a:rPr lang="he-IL" dirty="0"/>
              <a:t>) תפקידו לצרוך את המידע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היצרן והצרכן מתקשרים באמצעות באפר (</a:t>
            </a:r>
            <a:r>
              <a:rPr lang="en-US" dirty="0"/>
              <a:t>buffer</a:t>
            </a:r>
            <a:r>
              <a:rPr lang="he-IL" dirty="0"/>
              <a:t>) או תור (</a:t>
            </a:r>
            <a:r>
              <a:rPr lang="en-US" dirty="0"/>
              <a:t>queue</a:t>
            </a:r>
            <a:r>
              <a:rPr lang="he-IL" dirty="0"/>
              <a:t>)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המטרה: לאפשר אינטראקציה תקינה בין היצרן לצרכן ללא שינוי של המידע, איבוד מידע או מצב </a:t>
            </a:r>
            <a:r>
              <a:rPr lang="en-US" dirty="0"/>
              <a:t>deadlock</a:t>
            </a: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he-IL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F9A25-4780-0AA0-C201-91C139B5978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Producer-Consumer design pattern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01572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924454-CF66-1D8C-26A2-787716E0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 ביצוע משימות: שרת ווב המקבל בקשות </a:t>
            </a:r>
            <a:r>
              <a:rPr lang="en-US" dirty="0"/>
              <a:t>HTTP</a:t>
            </a:r>
            <a:r>
              <a:rPr lang="he-IL" dirty="0"/>
              <a:t> לביצוע משימות. המשימות נשמרות בתור. </a:t>
            </a:r>
            <a:r>
              <a:rPr lang="he-IL" dirty="0" err="1"/>
              <a:t>תהליכון</a:t>
            </a:r>
            <a:r>
              <a:rPr lang="he-IL" dirty="0"/>
              <a:t> אחד או יותר קורא את המשימות מהתור ומבצע אותם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ביצוע הדפסות: משתמשים שונים שולחים בקשת הדפסה. בקשות ההדפסה נשמרות בתור. </a:t>
            </a:r>
            <a:r>
              <a:rPr lang="he-IL" dirty="0" err="1"/>
              <a:t>תהליכון</a:t>
            </a:r>
            <a:r>
              <a:rPr lang="he-IL" dirty="0"/>
              <a:t> קורא את בקשות ההדפסה ושולח אותן למדפסת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0521-DE09-3165-9A4E-F9A9DF8FA4B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יצרן וצרכן - דוגמאות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63354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F1B07D-2623-8590-D636-5E54EDB3B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075C-75D3-A83E-5F44-D283F684B0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Single Thread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50256-B55E-36B0-302C-A6EFBB4D9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72" y="1741487"/>
            <a:ext cx="5258256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54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3F5061-F5D3-1941-773A-2F91EA73C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0" y="1825625"/>
            <a:ext cx="5960090" cy="2715895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היצרן מייצר מספרים רנדומליים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שומר אותם ברשימה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2D8AE-13E0-7643-EA3C-FD49E0D2378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algn="ctr"/>
            <a:r>
              <a:rPr lang="en-US" dirty="0"/>
              <a:t>Producer-Consumer using list</a:t>
            </a:r>
            <a:endParaRPr lang="LID4096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061B3-94B7-E736-7493-0A4996B70C04}"/>
              </a:ext>
            </a:extLst>
          </p:cNvPr>
          <p:cNvSpPr txBox="1"/>
          <p:nvPr/>
        </p:nvSpPr>
        <p:spPr>
          <a:xfrm>
            <a:off x="247005" y="937796"/>
            <a:ext cx="855472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BUFFER_SIZE = 5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buffer = []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producer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buffer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item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"Producing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{item}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 if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(buffer) &lt; BUFFER_SIZE: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       	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buffer.append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(item)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"Buffer is full. Producer is waiting."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time.sleep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random.uniform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Simulate some work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20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A4375A-43A1-C3EF-0FBA-DC5DCCEA9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90652" y="1254125"/>
            <a:ext cx="7738090" cy="2908935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הצרכן מושך את המספרים מהרשימה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כותב אותם לפלט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FF785-0AC6-9E89-1310-F8F9EF2065E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8664" y="113664"/>
            <a:ext cx="11430078" cy="1376363"/>
          </a:xfrm>
        </p:spPr>
        <p:txBody>
          <a:bodyPr/>
          <a:lstStyle/>
          <a:p>
            <a:pPr algn="ctr"/>
            <a:r>
              <a:rPr lang="en-US" dirty="0"/>
              <a:t>Producer-Consumer using list</a:t>
            </a:r>
            <a:endParaRPr lang="LID4096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DB522-3EE1-5DF6-7008-69F8E5111DB6}"/>
              </a:ext>
            </a:extLst>
          </p:cNvPr>
          <p:cNvSpPr txBox="1"/>
          <p:nvPr/>
        </p:nvSpPr>
        <p:spPr>
          <a:xfrm>
            <a:off x="226098" y="717858"/>
            <a:ext cx="99428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consumer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buffer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</a:t>
            </a:r>
            <a:r>
              <a:rPr lang="en-US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	if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(buffer) &gt; 0:</a:t>
            </a:r>
          </a:p>
          <a:p>
            <a:r>
              <a:rPr lang="en-US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       	item = </a:t>
            </a:r>
            <a:r>
              <a:rPr lang="en-US" sz="18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buffer.pop</a:t>
            </a:r>
            <a:r>
              <a:rPr lang="en-US" sz="18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(0)  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"Consuming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{item}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 </a:t>
            </a:r>
            <a:r>
              <a:rPr lang="en-US" sz="1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</a:t>
            </a:r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"Buffer is empty. Consumer is waiting."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time.sleep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random.uniform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Simulate some work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producer_thread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(target=producer)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consumer_thread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(target=consumer)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producer_thread.start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consumer_thread.start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sz="1800" dirty="0"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producer_thread.</a:t>
            </a:r>
            <a:r>
              <a:rPr lang="en-US" sz="1800" dirty="0" err="1">
                <a:latin typeface="Courier New" panose="02070309020205020404" pitchFamily="49" charset="0"/>
              </a:rPr>
              <a:t>join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	# Only for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colab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consumer_thread.</a:t>
            </a:r>
            <a:r>
              <a:rPr lang="en-US" sz="1800" dirty="0" err="1">
                <a:latin typeface="Courier New" panose="02070309020205020404" pitchFamily="49" charset="0"/>
              </a:rPr>
              <a:t>join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	# Only for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colab</a:t>
            </a: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68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C580FE-F0D4-D260-FB60-523A31892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9550" y="1825625"/>
            <a:ext cx="3952220" cy="2232025"/>
          </a:xfrm>
        </p:spPr>
        <p:txBody>
          <a:bodyPr/>
          <a:lstStyle/>
          <a:p>
            <a:pPr algn="l" rtl="0"/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DD264-70C9-1B47-ADE8-FC2233563B1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792" y="449262"/>
            <a:ext cx="11430078" cy="1376363"/>
          </a:xfrm>
        </p:spPr>
        <p:txBody>
          <a:bodyPr/>
          <a:lstStyle/>
          <a:p>
            <a:pPr algn="ctr" rtl="0"/>
            <a:r>
              <a:rPr lang="en-US" dirty="0"/>
              <a:t>Producer-Consumer using queue</a:t>
            </a:r>
            <a:endParaRPr lang="LID4096" dirty="0"/>
          </a:p>
          <a:p>
            <a:pPr algn="ctr" rtl="0"/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4B71B-4613-A92B-6768-7F6FA00B0AFF}"/>
              </a:ext>
            </a:extLst>
          </p:cNvPr>
          <p:cNvSpPr txBox="1"/>
          <p:nvPr/>
        </p:nvSpPr>
        <p:spPr>
          <a:xfrm>
            <a:off x="248822" y="1276985"/>
            <a:ext cx="105868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800" dirty="0">
                <a:latin typeface="Courier New" panose="02070309020205020404" pitchFamily="49" charset="0"/>
              </a:rPr>
              <a:t>from threading import Thread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import time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import random</a:t>
            </a:r>
          </a:p>
          <a:p>
            <a:r>
              <a:rPr lang="LID4096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from queue import Queue</a:t>
            </a:r>
          </a:p>
          <a:p>
            <a:endParaRPr lang="LID4096" sz="1800" dirty="0">
              <a:latin typeface="Courier New" panose="02070309020205020404" pitchFamily="49" charset="0"/>
            </a:endParaRPr>
          </a:p>
          <a:p>
            <a:r>
              <a:rPr lang="LID4096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BUFFER_SIZE = 5</a:t>
            </a:r>
          </a:p>
          <a:p>
            <a:r>
              <a:rPr lang="LID4096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queue = Queue(maxsize=BUFFER_SIZE)</a:t>
            </a:r>
          </a:p>
          <a:p>
            <a:endParaRPr lang="LID4096" sz="1800" dirty="0">
              <a:latin typeface="Courier New" panose="02070309020205020404" pitchFamily="49" charset="0"/>
            </a:endParaRPr>
          </a:p>
          <a:p>
            <a:r>
              <a:rPr lang="LID4096" sz="1800" dirty="0">
                <a:latin typeface="Courier New" panose="02070309020205020404" pitchFamily="49" charset="0"/>
              </a:rPr>
              <a:t>def producer():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global queue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while True: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  item = random.randint(1, 100)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  print(f'producing {item}')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  </a:t>
            </a:r>
            <a:r>
              <a:rPr lang="LID4096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queue.put(item)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			 </a:t>
            </a:r>
            <a:r>
              <a:rPr lang="en-US" sz="1800" dirty="0">
                <a:latin typeface="Courier New" panose="02070309020205020404" pitchFamily="49" charset="0"/>
              </a:rPr>
              <a:t>#If queue is full thread waits</a:t>
            </a:r>
            <a:endParaRPr lang="LID4096" sz="1800" dirty="0">
              <a:latin typeface="Courier New" panose="02070309020205020404" pitchFamily="49" charset="0"/>
            </a:endParaRPr>
          </a:p>
          <a:p>
            <a:r>
              <a:rPr lang="LID4096" sz="1800" dirty="0">
                <a:latin typeface="Courier New" panose="02070309020205020404" pitchFamily="49" charset="0"/>
              </a:rPr>
              <a:t>    time.sleep(random.uniform(0.1, 0.5)) # Simulate some work</a:t>
            </a:r>
          </a:p>
        </p:txBody>
      </p:sp>
    </p:spTree>
    <p:extLst>
      <p:ext uri="{BB962C8B-B14F-4D97-AF65-F5344CB8AC3E}">
        <p14:creationId xmlns:p14="http://schemas.microsoft.com/office/powerpoint/2010/main" val="939563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B0318D-EED1-54C7-C0C1-A90B2BBED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69730" y="1825625"/>
            <a:ext cx="2512040" cy="257492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FEDC-120F-2233-1676-426ED8282E6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2" y="685164"/>
            <a:ext cx="11430078" cy="1376363"/>
          </a:xfrm>
        </p:spPr>
        <p:txBody>
          <a:bodyPr/>
          <a:lstStyle/>
          <a:p>
            <a:pPr algn="ctr" rtl="0"/>
            <a:r>
              <a:rPr lang="en-US" dirty="0"/>
              <a:t>Producer-Consumer using queue</a:t>
            </a:r>
            <a:endParaRPr lang="LID4096" dirty="0"/>
          </a:p>
          <a:p>
            <a:pPr algn="ctr" rtl="0"/>
            <a:endParaRPr lang="LID4096" dirty="0"/>
          </a:p>
          <a:p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E12C6-6A4E-D436-0935-10DB75FB318D}"/>
              </a:ext>
            </a:extLst>
          </p:cNvPr>
          <p:cNvSpPr txBox="1"/>
          <p:nvPr/>
        </p:nvSpPr>
        <p:spPr>
          <a:xfrm>
            <a:off x="237172" y="1269802"/>
            <a:ext cx="92268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800" dirty="0">
                <a:latin typeface="Courier New" panose="02070309020205020404" pitchFamily="49" charset="0"/>
              </a:rPr>
              <a:t>def consumer():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global buffer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while True: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  </a:t>
            </a:r>
            <a:r>
              <a:rPr lang="LID4096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item = queue.get()</a:t>
            </a:r>
            <a:r>
              <a:rPr lang="en-US" sz="1800" dirty="0">
                <a:latin typeface="Courier New" panose="02070309020205020404" pitchFamily="49" charset="0"/>
              </a:rPr>
              <a:t>	# If queue is empty thread waits</a:t>
            </a:r>
            <a:endParaRPr lang="LID4096" sz="1800" dirty="0">
              <a:latin typeface="Courier New" panose="02070309020205020404" pitchFamily="49" charset="0"/>
            </a:endParaRPr>
          </a:p>
          <a:p>
            <a:r>
              <a:rPr lang="LID4096" sz="1800" dirty="0">
                <a:latin typeface="Courier New" panose="02070309020205020404" pitchFamily="49" charset="0"/>
              </a:rPr>
              <a:t>    print(f'consuming {item}')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    time.sleep(random.uniform(0.1, 0.5)) # Simulate some work</a:t>
            </a:r>
          </a:p>
          <a:p>
            <a:endParaRPr lang="LID4096" sz="1800" dirty="0">
              <a:latin typeface="Courier New" panose="02070309020205020404" pitchFamily="49" charset="0"/>
            </a:endParaRPr>
          </a:p>
          <a:p>
            <a:r>
              <a:rPr lang="LID4096" sz="1800" dirty="0">
                <a:latin typeface="Courier New" panose="02070309020205020404" pitchFamily="49" charset="0"/>
              </a:rPr>
              <a:t>producer_thread = Thread(target=producer)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consumer_thread = Thread(target=consumer)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producer_thread.start()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consumer_thread.start()</a:t>
            </a:r>
          </a:p>
          <a:p>
            <a:endParaRPr lang="LID4096" sz="1800" dirty="0">
              <a:latin typeface="Courier New" panose="02070309020205020404" pitchFamily="49" charset="0"/>
            </a:endParaRPr>
          </a:p>
          <a:p>
            <a:r>
              <a:rPr lang="LID4096" sz="1800" dirty="0">
                <a:latin typeface="Courier New" panose="02070309020205020404" pitchFamily="49" charset="0"/>
              </a:rPr>
              <a:t>producer_thread.join()  # Only for colab</a:t>
            </a:r>
          </a:p>
          <a:p>
            <a:r>
              <a:rPr lang="LID4096" sz="1800" dirty="0">
                <a:latin typeface="Courier New" panose="02070309020205020404" pitchFamily="49" charset="0"/>
              </a:rPr>
              <a:t>consumer_thread.join()  # Only for colab</a:t>
            </a:r>
          </a:p>
        </p:txBody>
      </p:sp>
    </p:spTree>
    <p:extLst>
      <p:ext uri="{BB962C8B-B14F-4D97-AF65-F5344CB8AC3E}">
        <p14:creationId xmlns:p14="http://schemas.microsoft.com/office/powerpoint/2010/main" val="2655718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791B6D-A753-E142-36AA-7B72694A4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Thread safe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ניתן להגביל אותה בגודל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אם התור מלא, ניסיון הכנסה </a:t>
            </a:r>
            <a:r>
              <a:rPr lang="he-IL" b="1" dirty="0"/>
              <a:t>יחכה</a:t>
            </a:r>
            <a:r>
              <a:rPr lang="he-IL" dirty="0"/>
              <a:t> למקום פנוי בתור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אם התור ריק, ניסיון שליפה </a:t>
            </a:r>
            <a:r>
              <a:rPr lang="he-IL" b="1" dirty="0"/>
              <a:t>יחכה</a:t>
            </a:r>
            <a:r>
              <a:rPr lang="he-IL" dirty="0"/>
              <a:t> לאיבר בתור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004E9-241C-C28E-4CAB-A26A9BF7653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המחלקה </a:t>
            </a:r>
            <a:r>
              <a:rPr lang="en-US" dirty="0"/>
              <a:t>Queue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6518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1A9F73-6B09-088E-8259-0A29CEAD3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שימו לב כי ניתן לעבוד בתצורות נוספות ע"י הוספת </a:t>
            </a:r>
            <a:r>
              <a:rPr lang="he-IL" dirty="0" err="1"/>
              <a:t>תהליכונים</a:t>
            </a:r>
            <a:r>
              <a:rPr lang="he-IL" dirty="0"/>
              <a:t> בלבד:</a:t>
            </a:r>
          </a:p>
          <a:p>
            <a:pPr marL="742950" indent="-514350">
              <a:buAutoNum type="arabicPeriod"/>
            </a:pPr>
            <a:r>
              <a:rPr lang="en-US" dirty="0"/>
              <a:t>Multiple producers – single consumer</a:t>
            </a:r>
          </a:p>
          <a:p>
            <a:pPr marL="742950" indent="-514350">
              <a:buAutoNum type="arabicPeriod"/>
            </a:pPr>
            <a:r>
              <a:rPr lang="en-US" dirty="0"/>
              <a:t>Single producer – multiple consumers</a:t>
            </a:r>
          </a:p>
          <a:p>
            <a:pPr marL="742950" indent="-514350">
              <a:buAutoNum type="arabicPeriod"/>
            </a:pPr>
            <a:r>
              <a:rPr lang="en-US" dirty="0"/>
              <a:t>Multiple producers – multiple consumers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28984-D01C-05E6-424D-D8907983274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Producer-consumer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33896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594DB2-D900-620E-1B27-5D87CFB87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בניגוד לשפות אחרות בפיתון ברגע נתון יכול להתבצע </a:t>
            </a:r>
            <a:r>
              <a:rPr lang="he-IL" dirty="0" err="1"/>
              <a:t>תהליכון</a:t>
            </a:r>
            <a:r>
              <a:rPr lang="he-IL" dirty="0"/>
              <a:t> אחד בלבד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זה קורה בגלל רכיב שנקרא </a:t>
            </a:r>
            <a:r>
              <a:rPr lang="en-US" dirty="0"/>
              <a:t>GIL</a:t>
            </a:r>
            <a:r>
              <a:rPr lang="he-IL" dirty="0"/>
              <a:t> (</a:t>
            </a:r>
            <a:r>
              <a:rPr lang="en-US" dirty="0"/>
              <a:t>Global Interpreter Lock</a:t>
            </a:r>
            <a:r>
              <a:rPr lang="he-IL" dirty="0"/>
              <a:t>) 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רכיב זה הוא חלק מהמפרש (</a:t>
            </a:r>
            <a:r>
              <a:rPr lang="en-US" dirty="0"/>
              <a:t>interpreter</a:t>
            </a:r>
            <a:r>
              <a:rPr lang="he-IL" dirty="0"/>
              <a:t>) של </a:t>
            </a:r>
            <a:r>
              <a:rPr lang="he-IL" dirty="0" err="1"/>
              <a:t>פייתון</a:t>
            </a:r>
            <a:r>
              <a:rPr lang="he-IL" dirty="0"/>
              <a:t>: </a:t>
            </a:r>
            <a:r>
              <a:rPr lang="en-US" dirty="0" err="1"/>
              <a:t>CPython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הרכיב דואג לכך שרק </a:t>
            </a:r>
            <a:r>
              <a:rPr lang="he-IL" dirty="0" err="1"/>
              <a:t>תהליכון</a:t>
            </a:r>
            <a:r>
              <a:rPr lang="he-IL" dirty="0"/>
              <a:t> אחד יבצע בית קוד של </a:t>
            </a:r>
            <a:r>
              <a:rPr lang="he-IL" dirty="0" err="1"/>
              <a:t>פייתון</a:t>
            </a:r>
            <a:r>
              <a:rPr lang="he-IL" dirty="0"/>
              <a:t> במפרש ברגע נתון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נועד כדי לפשט את ניהול הזיכרון ולמנוע מצבים של </a:t>
            </a:r>
            <a:r>
              <a:rPr lang="en-US" dirty="0"/>
              <a:t>race conditions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121E9-7217-AAB5-A510-0CBFAF7D142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 err="1"/>
              <a:t>תהליכונים</a:t>
            </a:r>
            <a:r>
              <a:rPr lang="he-IL" dirty="0"/>
              <a:t> בפיתון לעומת שפות אחרות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85240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45B0B6-15DA-BEFD-5227-64E3A4F56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>
              <a:buAutoNum type="arabicPeriod"/>
            </a:pPr>
            <a:r>
              <a:rPr lang="he-IL" dirty="0"/>
              <a:t>כתוב תוכנית המממשת </a:t>
            </a:r>
            <a:r>
              <a:rPr lang="en-US" dirty="0"/>
              <a:t>producer-consumer</a:t>
            </a:r>
            <a:endParaRPr lang="he-IL" dirty="0"/>
          </a:p>
          <a:p>
            <a:pPr marL="228600" indent="0"/>
            <a:r>
              <a:rPr lang="en-US" dirty="0"/>
              <a:t>Producer</a:t>
            </a:r>
            <a:r>
              <a:rPr lang="he-IL" dirty="0"/>
              <a:t> – ייצר</a:t>
            </a:r>
            <a:r>
              <a:rPr lang="en-US" dirty="0"/>
              <a:t> 100 </a:t>
            </a:r>
            <a:r>
              <a:rPr lang="he-IL" dirty="0"/>
              <a:t>זוגות של מספרים רנדומליים ויאכסן אותם ברשימות בגודל 2. בסיום יכניס לתור את הערך </a:t>
            </a:r>
            <a:r>
              <a:rPr lang="en-US" dirty="0"/>
              <a:t>None</a:t>
            </a:r>
            <a:endParaRPr lang="he-IL" dirty="0"/>
          </a:p>
          <a:p>
            <a:pPr marL="228600" indent="0"/>
            <a:r>
              <a:rPr lang="en-US" dirty="0"/>
              <a:t>Consumer </a:t>
            </a:r>
            <a:r>
              <a:rPr lang="he-IL" dirty="0"/>
              <a:t> - יקרא את המידע מהתור, יכניס את המספרים לסט. </a:t>
            </a:r>
            <a:r>
              <a:rPr lang="he-IL"/>
              <a:t>בסיום ידפיס את הסט.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141D3-3262-D005-2520-C6073A96B2C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276129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744257-78E1-F886-CCBF-6B907C449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1E58A-3EC0-A01A-AB53-01893B4FA77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Multithreading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A928F-7534-9495-1F47-EF2E2D52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03" y="1825625"/>
            <a:ext cx="5258256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0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59D4E4-C850-94D6-7F48-20F86F3FF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141EF-56D2-42DB-1F83-47E036FC621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Multithread</a:t>
            </a:r>
            <a:endParaRPr lang="LID4096" dirty="0"/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BB7C3-36E5-315E-30E5-8C599580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24" y="1381860"/>
            <a:ext cx="7064352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32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B5011-76A8-7ED0-D783-D941CD190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514350">
              <a:buAutoNum type="arabicPeriod"/>
            </a:pPr>
            <a:r>
              <a:rPr lang="he-IL" dirty="0"/>
              <a:t>בכתיבת </a:t>
            </a:r>
            <a:r>
              <a:rPr lang="en-US" dirty="0"/>
              <a:t>UI</a:t>
            </a:r>
            <a:r>
              <a:rPr lang="he-IL" dirty="0"/>
              <a:t> עבור אלמנטים שזזים על המסך במקביל</a:t>
            </a:r>
          </a:p>
          <a:p>
            <a:pPr marL="742950" indent="-514350">
              <a:buAutoNum type="arabicPeriod"/>
            </a:pPr>
            <a:r>
              <a:rPr lang="he-IL" dirty="0"/>
              <a:t>תכנות בצד השרת, צריך להיות מודעים לסביבה מרובת </a:t>
            </a:r>
            <a:r>
              <a:rPr lang="he-IL" dirty="0" err="1"/>
              <a:t>תהליכונים</a:t>
            </a:r>
            <a:endParaRPr lang="he-IL" dirty="0"/>
          </a:p>
          <a:p>
            <a:pPr marL="742950" indent="-514350">
              <a:buAutoNum type="arabicPeriod"/>
            </a:pPr>
            <a:r>
              <a:rPr lang="he-IL" dirty="0"/>
              <a:t>חלוקה של עיבוד לכמה </a:t>
            </a:r>
            <a:r>
              <a:rPr lang="he-IL" dirty="0" err="1"/>
              <a:t>תהליכונים</a:t>
            </a:r>
            <a:r>
              <a:rPr lang="he-IL" dirty="0"/>
              <a:t> לביצוע במקביל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3236E-772B-7B13-ACD2-11CE6E882BB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מתי נשתמש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407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206832-E3FC-51D8-7FAD-0DBB3BBDC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7150" y="1825625"/>
            <a:ext cx="7914620" cy="3070225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8F059-222E-8ABA-5267-A56A354384B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יצירת </a:t>
            </a:r>
            <a:r>
              <a:rPr lang="en-US" dirty="0"/>
              <a:t>thread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9C7E-D5AB-A790-78C1-32B4D328472D}"/>
              </a:ext>
            </a:extLst>
          </p:cNvPr>
          <p:cNvSpPr txBox="1"/>
          <p:nvPr/>
        </p:nvSpPr>
        <p:spPr>
          <a:xfrm>
            <a:off x="218343" y="365124"/>
            <a:ext cx="816292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threading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starting"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"Thread finishing"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before creating thread"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threading.Thread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(target=</a:t>
            </a:r>
            <a:r>
              <a:rPr lang="en-US" sz="2000" b="0" dirty="0" err="1">
                <a:solidFill>
                  <a:srgbClr val="7030A0"/>
                </a:solidFill>
                <a:effectLst/>
                <a:latin typeface="Courier New" panose="02070309020205020404" pitchFamily="49" charset="0"/>
              </a:rPr>
              <a:t>thread_function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before running thread"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start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"Main    : end"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98883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64BBA3-398B-A970-4CDB-246ED707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243647"/>
            <a:ext cx="10682288" cy="2974975"/>
          </a:xfrm>
        </p:spPr>
        <p:txBody>
          <a:bodyPr>
            <a:normAutofit lnSpcReduction="10000"/>
          </a:bodyPr>
          <a:lstStyle/>
          <a:p>
            <a:pPr marL="742950" indent="-514350">
              <a:buAutoNum type="arabicPeriod"/>
            </a:pPr>
            <a:r>
              <a:rPr lang="he-IL" dirty="0"/>
              <a:t>הפונקציה </a:t>
            </a:r>
            <a:r>
              <a:rPr lang="en-US" dirty="0" err="1"/>
              <a:t>thread_function</a:t>
            </a:r>
            <a:r>
              <a:rPr lang="he-IL" dirty="0"/>
              <a:t> רצה </a:t>
            </a:r>
            <a:r>
              <a:rPr lang="he-IL" b="1" dirty="0"/>
              <a:t>במקביל</a:t>
            </a:r>
            <a:r>
              <a:rPr lang="he-IL" dirty="0"/>
              <a:t> לתוכנית הראשית</a:t>
            </a:r>
          </a:p>
          <a:p>
            <a:pPr marL="742950" indent="-514350">
              <a:buAutoNum type="arabicPeriod"/>
            </a:pPr>
            <a:r>
              <a:rPr lang="he-IL" dirty="0"/>
              <a:t>התוכנית הראשית מסתיימת </a:t>
            </a:r>
            <a:r>
              <a:rPr lang="he-IL" b="1" dirty="0"/>
              <a:t>רק לאחר </a:t>
            </a:r>
            <a:r>
              <a:rPr lang="he-IL" dirty="0"/>
              <a:t>שהפונקציה </a:t>
            </a:r>
            <a:r>
              <a:rPr lang="en-US" dirty="0" err="1"/>
              <a:t>thread_function</a:t>
            </a:r>
            <a:r>
              <a:rPr lang="he-IL" dirty="0"/>
              <a:t> מסתיימת</a:t>
            </a:r>
          </a:p>
          <a:p>
            <a:pPr marL="742950" indent="-514350">
              <a:buAutoNum type="arabicPeriod"/>
            </a:pPr>
            <a:r>
              <a:rPr lang="he-IL" dirty="0"/>
              <a:t>הערה: בסביבת </a:t>
            </a:r>
            <a:r>
              <a:rPr lang="he-IL" dirty="0" err="1"/>
              <a:t>קולאב</a:t>
            </a:r>
            <a:r>
              <a:rPr lang="he-IL" dirty="0"/>
              <a:t> אם זמן הביצוע של </a:t>
            </a:r>
            <a:r>
              <a:rPr lang="he-IL" dirty="0" err="1"/>
              <a:t>התהליכון</a:t>
            </a:r>
            <a:r>
              <a:rPr lang="he-IL" dirty="0"/>
              <a:t> "ארוך" התוכנית הראשית תסתיים והוא ימשיך להתבצע בשרת. במצב זה אם נרצה שהתוכנית הראשית תחכה לו נשתמש בפעולה </a:t>
            </a:r>
            <a:r>
              <a:rPr lang="en-US" dirty="0"/>
              <a:t>join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72645-0B4B-5920-7A7E-7CC465A6C55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76993"/>
            <a:ext cx="11430078" cy="1376363"/>
          </a:xfrm>
        </p:spPr>
        <p:txBody>
          <a:bodyPr/>
          <a:lstStyle/>
          <a:p>
            <a:r>
              <a:rPr lang="en-US" dirty="0"/>
              <a:t>Output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44886-57F4-CC18-D5EC-F1DB0631EFDC}"/>
              </a:ext>
            </a:extLst>
          </p:cNvPr>
          <p:cNvSpPr txBox="1"/>
          <p:nvPr/>
        </p:nvSpPr>
        <p:spPr>
          <a:xfrm>
            <a:off x="214312" y="3846056"/>
            <a:ext cx="82010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Main : before creating thread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Main : before running thread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Thread starting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Main : 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end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0 .. 99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Thread finishing</a:t>
            </a: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1520801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32799</TotalTime>
  <Words>2903</Words>
  <Application>Microsoft Office PowerPoint</Application>
  <PresentationFormat>Widescreen</PresentationFormat>
  <Paragraphs>465</Paragraphs>
  <Slides>48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Nunito</vt:lpstr>
      <vt:lpstr>Courier New</vt:lpstr>
      <vt:lpstr>Arial</vt:lpstr>
      <vt:lpstr>Tahoma</vt:lpstr>
      <vt:lpstr>Calibri</vt:lpstr>
      <vt:lpstr>TECHNION_Op3_General_Heb</vt:lpstr>
      <vt:lpstr>פיתון ומדעי הנתונים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194</cp:revision>
  <dcterms:created xsi:type="dcterms:W3CDTF">2019-03-02T07:56:19Z</dcterms:created>
  <dcterms:modified xsi:type="dcterms:W3CDTF">2024-11-20T08:33:57Z</dcterms:modified>
</cp:coreProperties>
</file>