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76" r:id="rId2"/>
    <p:sldId id="257" r:id="rId3"/>
    <p:sldId id="260" r:id="rId4"/>
    <p:sldId id="273" r:id="rId5"/>
    <p:sldId id="262" r:id="rId6"/>
    <p:sldId id="287" r:id="rId7"/>
    <p:sldId id="279" r:id="rId8"/>
    <p:sldId id="277" r:id="rId9"/>
    <p:sldId id="278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8" r:id="rId25"/>
    <p:sldId id="289" r:id="rId26"/>
    <p:sldId id="271" r:id="rId27"/>
  </p:sldIdLst>
  <p:sldSz cx="12192000" cy="6858000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Tahoma" panose="020B060403050404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i3axugXtROQHZC8ikS3FIs0oEO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69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ntent Box">
  <p:cSld name="1 Content Box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304800" y="1600200"/>
            <a:ext cx="11582400" cy="420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title"/>
          </p:nvPr>
        </p:nvSpPr>
        <p:spPr>
          <a:xfrm>
            <a:off x="304800" y="365125"/>
            <a:ext cx="114904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3943188" y="6679096"/>
            <a:ext cx="4114800" cy="137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42" name="Google Shape;42;p21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מדעי הנתונים</a:t>
            </a: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תנאים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/>
              <a:t>אם (תנאי כלשהו):</a:t>
            </a:r>
          </a:p>
          <a:p>
            <a:pPr lvl="1"/>
            <a:r>
              <a:rPr lang="he-IL"/>
              <a:t>פקודה</a:t>
            </a:r>
          </a:p>
          <a:p>
            <a:pPr lvl="1"/>
            <a:r>
              <a:rPr lang="he-IL"/>
              <a:t>פקודה</a:t>
            </a:r>
          </a:p>
          <a:p>
            <a:pPr lvl="1"/>
            <a:r>
              <a:rPr lang="he-IL"/>
              <a:t>...</a:t>
            </a:r>
          </a:p>
          <a:p>
            <a:pPr lvl="0"/>
            <a:r>
              <a:rPr lang="he-IL"/>
              <a:t>אחרת:</a:t>
            </a:r>
          </a:p>
          <a:p>
            <a:pPr lvl="1"/>
            <a:r>
              <a:rPr lang="he-IL"/>
              <a:t>פקודה </a:t>
            </a:r>
          </a:p>
          <a:p>
            <a:pPr lvl="1"/>
            <a:r>
              <a:rPr lang="he-IL"/>
              <a:t>פקודה</a:t>
            </a:r>
          </a:p>
          <a:p>
            <a:pPr lvl="1"/>
            <a:r>
              <a:rPr lang="he-IL"/>
              <a:t>...</a:t>
            </a:r>
          </a:p>
          <a:p>
            <a:pPr lvl="0"/>
            <a:endParaRPr lang="he-IL"/>
          </a:p>
        </p:txBody>
      </p: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/>
              <a:t>מבנה של פקודת תנאי </a:t>
            </a:r>
            <a:r>
              <a:rPr lang="en-US"/>
              <a:t>if-else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>
            <a:spLocks noGrp="1"/>
          </p:cNvSpPr>
          <p:nvPr>
            <p:ph type="title"/>
          </p:nvPr>
        </p:nvSpPr>
        <p:spPr>
          <a:xfrm>
            <a:off x="304800" y="365125"/>
            <a:ext cx="114904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מבנה </a:t>
            </a:r>
            <a:r>
              <a:rPr lang="iw-IL" dirty="0"/>
              <a:t>פקודת תנאי if-else</a:t>
            </a:r>
            <a:endParaRPr dirty="0"/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l="10010" t="12695" r="44388" b="63003"/>
          <a:stretch/>
        </p:blipFill>
        <p:spPr>
          <a:xfrm>
            <a:off x="3025422" y="2245607"/>
            <a:ext cx="4965411" cy="204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>
            <a:spLocks noGrp="1"/>
          </p:cNvSpPr>
          <p:nvPr>
            <p:ph type="title"/>
          </p:nvPr>
        </p:nvSpPr>
        <p:spPr>
          <a:xfrm>
            <a:off x="304800" y="365125"/>
            <a:ext cx="1149042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דוגמא</a:t>
            </a:r>
            <a:endParaRPr dirty="0"/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113" y="1393177"/>
            <a:ext cx="5594909" cy="432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פקודת תנאי לבדיקת מספר מקרים</a:t>
            </a:r>
            <a:endParaRPr/>
          </a:p>
          <a:p>
            <a:pPr marL="0" lvl="0" indent="0" algn="r" rtl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</a:pPr>
            <a:r>
              <a:rPr lang="iw-IL"/>
              <a:t>if-elif-else</a:t>
            </a:r>
            <a:endParaRPr/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2520" y="1951559"/>
            <a:ext cx="8086960" cy="347839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60EC6052-0190-F6AA-7C9C-1D85A6C9C6BD}"/>
              </a:ext>
            </a:extLst>
          </p:cNvPr>
          <p:cNvSpPr/>
          <p:nvPr/>
        </p:nvSpPr>
        <p:spPr>
          <a:xfrm>
            <a:off x="539753" y="2275840"/>
            <a:ext cx="1324707" cy="1036320"/>
          </a:xfrm>
          <a:prstGeom prst="wedgeRoundRectCallout">
            <a:avLst>
              <a:gd name="adj1" fmla="val 120288"/>
              <a:gd name="adj2" fmla="val 68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F809F-0988-B30A-F968-4ECD3288A414}"/>
              </a:ext>
            </a:extLst>
          </p:cNvPr>
          <p:cNvSpPr txBox="1"/>
          <p:nvPr/>
        </p:nvSpPr>
        <p:spPr>
          <a:xfrm>
            <a:off x="704266" y="2378501"/>
            <a:ext cx="995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>
                <a:solidFill>
                  <a:schemeClr val="bg1"/>
                </a:solidFill>
              </a:rPr>
              <a:t>ייחודי לפיתון</a:t>
            </a:r>
            <a:endParaRPr lang="en-IL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תנאי עם פעולת "וגם</a:t>
            </a:r>
            <a:r>
              <a:rPr lang="he-IL" dirty="0"/>
              <a:t>" - </a:t>
            </a:r>
            <a:r>
              <a:rPr lang="iw-IL" dirty="0"/>
              <a:t> and</a:t>
            </a:r>
            <a:endParaRPr dirty="0"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9572097" cy="265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if a&gt;10 </a:t>
            </a:r>
            <a:r>
              <a:rPr lang="iw-IL" b="1" dirty="0"/>
              <a:t>and</a:t>
            </a:r>
            <a:r>
              <a:rPr lang="iw-IL" dirty="0"/>
              <a:t> b&gt;10: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	do something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תנאי עם פעולת "או</a:t>
            </a:r>
            <a:r>
              <a:rPr lang="he-IL" dirty="0"/>
              <a:t>" - </a:t>
            </a:r>
            <a:r>
              <a:rPr lang="iw-IL" dirty="0"/>
              <a:t>or</a:t>
            </a:r>
            <a:endParaRPr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body" idx="1"/>
          </p:nvPr>
        </p:nvSpPr>
        <p:spPr>
          <a:xfrm>
            <a:off x="1321681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if a&gt;10 </a:t>
            </a:r>
            <a:r>
              <a:rPr lang="iw-IL" b="1" dirty="0"/>
              <a:t>or</a:t>
            </a:r>
            <a:r>
              <a:rPr lang="iw-IL" dirty="0"/>
              <a:t> b&gt;10: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	do something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iw-IL" dirty="0"/>
              <a:t>תנאי עם שלילה</a:t>
            </a:r>
            <a:r>
              <a:rPr lang="he-IL" dirty="0"/>
              <a:t> - </a:t>
            </a:r>
            <a:r>
              <a:rPr lang="iw-IL" dirty="0"/>
              <a:t>not</a:t>
            </a:r>
            <a:endParaRPr dirty="0"/>
          </a:p>
        </p:txBody>
      </p:sp>
      <p:sp>
        <p:nvSpPr>
          <p:cNvPr id="140" name="Google Shape;140;p15"/>
          <p:cNvSpPr txBox="1">
            <a:spLocks noGrp="1"/>
          </p:cNvSpPr>
          <p:nvPr>
            <p:ph type="body" idx="1"/>
          </p:nvPr>
        </p:nvSpPr>
        <p:spPr>
          <a:xfrm>
            <a:off x="4582159" y="1825625"/>
            <a:ext cx="725512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if !a==10: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do something</a:t>
            </a: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if not (a==10):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iw-IL" dirty="0"/>
              <a:t>do something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914646E-5716-4635-E7F8-A034ADB00561}"/>
              </a:ext>
            </a:extLst>
          </p:cNvPr>
          <p:cNvSpPr/>
          <p:nvPr/>
        </p:nvSpPr>
        <p:spPr>
          <a:xfrm>
            <a:off x="548640" y="2407920"/>
            <a:ext cx="2621280" cy="1325563"/>
          </a:xfrm>
          <a:prstGeom prst="wedgeRoundRectCallout">
            <a:avLst>
              <a:gd name="adj1" fmla="val 115601"/>
              <a:gd name="adj2" fmla="val 670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6F76B-4093-473A-9B19-EB84B3A4EA8D}"/>
              </a:ext>
            </a:extLst>
          </p:cNvPr>
          <p:cNvSpPr txBox="1"/>
          <p:nvPr/>
        </p:nvSpPr>
        <p:spPr>
          <a:xfrm>
            <a:off x="822960" y="2809091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800" dirty="0">
                <a:solidFill>
                  <a:schemeClr val="bg1"/>
                </a:solidFill>
              </a:rPr>
              <a:t>ייחודי לפיתון</a:t>
            </a:r>
            <a:endParaRPr lang="en-IL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0D40-0786-0B8B-E4DC-E18A52D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עם </a:t>
            </a:r>
            <a:r>
              <a:rPr lang="en-US" dirty="0"/>
              <a:t>?conditional expression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5459C-ECC7-A288-C58B-2DA0E556B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בג'אווה ובשפות אחרות נשתמש בביטוי מותנה כדי לפשט קוד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האם קיים גם בפיתון?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89564-E811-0442-9595-B16C4591EEE3}"/>
              </a:ext>
            </a:extLst>
          </p:cNvPr>
          <p:cNvSpPr txBox="1"/>
          <p:nvPr/>
        </p:nvSpPr>
        <p:spPr>
          <a:xfrm>
            <a:off x="4161401" y="3136612"/>
            <a:ext cx="416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 max = a &gt; b ? </a:t>
            </a:r>
            <a:r>
              <a:rPr lang="en-US" sz="3200" dirty="0">
                <a:solidFill>
                  <a:srgbClr val="0070C0"/>
                </a:solidFill>
              </a:rPr>
              <a:t>a</a:t>
            </a:r>
            <a:r>
              <a:rPr lang="en-US" sz="3200" dirty="0"/>
              <a:t> : </a:t>
            </a:r>
            <a:r>
              <a:rPr lang="en-US" sz="3200" dirty="0">
                <a:solidFill>
                  <a:srgbClr val="FF0000"/>
                </a:solidFill>
              </a:rPr>
              <a:t>b</a:t>
            </a:r>
            <a:endParaRPr lang="LID4096" sz="32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E5390-EB1A-44F2-ACCF-9275F748CDFE}"/>
              </a:ext>
            </a:extLst>
          </p:cNvPr>
          <p:cNvSpPr txBox="1"/>
          <p:nvPr/>
        </p:nvSpPr>
        <p:spPr>
          <a:xfrm>
            <a:off x="721361" y="4297680"/>
            <a:ext cx="1112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&lt;conditional expression&gt; ? &lt;expression 1&gt; : &lt;expression 2&gt;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901681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37AB2-AAFE-BC20-954D-D706A17A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</a:t>
            </a:r>
            <a:r>
              <a:rPr lang="he-IL" dirty="0"/>
              <a:t> – דוגמה 1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92EF9-4E46-A6D7-4107-79D436DA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681" y="1825625"/>
            <a:ext cx="10515600" cy="551815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משפר את הקריאות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34681-E9B4-AE52-6F1F-C525BED6997D}"/>
              </a:ext>
            </a:extLst>
          </p:cNvPr>
          <p:cNvSpPr txBox="1"/>
          <p:nvPr/>
        </p:nvSpPr>
        <p:spPr>
          <a:xfrm>
            <a:off x="701040" y="1657394"/>
            <a:ext cx="518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 &gt; b:</a:t>
            </a:r>
          </a:p>
          <a:p>
            <a:r>
              <a:rPr lang="en-US" sz="3200" dirty="0"/>
              <a:t>  m = a</a:t>
            </a:r>
          </a:p>
          <a:p>
            <a:r>
              <a:rPr lang="en-US" sz="3200" dirty="0"/>
              <a:t>else:</a:t>
            </a:r>
          </a:p>
          <a:p>
            <a:r>
              <a:rPr lang="en-US" sz="3200" dirty="0"/>
              <a:t>  m =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7F418-3482-9E36-120F-AD2917B74280}"/>
              </a:ext>
            </a:extLst>
          </p:cNvPr>
          <p:cNvSpPr txBox="1"/>
          <p:nvPr/>
        </p:nvSpPr>
        <p:spPr>
          <a:xfrm>
            <a:off x="6757621" y="2842335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= a if a &gt; b else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0AD4B-23FE-2BAB-BF30-8EB4708C58CF}"/>
              </a:ext>
            </a:extLst>
          </p:cNvPr>
          <p:cNvSpPr txBox="1"/>
          <p:nvPr/>
        </p:nvSpPr>
        <p:spPr>
          <a:xfrm>
            <a:off x="441350" y="5011766"/>
            <a:ext cx="1187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&lt;expression 1&gt; if &lt;conditional expression&gt; else &lt;expression 2&gt;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53058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16A1-2D7B-54CD-ADA7-1A03720D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</a:t>
            </a:r>
            <a:r>
              <a:rPr lang="he-IL" dirty="0"/>
              <a:t> – דוגמה 2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1516C-B408-0264-72D7-27225E7A4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286DD-565F-96B2-F08A-DBD725812A8E}"/>
              </a:ext>
            </a:extLst>
          </p:cNvPr>
          <p:cNvSpPr txBox="1"/>
          <p:nvPr/>
        </p:nvSpPr>
        <p:spPr>
          <a:xfrm>
            <a:off x="1540561" y="2062302"/>
            <a:ext cx="100778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raining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"Let's go to the"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'beach'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raining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'library'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raining 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"Let's go to the"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'beach'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raining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'library'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9BE7E3-86C7-9613-2C67-E68ACD1EC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30" y="4326873"/>
            <a:ext cx="4400539" cy="112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0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מהן פקודות תנאי</a:t>
            </a:r>
            <a:endParaRPr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כיצד להשתמש בפקודות תנאי לסינון מידע</a:t>
            </a:r>
            <a:endParaRPr dirty="0"/>
          </a:p>
        </p:txBody>
      </p:sp>
      <p:sp>
        <p:nvSpPr>
          <p:cNvPr id="53" name="Google Shape;53;p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he-IL" dirty="0"/>
              <a:t>תוכן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007D-047F-BF05-672A-231956C5B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</a:t>
            </a:r>
            <a:r>
              <a:rPr lang="he-IL" dirty="0"/>
              <a:t> – דוגמה </a:t>
            </a:r>
            <a:r>
              <a:rPr lang="en-US" dirty="0"/>
              <a:t>3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11DB-5AA1-DB37-DA9F-8274E5A32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C888B-A5ED-6177-0EF5-F89E26B031A4}"/>
              </a:ext>
            </a:extLst>
          </p:cNvPr>
          <p:cNvSpPr txBox="1"/>
          <p:nvPr/>
        </p:nvSpPr>
        <p:spPr>
          <a:xfrm>
            <a:off x="3586480" y="2600960"/>
            <a:ext cx="660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age =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'minor'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age &lt;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'adult'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(s)</a:t>
            </a:r>
          </a:p>
          <a:p>
            <a:endParaRPr lang="LID4096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B0585-256D-34DE-BBA1-E61833C68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916" y="4170030"/>
            <a:ext cx="3714167" cy="132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46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12CEA-B9F5-5665-E79A-C4E027B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263D-755C-08FE-765D-7E1B758CC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מה המספר שיודפס לפלט?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42?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43?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אחר?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9709DB-3028-ADE2-7FB8-FE8659F277A4}"/>
              </a:ext>
            </a:extLst>
          </p:cNvPr>
          <p:cNvSpPr txBox="1"/>
          <p:nvPr/>
        </p:nvSpPr>
        <p:spPr>
          <a:xfrm>
            <a:off x="2672961" y="3733433"/>
            <a:ext cx="66751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y =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40</a:t>
            </a:r>
            <a:endParaRPr lang="es-E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 =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x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&gt; y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+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s-E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2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(z)</a:t>
            </a:r>
          </a:p>
        </p:txBody>
      </p:sp>
    </p:spTree>
    <p:extLst>
      <p:ext uri="{BB962C8B-B14F-4D97-AF65-F5344CB8AC3E}">
        <p14:creationId xmlns:p14="http://schemas.microsoft.com/office/powerpoint/2010/main" val="214355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F8C1-3810-C5D7-8146-EA6041AC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722" y="24437"/>
            <a:ext cx="10515600" cy="1325563"/>
          </a:xfrm>
        </p:spPr>
        <p:txBody>
          <a:bodyPr/>
          <a:lstStyle/>
          <a:p>
            <a:r>
              <a:rPr lang="he-IL" dirty="0"/>
              <a:t>תשובה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45A53-F9F5-2607-C0E4-87F4C4FB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6644" y="992505"/>
            <a:ext cx="10515600" cy="4351338"/>
          </a:xfrm>
        </p:spPr>
        <p:txBody>
          <a:bodyPr/>
          <a:lstStyle/>
          <a:p>
            <a:r>
              <a:rPr lang="he-IL" sz="3600" dirty="0"/>
              <a:t>42</a:t>
            </a:r>
            <a:r>
              <a:rPr lang="en-US" sz="3600" dirty="0"/>
              <a:t>!</a:t>
            </a:r>
            <a:endParaRPr lang="he-IL" sz="3600" dirty="0"/>
          </a:p>
          <a:p>
            <a:endParaRPr lang="he-IL" dirty="0"/>
          </a:p>
          <a:p>
            <a:r>
              <a:rPr lang="he-IL" dirty="0"/>
              <a:t>סיבה:</a:t>
            </a:r>
          </a:p>
          <a:p>
            <a:r>
              <a:rPr lang="he-IL" dirty="0"/>
              <a:t>הביטוי המותנה יקבל את העדיפות הנמוכה ביותר משאר </a:t>
            </a:r>
          </a:p>
          <a:p>
            <a:r>
              <a:rPr lang="he-IL" dirty="0"/>
              <a:t>האופרטורים</a:t>
            </a:r>
          </a:p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373A9-4509-CF0C-4475-A6D2E02182E2}"/>
              </a:ext>
            </a:extLst>
          </p:cNvPr>
          <p:cNvSpPr txBox="1"/>
          <p:nvPr/>
        </p:nvSpPr>
        <p:spPr>
          <a:xfrm>
            <a:off x="2435860" y="3916313"/>
            <a:ext cx="7320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 =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x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&gt; y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 +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he-IL" sz="2800" b="0" dirty="0">
              <a:solidFill>
                <a:srgbClr val="098156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he-IL" sz="2800" dirty="0">
                <a:solidFill>
                  <a:srgbClr val="098156"/>
                </a:solidFill>
                <a:latin typeface="Courier New" panose="02070309020205020404" pitchFamily="49" charset="0"/>
              </a:rPr>
              <a:t>שקול ל:</a:t>
            </a:r>
            <a:endParaRPr lang="es-E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 = 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x</a:t>
            </a:r>
            <a:r>
              <a:rPr lang="es-E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&gt; y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+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ES" sz="2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</a:t>
            </a:r>
            <a:endParaRPr lang="he-IL" sz="2800" b="1" dirty="0">
              <a:solidFill>
                <a:schemeClr val="tx1"/>
              </a:solidFill>
              <a:effectLst/>
              <a:latin typeface="Courier New" panose="02070309020205020404" pitchFamily="49" charset="0"/>
            </a:endParaRPr>
          </a:p>
          <a:p>
            <a:b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s-E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733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A35E-674C-3B6E-64FB-EC48D081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630E7-6072-2B41-792F-EAFB03842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1D449F-5E27-2D04-E2F6-76613DCB95FB}"/>
              </a:ext>
            </a:extLst>
          </p:cNvPr>
          <p:cNvSpPr txBox="1"/>
          <p:nvPr/>
        </p:nvSpPr>
        <p:spPr>
          <a:xfrm>
            <a:off x="2793119" y="1981200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y =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40</a:t>
            </a:r>
            <a:endParaRPr lang="es-E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 =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s-E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x &gt; y </a:t>
            </a:r>
            <a:r>
              <a:rPr lang="es-ES" sz="28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y</a:t>
            </a:r>
            <a:r>
              <a:rPr lang="es-E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s-ES" sz="28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endParaRPr lang="es-E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s-ES" sz="28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(z)</a:t>
            </a:r>
          </a:p>
          <a:p>
            <a:endParaRPr lang="LID4096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98CA94-4AE8-E481-A230-B98897BA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449" y="4457050"/>
            <a:ext cx="2165101" cy="9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772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1E35-D3A4-31AA-88EF-A7A3C85BE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04CEA-BCCC-D993-7418-A934691CC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לעיתים אנו במהלך כתיבת הקוד וצריכים שומר מקום (</a:t>
            </a:r>
            <a:r>
              <a:rPr lang="en-US" dirty="0"/>
              <a:t>stub</a:t>
            </a:r>
            <a:r>
              <a:rPr lang="he-IL" dirty="0"/>
              <a:t>) כדי שהקוד יתקמפל.</a:t>
            </a:r>
            <a:endParaRPr lang="LID4096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F20EDF9-F9F5-EC9F-EFE4-129A1AFC0ED3}"/>
              </a:ext>
            </a:extLst>
          </p:cNvPr>
          <p:cNvGrpSpPr/>
          <p:nvPr/>
        </p:nvGrpSpPr>
        <p:grpSpPr>
          <a:xfrm>
            <a:off x="591563" y="3059341"/>
            <a:ext cx="11256218" cy="2840623"/>
            <a:chOff x="508000" y="2557759"/>
            <a:chExt cx="11256218" cy="28406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BA07A82-A074-D8D8-C9A0-EA9496B01C74}"/>
                </a:ext>
              </a:extLst>
            </p:cNvPr>
            <p:cNvSpPr txBox="1"/>
            <p:nvPr/>
          </p:nvSpPr>
          <p:spPr>
            <a:xfrm>
              <a:off x="589280" y="3428612"/>
              <a:ext cx="442976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if</a:t>
              </a:r>
              <a:r>
                <a:rPr lang="en-US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(a &gt; b):</a:t>
              </a:r>
            </a:p>
            <a:p>
              <a:r>
                <a:rPr lang="en-US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 </a:t>
              </a:r>
              <a:r>
                <a:rPr lang="en-US" sz="2400" b="1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pass</a:t>
              </a:r>
              <a:endPara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  <a:p>
              <a:r>
                <a:rPr lang="en-US" sz="24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else</a:t>
              </a:r>
              <a:r>
                <a:rPr lang="en-US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2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 a = b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9079D6-8800-EF1F-017C-47D7E6BAA47E}"/>
                </a:ext>
              </a:extLst>
            </p:cNvPr>
            <p:cNvSpPr txBox="1"/>
            <p:nvPr/>
          </p:nvSpPr>
          <p:spPr>
            <a:xfrm>
              <a:off x="6613098" y="3428612"/>
              <a:ext cx="5151120" cy="19697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a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</a:t>
              </a:r>
              <a:r>
                <a:rPr lang="en-US" sz="1800" b="1" dirty="0">
                  <a:solidFill>
                    <a:srgbClr val="6A3E3E"/>
                  </a:solidFill>
                  <a:latin typeface="Consolas" panose="020B0609020204030204" pitchFamily="49" charset="0"/>
                </a:rPr>
                <a:t>b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 {</a:t>
              </a:r>
            </a:p>
            <a:p>
              <a:pPr algn="l"/>
              <a:endParaRPr lang="he-IL" sz="1800" dirty="0">
                <a:latin typeface="Consolas" panose="020B0609020204030204" pitchFamily="49" charset="0"/>
              </a:endParaRPr>
            </a:p>
            <a:p>
              <a:pPr algn="l"/>
              <a:r>
                <a:rPr lang="he-IL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 </a:t>
              </a:r>
            </a:p>
            <a:p>
              <a:pPr algn="l"/>
              <a:r>
                <a:rPr lang="en-US" sz="1800" b="1" dirty="0">
                  <a:solidFill>
                    <a:srgbClr val="7F0055"/>
                  </a:solidFill>
                  <a:latin typeface="Consolas" panose="020B0609020204030204" pitchFamily="49" charset="0"/>
                </a:rPr>
                <a:t>else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 {</a:t>
              </a:r>
            </a:p>
            <a:p>
              <a:pPr algn="l"/>
              <a:r>
                <a:rPr lang="en-US" sz="18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  a = b</a:t>
              </a:r>
              <a:endParaRPr lang="en-US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he-IL" sz="18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F0DFE3-8F0C-3A15-BB6F-B4B4E8114DEC}"/>
                </a:ext>
              </a:extLst>
            </p:cNvPr>
            <p:cNvSpPr txBox="1"/>
            <p:nvPr/>
          </p:nvSpPr>
          <p:spPr>
            <a:xfrm>
              <a:off x="6613098" y="2557759"/>
              <a:ext cx="2174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Java</a:t>
              </a:r>
              <a:endParaRPr lang="LID4096" sz="2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BB8C56-F732-B6B9-03C6-3BFA120A1EAE}"/>
                </a:ext>
              </a:extLst>
            </p:cNvPr>
            <p:cNvSpPr txBox="1"/>
            <p:nvPr/>
          </p:nvSpPr>
          <p:spPr>
            <a:xfrm>
              <a:off x="508000" y="2557759"/>
              <a:ext cx="2174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Python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040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3A06-9BF5-55FF-6704-68BAE0113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D148F-C766-EE13-6FE5-CA701AAB0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181" y="1337945"/>
            <a:ext cx="10515600" cy="4351338"/>
          </a:xfrm>
        </p:spPr>
        <p:txBody>
          <a:bodyPr>
            <a:normAutofit fontScale="92500"/>
          </a:bodyPr>
          <a:lstStyle/>
          <a:p>
            <a:pPr marL="742950" indent="-514350">
              <a:buFont typeface="+mj-lt"/>
              <a:buAutoNum type="arabicPeriod"/>
            </a:pPr>
            <a:r>
              <a:rPr lang="he-IL" dirty="0"/>
              <a:t>אם</a:t>
            </a:r>
            <a:r>
              <a:rPr lang="en-US" dirty="0"/>
              <a:t>a&gt;b </a:t>
            </a:r>
            <a:r>
              <a:rPr lang="he-IL" dirty="0"/>
              <a:t> כתוב לפלט בשורה הראשונה </a:t>
            </a:r>
            <a:r>
              <a:rPr lang="en-US" dirty="0"/>
              <a:t>big" </a:t>
            </a:r>
            <a:r>
              <a:rPr lang="he-IL" dirty="0"/>
              <a:t>" ובשורה השנייה </a:t>
            </a:r>
            <a:r>
              <a:rPr lang="en-US" dirty="0"/>
              <a:t>end" </a:t>
            </a:r>
            <a:r>
              <a:rPr lang="he-IL" dirty="0"/>
              <a:t>" אחרת כתוב לפלט בשורה הראשונה </a:t>
            </a:r>
            <a:r>
              <a:rPr lang="en-US" dirty="0"/>
              <a:t>small" </a:t>
            </a:r>
            <a:r>
              <a:rPr lang="he-IL" dirty="0"/>
              <a:t>" ובשורה השנייה </a:t>
            </a:r>
            <a:r>
              <a:rPr lang="en-US" dirty="0"/>
              <a:t>"end"</a:t>
            </a:r>
            <a:r>
              <a:rPr lang="he-IL" dirty="0"/>
              <a:t>. הראה 2 דרכים לעשות זאת. איזה דרך עדיפה?</a:t>
            </a:r>
          </a:p>
          <a:p>
            <a:pPr marL="742950" indent="-514350">
              <a:buFont typeface="+mj-lt"/>
              <a:buAutoNum type="arabicPeriod"/>
            </a:pPr>
            <a:r>
              <a:rPr lang="he-IL" dirty="0"/>
              <a:t>הדפס את הגדול ביותר מבין המשתנים </a:t>
            </a:r>
            <a:r>
              <a:rPr lang="en-US" dirty="0"/>
              <a:t>a, b, c</a:t>
            </a:r>
            <a:endParaRPr lang="he-IL" dirty="0"/>
          </a:p>
          <a:p>
            <a:pPr marL="742950" indent="-514350">
              <a:buFont typeface="+mj-lt"/>
              <a:buAutoNum type="arabicPeriod"/>
            </a:pPr>
            <a:r>
              <a:rPr lang="he-IL" dirty="0"/>
              <a:t>כתוב תוכנית הבודקת האם שנה היא שנה מעוברת. שנה מעוברת היא שנה המתחלקת ב 4 אך לא ב 100 או שהיא מתחלקת ב 400.</a:t>
            </a:r>
          </a:p>
          <a:p>
            <a:pPr marL="742950" indent="-514350">
              <a:buFont typeface="+mj-lt"/>
              <a:buAutoNum type="arabicPeriod"/>
            </a:pPr>
            <a:r>
              <a:rPr lang="he-IL" dirty="0"/>
              <a:t>כתוב ביטוי תנאי המוצא את המקסימום בין 2 מספרים</a:t>
            </a:r>
          </a:p>
          <a:p>
            <a:pPr marL="742950" indent="-514350">
              <a:buFont typeface="+mj-lt"/>
              <a:buAutoNum type="arabicPeriod"/>
            </a:pPr>
            <a:r>
              <a:rPr lang="he-IL" dirty="0"/>
              <a:t>כתוב ביטוי תנאי המקבל משתנה, בודק האם הוא חיובי, שלילי או אפס ומדפיס בהתאם:</a:t>
            </a:r>
            <a:br>
              <a:rPr lang="he-IL" dirty="0"/>
            </a:br>
            <a:r>
              <a:rPr lang="he-IL" dirty="0"/>
              <a:t>"</a:t>
            </a:r>
            <a:r>
              <a:rPr lang="en-US" dirty="0"/>
              <a:t>Positive", "</a:t>
            </a:r>
            <a:r>
              <a:rPr lang="en-US" dirty="0" err="1"/>
              <a:t>Negetive</a:t>
            </a:r>
            <a:r>
              <a:rPr lang="he-IL" dirty="0"/>
              <a:t>", </a:t>
            </a:r>
            <a:r>
              <a:rPr lang="en-US" dirty="0"/>
              <a:t>"Zero"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090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 dirty="0"/>
              <a:t>אם (תנאי כלשהו):</a:t>
            </a:r>
          </a:p>
          <a:p>
            <a:pPr lvl="1"/>
            <a:r>
              <a:rPr lang="he-IL" dirty="0"/>
              <a:t>פקודה</a:t>
            </a:r>
          </a:p>
          <a:p>
            <a:pPr lvl="1"/>
            <a:r>
              <a:rPr lang="he-IL" dirty="0"/>
              <a:t>פקודה</a:t>
            </a:r>
          </a:p>
          <a:p>
            <a:pPr lvl="1"/>
            <a:r>
              <a:rPr lang="he-IL" dirty="0"/>
              <a:t>...</a:t>
            </a:r>
          </a:p>
          <a:p>
            <a:pPr lvl="0"/>
            <a:endParaRPr lang="he-IL" dirty="0"/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מבנה של פקודת תנאי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l="11316" t="36277" r="50251" b="31968"/>
          <a:stretch/>
        </p:blipFill>
        <p:spPr>
          <a:xfrm>
            <a:off x="1964268" y="2540000"/>
            <a:ext cx="5071720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1332181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מבנה </a:t>
            </a:r>
            <a:r>
              <a:rPr lang="iw-IL" dirty="0"/>
              <a:t>פקודת תנאי</a:t>
            </a:r>
            <a:r>
              <a:rPr lang="he-IL" dirty="0"/>
              <a:t> </a:t>
            </a:r>
            <a:r>
              <a:rPr lang="iw-IL" dirty="0"/>
              <a:t>ב</a:t>
            </a:r>
            <a:r>
              <a:rPr lang="he-IL" dirty="0"/>
              <a:t>-</a:t>
            </a:r>
            <a:r>
              <a:rPr lang="iw-IL" dirty="0"/>
              <a:t>Python</a:t>
            </a:r>
            <a:r>
              <a:rPr lang="he-IL" dirty="0"/>
              <a:t> - </a:t>
            </a:r>
            <a:r>
              <a:rPr lang="en-US" dirty="0"/>
              <a:t>if</a:t>
            </a:r>
            <a:endParaRPr dirty="0"/>
          </a:p>
        </p:txBody>
      </p:sp>
      <p:sp>
        <p:nvSpPr>
          <p:cNvPr id="80" name="Google Shape;80;p6"/>
          <p:cNvSpPr txBox="1"/>
          <p:nvPr/>
        </p:nvSpPr>
        <p:spPr>
          <a:xfrm>
            <a:off x="7055120" y="3244334"/>
            <a:ext cx="29883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הפקודות לביצוע אם התנאי  נכון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2660071" y="2596043"/>
            <a:ext cx="2939217" cy="533791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5599289" y="2596043"/>
            <a:ext cx="163285" cy="54812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6"/>
          <p:cNvSpPr/>
          <p:nvPr/>
        </p:nvSpPr>
        <p:spPr>
          <a:xfrm>
            <a:off x="1964268" y="3202781"/>
            <a:ext cx="492162" cy="45708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3757617" y="2255044"/>
            <a:ext cx="7425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התנאי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1945136" y="3244334"/>
            <a:ext cx="584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0EF7B54-0D5E-C443-0558-49E0608077B6}"/>
              </a:ext>
            </a:extLst>
          </p:cNvPr>
          <p:cNvSpPr/>
          <p:nvPr/>
        </p:nvSpPr>
        <p:spPr>
          <a:xfrm>
            <a:off x="7128504" y="1673027"/>
            <a:ext cx="3172612" cy="1325563"/>
          </a:xfrm>
          <a:prstGeom prst="wedgeRoundRectCallout">
            <a:avLst>
              <a:gd name="adj1" fmla="val -90005"/>
              <a:gd name="adj2" fmla="val 372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5BB77-0E1F-C167-FEBA-64D49BCD22BE}"/>
              </a:ext>
            </a:extLst>
          </p:cNvPr>
          <p:cNvSpPr txBox="1"/>
          <p:nvPr/>
        </p:nvSpPr>
        <p:spPr>
          <a:xfrm>
            <a:off x="7305040" y="1804729"/>
            <a:ext cx="284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solidFill>
                  <a:schemeClr val="bg1"/>
                </a:solidFill>
              </a:rPr>
              <a:t>נקודתיים מציינות שבשורה הבאה תהיה </a:t>
            </a:r>
            <a:r>
              <a:rPr lang="he-IL" sz="2000" dirty="0" err="1">
                <a:solidFill>
                  <a:schemeClr val="bg1"/>
                </a:solidFill>
              </a:rPr>
              <a:t>אינדנטציה</a:t>
            </a:r>
            <a:r>
              <a:rPr lang="he-IL" sz="2000" dirty="0">
                <a:solidFill>
                  <a:schemeClr val="bg1"/>
                </a:solidFill>
              </a:rPr>
              <a:t> והתחלה של בלוק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1111E4E2-BAC2-53F5-E74C-94DF9952A899}"/>
              </a:ext>
            </a:extLst>
          </p:cNvPr>
          <p:cNvSpPr/>
          <p:nvPr/>
        </p:nvSpPr>
        <p:spPr>
          <a:xfrm>
            <a:off x="3302000" y="4409440"/>
            <a:ext cx="3556000" cy="1046480"/>
          </a:xfrm>
          <a:prstGeom prst="wedgeRoundRectCallout">
            <a:avLst>
              <a:gd name="adj1" fmla="val -80547"/>
              <a:gd name="adj2" fmla="val -1112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87C0-6B03-8EDB-5BE3-165AD9D7B76C}"/>
              </a:ext>
            </a:extLst>
          </p:cNvPr>
          <p:cNvSpPr txBox="1"/>
          <p:nvPr/>
        </p:nvSpPr>
        <p:spPr>
          <a:xfrm>
            <a:off x="3200400" y="4778047"/>
            <a:ext cx="309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400" dirty="0" err="1">
                <a:solidFill>
                  <a:schemeClr val="bg1"/>
                </a:solidFill>
              </a:rPr>
              <a:t>אינדנטציה</a:t>
            </a:r>
            <a:r>
              <a:rPr lang="he-IL" sz="2400" dirty="0">
                <a:solidFill>
                  <a:schemeClr val="bg1"/>
                </a:solidFill>
              </a:rPr>
              <a:t> חובה!</a:t>
            </a:r>
            <a:endParaRPr lang="en-IL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9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  <p:bldP spid="82" grpId="0" animBg="1"/>
      <p:bldP spid="83" grpId="0" animBg="1"/>
      <p:bldP spid="85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he-IL" dirty="0"/>
              <a:t>דוגמא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0988D-707F-3FD5-610C-F4493B24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1" y="1690688"/>
            <a:ext cx="6468378" cy="1962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35CD45-5408-F480-901C-48F451B9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891" y="1690688"/>
            <a:ext cx="3820058" cy="2333951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A9F2D7F-1179-D1C3-00AF-F0D54509454C}"/>
              </a:ext>
            </a:extLst>
          </p:cNvPr>
          <p:cNvSpPr/>
          <p:nvPr/>
        </p:nvSpPr>
        <p:spPr>
          <a:xfrm>
            <a:off x="7802880" y="4177039"/>
            <a:ext cx="3627069" cy="1325563"/>
          </a:xfrm>
          <a:prstGeom prst="wedgeRoundRectCallout">
            <a:avLst>
              <a:gd name="adj1" fmla="val -9908"/>
              <a:gd name="adj2" fmla="val -739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0CE48-2DEE-E9A4-6B28-6DC6A53FF4B4}"/>
              </a:ext>
            </a:extLst>
          </p:cNvPr>
          <p:cNvSpPr txBox="1"/>
          <p:nvPr/>
        </p:nvSpPr>
        <p:spPr>
          <a:xfrm>
            <a:off x="7802880" y="4602480"/>
            <a:ext cx="2976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2000" dirty="0">
                <a:solidFill>
                  <a:schemeClr val="bg1"/>
                </a:solidFill>
              </a:rPr>
              <a:t>בלוק עם שתי פקודות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2A2D5D-F021-231E-6DB1-C9F4CF176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782" y="1154003"/>
            <a:ext cx="11582400" cy="4201585"/>
          </a:xfrm>
        </p:spPr>
        <p:txBody>
          <a:bodyPr/>
          <a:lstStyle/>
          <a:p>
            <a:r>
              <a:rPr lang="he-IL" dirty="0"/>
              <a:t>נבצע באמצעות </a:t>
            </a:r>
            <a:r>
              <a:rPr lang="he-IL" dirty="0" err="1"/>
              <a:t>אינדנטציה</a:t>
            </a:r>
            <a:r>
              <a:rPr lang="he-IL" dirty="0"/>
              <a:t> (הזחה)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CA323-7D0D-662B-BDA6-C4C457BE5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82" y="78781"/>
            <a:ext cx="11490429" cy="1325563"/>
          </a:xfrm>
        </p:spPr>
        <p:txBody>
          <a:bodyPr/>
          <a:lstStyle/>
          <a:p>
            <a:r>
              <a:rPr lang="he-IL" dirty="0"/>
              <a:t>הגדרת בלוק בפיתון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FDD02-8CF9-CAD9-7707-B81C19CB9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873" y="4631000"/>
            <a:ext cx="3512246" cy="150524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28569C3-1606-264F-0773-FFA54745C313}"/>
              </a:ext>
            </a:extLst>
          </p:cNvPr>
          <p:cNvGrpSpPr/>
          <p:nvPr/>
        </p:nvGrpSpPr>
        <p:grpSpPr>
          <a:xfrm>
            <a:off x="544887" y="1821155"/>
            <a:ext cx="11256218" cy="3117622"/>
            <a:chOff x="508000" y="2557759"/>
            <a:chExt cx="11256218" cy="31176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694045-0B5C-EF2D-E614-BEA376FF1E1D}"/>
                </a:ext>
              </a:extLst>
            </p:cNvPr>
            <p:cNvSpPr txBox="1"/>
            <p:nvPr/>
          </p:nvSpPr>
          <p:spPr>
            <a:xfrm>
              <a:off x="589280" y="3428612"/>
              <a:ext cx="442976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n = </a:t>
              </a:r>
              <a:r>
                <a:rPr lang="en-US" sz="2000" b="0" dirty="0">
                  <a:solidFill>
                    <a:srgbClr val="098156"/>
                  </a:solidFill>
                  <a:effectLst/>
                  <a:latin typeface="Courier New" panose="02070309020205020404" pitchFamily="49" charset="0"/>
                </a:rPr>
                <a:t>10</a:t>
              </a:r>
              <a:endPara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  <a:p>
              <a:r>
                <a:rPr lang="en-US" sz="2000" b="0" dirty="0">
                  <a:solidFill>
                    <a:srgbClr val="AF00DB"/>
                  </a:solidFill>
                  <a:effectLst/>
                  <a:latin typeface="Courier New" panose="02070309020205020404" pitchFamily="49" charset="0"/>
                </a:rPr>
                <a:t>if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n &gt; </a:t>
              </a:r>
              <a:r>
                <a:rPr lang="en-US" sz="2000" b="0" dirty="0">
                  <a:solidFill>
                    <a:srgbClr val="098156"/>
                  </a:solidFill>
                  <a:effectLst/>
                  <a:latin typeface="Courier New" panose="02070309020205020404" pitchFamily="49" charset="0"/>
                </a:rPr>
                <a:t>2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: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 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'Greater then 2'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 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'Done'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  <a:p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  </a:t>
              </a:r>
              <a:r>
                <a:rPr lang="en-US" sz="2000" b="0" dirty="0">
                  <a:solidFill>
                    <a:srgbClr val="795E26"/>
                  </a:solidFill>
                  <a:effectLst/>
                  <a:latin typeface="Courier New" panose="02070309020205020404" pitchFamily="49" charset="0"/>
                </a:rPr>
                <a:t>print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</a:t>
              </a:r>
              <a:r>
                <a:rPr lang="en-US" sz="2000" b="0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'...'</a:t>
              </a:r>
              <a:r>
                <a:rPr lang="en-US" sz="20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)</a:t>
              </a:r>
            </a:p>
            <a:p>
              <a:endParaRPr lang="LID4096" sz="2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3732F7-0B1F-688C-1A34-F56D8AF596AA}"/>
                </a:ext>
              </a:extLst>
            </p:cNvPr>
            <p:cNvSpPr txBox="1"/>
            <p:nvPr/>
          </p:nvSpPr>
          <p:spPr>
            <a:xfrm>
              <a:off x="6613098" y="3428612"/>
              <a:ext cx="515112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18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= 10;</a:t>
              </a:r>
            </a:p>
            <a:p>
              <a:pPr algn="l"/>
              <a:r>
                <a:rPr lang="en-US" sz="1800" dirty="0">
                  <a:solidFill>
                    <a:srgbClr val="7F0055"/>
                  </a:solidFill>
                  <a:latin typeface="Consolas" panose="020B0609020204030204" pitchFamily="49" charset="0"/>
                </a:rPr>
                <a:t>if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(</a:t>
              </a:r>
              <a:r>
                <a:rPr lang="en-US" sz="1800" dirty="0">
                  <a:solidFill>
                    <a:srgbClr val="6A3E3E"/>
                  </a:solidFill>
                  <a:latin typeface="Consolas" panose="020B0609020204030204" pitchFamily="49" charset="0"/>
                </a:rPr>
                <a:t>n</a:t>
              </a:r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&gt; 2) </a:t>
              </a:r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sz="18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8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sz="1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"Greater then 2"</a:t>
              </a:r>
              <a:r>
                <a:rPr lang="en-US" sz="1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sz="18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8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sz="1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"Done"</a:t>
              </a:r>
              <a:r>
                <a:rPr lang="en-US" sz="1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sz="18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18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System.</a:t>
              </a:r>
              <a:r>
                <a:rPr lang="en-US" sz="1800" i="1" dirty="0" err="1">
                  <a:solidFill>
                    <a:srgbClr val="0000C0"/>
                  </a:solidFill>
                  <a:latin typeface="Consolas" panose="020B0609020204030204" pitchFamily="49" charset="0"/>
                </a:rPr>
                <a:t>out</a:t>
              </a:r>
              <a:r>
                <a:rPr lang="en-US" sz="1800" i="1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.println</a:t>
              </a:r>
              <a:r>
                <a:rPr lang="en-US" sz="1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800" i="1" dirty="0">
                  <a:solidFill>
                    <a:srgbClr val="2A00FF"/>
                  </a:solidFill>
                  <a:latin typeface="Consolas" panose="020B0609020204030204" pitchFamily="49" charset="0"/>
                </a:rPr>
                <a:t>"..."</a:t>
              </a:r>
              <a:r>
                <a:rPr lang="en-US" sz="1800" i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pPr algn="l"/>
              <a:r>
                <a:rPr lang="en-US" sz="1800" b="1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he-IL" sz="1800" b="1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algn="l"/>
              <a:endParaRPr lang="he-IL" sz="1800" dirty="0">
                <a:latin typeface="Consolas" panose="020B0609020204030204" pitchFamily="49" charset="0"/>
              </a:endParaRPr>
            </a:p>
            <a:p>
              <a:endParaRPr lang="LID4096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07335D-654D-5FE8-3DF8-9FC6E35ABE7A}"/>
                </a:ext>
              </a:extLst>
            </p:cNvPr>
            <p:cNvSpPr txBox="1"/>
            <p:nvPr/>
          </p:nvSpPr>
          <p:spPr>
            <a:xfrm>
              <a:off x="6613098" y="2557759"/>
              <a:ext cx="2174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Java</a:t>
              </a:r>
              <a:endParaRPr lang="LID4096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1BF48-2161-0BE3-D07A-892A8778E6CF}"/>
                </a:ext>
              </a:extLst>
            </p:cNvPr>
            <p:cNvSpPr txBox="1"/>
            <p:nvPr/>
          </p:nvSpPr>
          <p:spPr>
            <a:xfrm>
              <a:off x="508000" y="2557759"/>
              <a:ext cx="2174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Python</a:t>
              </a:r>
              <a:endParaRPr lang="LID4096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941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27A9D7-3C9A-3FD0-4055-374E7B161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אינטציה</a:t>
            </a:r>
            <a:r>
              <a:rPr lang="he-IL" dirty="0"/>
              <a:t> נכונה הופכת את הקוד לקריא יותר</a:t>
            </a:r>
          </a:p>
          <a:p>
            <a:r>
              <a:rPr lang="he-IL" dirty="0" err="1"/>
              <a:t>פייתון</a:t>
            </a:r>
            <a:r>
              <a:rPr lang="he-IL" dirty="0"/>
              <a:t> מחייבת אותנו </a:t>
            </a:r>
            <a:r>
              <a:rPr lang="he-IL" dirty="0" err="1"/>
              <a:t>באינדנטציה</a:t>
            </a:r>
            <a:r>
              <a:rPr lang="he-IL" dirty="0"/>
              <a:t>. אחרת הקוד לא יתקמפל</a:t>
            </a:r>
          </a:p>
          <a:p>
            <a:r>
              <a:rPr lang="he-IL" dirty="0"/>
              <a:t>בשפות אחרות </a:t>
            </a:r>
            <a:r>
              <a:rPr lang="he-IL" dirty="0" err="1"/>
              <a:t>הקומפילר</a:t>
            </a:r>
            <a:r>
              <a:rPr lang="he-IL" dirty="0"/>
              <a:t> מתעלם </a:t>
            </a:r>
            <a:r>
              <a:rPr lang="he-IL" dirty="0" err="1"/>
              <a:t>מהאינדטציה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B9BCC-0F7F-0756-4A87-C5184D27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יתרונות הגדרת בלוק באמצעות </a:t>
            </a:r>
            <a:r>
              <a:rPr lang="he-IL" dirty="0" err="1"/>
              <a:t>אינדטציה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3802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B12B4F-3695-E836-F80D-9645F76E0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343C70-52B5-8311-98BB-73B54C5C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המשך ביצוע לאחר התנאי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E749D7-DE3A-5237-DF68-A84BE778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44" y="1906841"/>
            <a:ext cx="5087076" cy="35764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9E726-193F-D574-D720-3DCCCBB19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478" y="1906841"/>
            <a:ext cx="5598878" cy="26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3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DC657F-9288-85FA-BD59-B3BBD11F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2240" y="1600201"/>
            <a:ext cx="10474960" cy="2047240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FED624-2739-23AC-2C2A-C905A181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he-IL" dirty="0"/>
              <a:t> מקונן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25F9C-46B0-7C82-5570-1103A1003B6B}"/>
              </a:ext>
            </a:extLst>
          </p:cNvPr>
          <p:cNvSpPr txBox="1"/>
          <p:nvPr/>
        </p:nvSpPr>
        <p:spPr>
          <a:xfrm>
            <a:off x="432450" y="1382286"/>
            <a:ext cx="79558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     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'Outer condition is true'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  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&gt;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                        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'Inner condition 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    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'Between inner conditions'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 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&lt; </a:t>
            </a:r>
            <a:r>
              <a:rPr lang="en-US" sz="2000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                          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'Inner condition 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    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'End of outer condition'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   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'After outer condition'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          </a:t>
            </a:r>
          </a:p>
          <a:p>
            <a:endParaRPr lang="LID4096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BCDD47-B5D2-2E95-F5F2-AB78D5084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501" y="2443465"/>
            <a:ext cx="4280728" cy="197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9572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</TotalTime>
  <Words>746</Words>
  <Application>Microsoft Office PowerPoint</Application>
  <PresentationFormat>Widescreen</PresentationFormat>
  <Paragraphs>141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Tahoma</vt:lpstr>
      <vt:lpstr>Consolas</vt:lpstr>
      <vt:lpstr>Courier New</vt:lpstr>
      <vt:lpstr>Arial</vt:lpstr>
      <vt:lpstr>Calibri</vt:lpstr>
      <vt:lpstr>TECHNION_Op3_General_Heb</vt:lpstr>
      <vt:lpstr>מדעי הנתונים</vt:lpstr>
      <vt:lpstr>PowerPoint Presentation</vt:lpstr>
      <vt:lpstr>מבנה של פקודת תנאי</vt:lpstr>
      <vt:lpstr>מבנה פקודת תנאי ב-Python - if</vt:lpstr>
      <vt:lpstr>דוגמא</vt:lpstr>
      <vt:lpstr>הגדרת בלוק בפיתון</vt:lpstr>
      <vt:lpstr>יתרונות הגדרת בלוק באמצעות אינדטציה</vt:lpstr>
      <vt:lpstr>המשך ביצוע לאחר התנאי</vt:lpstr>
      <vt:lpstr>If מקונן</vt:lpstr>
      <vt:lpstr>מבנה של פקודת תנאי if-else</vt:lpstr>
      <vt:lpstr>מבנה פקודת תנאי if-else</vt:lpstr>
      <vt:lpstr>דוגמא</vt:lpstr>
      <vt:lpstr>PowerPoint Presentation</vt:lpstr>
      <vt:lpstr>תנאי עם פעולת "וגם" -  and</vt:lpstr>
      <vt:lpstr>תנאי עם פעולת "או" - or</vt:lpstr>
      <vt:lpstr>תנאי עם שלילה - not</vt:lpstr>
      <vt:lpstr>מה עם ?conditional expression</vt:lpstr>
      <vt:lpstr>conditional expression – דוגמה 1</vt:lpstr>
      <vt:lpstr>conditional expression – דוגמה 2</vt:lpstr>
      <vt:lpstr>conditional expression – דוגמה 3</vt:lpstr>
      <vt:lpstr>שאלה</vt:lpstr>
      <vt:lpstr>תשובה</vt:lpstr>
      <vt:lpstr>PowerPoint Presentation</vt:lpstr>
      <vt:lpstr>pass</vt:lpstr>
      <vt:lpstr>שאלות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תנאים</dc:title>
  <dc:creator>Jacob Mike</dc:creator>
  <cp:lastModifiedBy>Yaron Mizrahi</cp:lastModifiedBy>
  <cp:revision>54</cp:revision>
  <dcterms:created xsi:type="dcterms:W3CDTF">2019-03-02T07:56:19Z</dcterms:created>
  <dcterms:modified xsi:type="dcterms:W3CDTF">2023-08-21T18:05:10Z</dcterms:modified>
</cp:coreProperties>
</file>