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70" r:id="rId2"/>
    <p:sldId id="257" r:id="rId3"/>
    <p:sldId id="258" r:id="rId4"/>
    <p:sldId id="271" r:id="rId5"/>
    <p:sldId id="272" r:id="rId6"/>
    <p:sldId id="273" r:id="rId7"/>
    <p:sldId id="274" r:id="rId8"/>
    <p:sldId id="260" r:id="rId9"/>
    <p:sldId id="261" r:id="rId10"/>
    <p:sldId id="280" r:id="rId11"/>
    <p:sldId id="282" r:id="rId12"/>
    <p:sldId id="288" r:id="rId13"/>
    <p:sldId id="285" r:id="rId14"/>
    <p:sldId id="284" r:id="rId15"/>
    <p:sldId id="308" r:id="rId16"/>
    <p:sldId id="287" r:id="rId17"/>
    <p:sldId id="289" r:id="rId18"/>
    <p:sldId id="290" r:id="rId19"/>
    <p:sldId id="291" r:id="rId20"/>
    <p:sldId id="283" r:id="rId21"/>
    <p:sldId id="262" r:id="rId22"/>
    <p:sldId id="311" r:id="rId23"/>
    <p:sldId id="292" r:id="rId24"/>
    <p:sldId id="276" r:id="rId25"/>
    <p:sldId id="277" r:id="rId26"/>
    <p:sldId id="293" r:id="rId27"/>
    <p:sldId id="278" r:id="rId28"/>
    <p:sldId id="279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12" r:id="rId39"/>
    <p:sldId id="303" r:id="rId40"/>
    <p:sldId id="304" r:id="rId41"/>
    <p:sldId id="305" r:id="rId42"/>
    <p:sldId id="306" r:id="rId43"/>
    <p:sldId id="307" r:id="rId44"/>
    <p:sldId id="313" r:id="rId45"/>
    <p:sldId id="309" r:id="rId46"/>
    <p:sldId id="310" r:id="rId47"/>
    <p:sldId id="268" r:id="rId48"/>
  </p:sldIdLst>
  <p:sldSz cx="12192000" cy="6858000"/>
  <p:notesSz cx="6858000" cy="9144000"/>
  <p:embeddedFontLst>
    <p:embeddedFont>
      <p:font typeface="Tahoma" panose="020B0604030504040204" pitchFamily="3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sP05/wbklGGvZN3CaJNb+N8v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79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325120" y="365125"/>
            <a:ext cx="115226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325120" y="1825625"/>
            <a:ext cx="115121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3943188" y="6679096"/>
            <a:ext cx="4114800" cy="13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6" name="Google Shape;36;p17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מדעי הנתונים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he-IL" dirty="0"/>
              <a:t>רשימות בפיתון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5F64-F6CC-38EC-DA33-F685F1AE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78978"/>
            <a:ext cx="11522661" cy="681355"/>
          </a:xfrm>
        </p:spPr>
        <p:txBody>
          <a:bodyPr>
            <a:normAutofit fontScale="90000"/>
          </a:bodyPr>
          <a:lstStyle/>
          <a:p>
            <a:r>
              <a:rPr lang="he-IL" dirty="0"/>
              <a:t>קיטוע רשימה - שאלה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A3CE-380F-2029-C245-6D61784BE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880" y="760333"/>
            <a:ext cx="11512161" cy="1222375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קיטוע רשימה יוצר </a:t>
            </a:r>
            <a:r>
              <a:rPr lang="he-IL" b="1" dirty="0"/>
              <a:t>רשימה חדשה </a:t>
            </a:r>
            <a:r>
              <a:rPr lang="he-IL" dirty="0"/>
              <a:t>עם הערכים המבוקשים מהרשימה המקורית (</a:t>
            </a:r>
            <a:r>
              <a:rPr lang="en-US" dirty="0"/>
              <a:t>shallow cloning</a:t>
            </a:r>
            <a:r>
              <a:rPr lang="he-IL" dirty="0"/>
              <a:t>)</a:t>
            </a:r>
            <a:endParaRPr lang="en-US" dirty="0"/>
          </a:p>
          <a:p>
            <a:r>
              <a:rPr lang="he-IL" dirty="0"/>
              <a:t>שאלה: מה יהיה הפלט של קטע הקוד הבא: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9F10C-3B13-0A97-F001-3FA597B19EF6}"/>
              </a:ext>
            </a:extLst>
          </p:cNvPr>
          <p:cNvSpPr txBox="1"/>
          <p:nvPr/>
        </p:nvSpPr>
        <p:spPr>
          <a:xfrm>
            <a:off x="436880" y="1982708"/>
            <a:ext cx="4663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list2 = list1[: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'before'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(list2)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list2[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'z'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'after'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(list2)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69433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5F64-F6CC-38EC-DA33-F685F1AE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78978"/>
            <a:ext cx="11522661" cy="681355"/>
          </a:xfrm>
        </p:spPr>
        <p:txBody>
          <a:bodyPr>
            <a:normAutofit fontScale="90000"/>
          </a:bodyPr>
          <a:lstStyle/>
          <a:p>
            <a:r>
              <a:rPr lang="he-IL" dirty="0"/>
              <a:t>קיטוע רשימה - תשובה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A3CE-380F-2029-C245-6D61784BE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880" y="760333"/>
            <a:ext cx="11512161" cy="1222375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קיטוע רשימה יוצר רשימה חדשה עם הערכים המבוקשים מהרשימה המקורית</a:t>
            </a:r>
            <a:endParaRPr lang="en-US" dirty="0"/>
          </a:p>
          <a:p>
            <a:r>
              <a:rPr lang="he-IL" dirty="0"/>
              <a:t>שאלה: מה יהיה הפלט של קטע הקוד הבא: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9F10C-3B13-0A97-F001-3FA597B19EF6}"/>
              </a:ext>
            </a:extLst>
          </p:cNvPr>
          <p:cNvSpPr txBox="1"/>
          <p:nvPr/>
        </p:nvSpPr>
        <p:spPr>
          <a:xfrm>
            <a:off x="436880" y="1982708"/>
            <a:ext cx="4663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list2 = list1[: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'before'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(list2)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list2[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'z'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'after'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(list2)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6E912-FF12-280F-B643-AA7C7BAD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880" y="2664063"/>
            <a:ext cx="361047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9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1775-A5E9-0555-905F-E5918F0B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83765"/>
            <a:ext cx="11522661" cy="1325563"/>
          </a:xfrm>
        </p:spPr>
        <p:txBody>
          <a:bodyPr/>
          <a:lstStyle/>
          <a:p>
            <a:pPr algn="ctr"/>
            <a:r>
              <a:rPr lang="he-IL" dirty="0"/>
              <a:t>שינוי ערכי הרשימה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1512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0E0D-3B28-79D5-EE21-248856C4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הוספת ערך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9F23B-084F-B488-61E0-21FB1570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99" y="1308100"/>
            <a:ext cx="11512161" cy="765175"/>
          </a:xfrm>
        </p:spPr>
        <p:txBody>
          <a:bodyPr>
            <a:normAutofit fontScale="62500" lnSpcReduction="20000"/>
          </a:bodyPr>
          <a:lstStyle/>
          <a:p>
            <a:pPr marL="228600" indent="0">
              <a:buNone/>
            </a:pPr>
            <a:r>
              <a:rPr lang="he-IL" dirty="0"/>
              <a:t>הערך יתווסף לסוף הרשימה</a:t>
            </a:r>
          </a:p>
          <a:p>
            <a:pPr marL="228600" indent="0">
              <a:buNone/>
            </a:pPr>
            <a:r>
              <a:rPr lang="he-IL" dirty="0"/>
              <a:t>היות והרשימה הינה מבנה נתונים גמיש, לא תיווצר בהכרח רשימה חדשה בהוספת איבר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201BA-3EB8-A655-797B-7A0A33E96D21}"/>
              </a:ext>
            </a:extLst>
          </p:cNvPr>
          <p:cNvSpPr txBox="1"/>
          <p:nvPr/>
        </p:nvSpPr>
        <p:spPr>
          <a:xfrm>
            <a:off x="385199" y="2651760"/>
            <a:ext cx="708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2DB70-FECC-A4BB-6086-C5EEC195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967" y="4268414"/>
            <a:ext cx="551574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5F7C-B136-86E0-2359-188D8AA8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הכנסת ערך לרשימה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C7817-C98C-D42D-2AF3-48354885D603}"/>
              </a:ext>
            </a:extLst>
          </p:cNvPr>
          <p:cNvSpPr txBox="1"/>
          <p:nvPr/>
        </p:nvSpPr>
        <p:spPr>
          <a:xfrm>
            <a:off x="447040" y="3222228"/>
            <a:ext cx="6736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"watermelon"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9762C-1CCA-DE3E-1E52-9E6335B3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372" y="4237891"/>
            <a:ext cx="6001588" cy="695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4CBA6A-5602-3F46-DCF0-7DC6489A64DF}"/>
              </a:ext>
            </a:extLst>
          </p:cNvPr>
          <p:cNvSpPr txBox="1"/>
          <p:nvPr/>
        </p:nvSpPr>
        <p:spPr>
          <a:xfrm>
            <a:off x="5537200" y="1493520"/>
            <a:ext cx="620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תתבצע דחיפה של כל האיברים ימינה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79298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3094-F006-946F-C683-65F2389F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חיבור רשימות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C8911-5342-3B92-8C35-5B7E1CD5E6FD}"/>
              </a:ext>
            </a:extLst>
          </p:cNvPr>
          <p:cNvSpPr txBox="1"/>
          <p:nvPr/>
        </p:nvSpPr>
        <p:spPr>
          <a:xfrm>
            <a:off x="705928" y="2452744"/>
            <a:ext cx="5380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list2 =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list3 = list1 + list2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(list3)</a:t>
            </a:r>
          </a:p>
          <a:p>
            <a:endParaRPr lang="en-I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A591A4-2C51-830A-075D-0EAFFC93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7140"/>
            <a:ext cx="3948886" cy="78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0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7232-95FF-D284-9469-5197788A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9" y="2275205"/>
            <a:ext cx="11522661" cy="1325563"/>
          </a:xfrm>
        </p:spPr>
        <p:txBody>
          <a:bodyPr/>
          <a:lstStyle/>
          <a:p>
            <a:pPr algn="ctr"/>
            <a:r>
              <a:rPr lang="he-IL" dirty="0"/>
              <a:t>הסרת איברים מהרשימה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6930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E5D6-ACAB-93C0-2910-4A19950A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הסרת איבר לפי ערך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3CA6-F9D9-619C-E9B1-0782258F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694055"/>
          </a:xfrm>
        </p:spPr>
        <p:txBody>
          <a:bodyPr/>
          <a:lstStyle/>
          <a:p>
            <a:pPr marL="228600" indent="0">
              <a:buNone/>
            </a:pPr>
            <a:r>
              <a:rPr lang="he-IL" dirty="0"/>
              <a:t>מסיר את האיבר הראשון ברשימה שמתאים לארגומנט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01041-BE0B-7092-C81A-D532C51CF176}"/>
              </a:ext>
            </a:extLst>
          </p:cNvPr>
          <p:cNvSpPr txBox="1"/>
          <p:nvPr/>
        </p:nvSpPr>
        <p:spPr>
          <a:xfrm>
            <a:off x="396240" y="2915920"/>
            <a:ext cx="812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frut_list.remove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5B9A1-D61E-37FD-769A-06D37E839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66" y="4546230"/>
            <a:ext cx="431542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51E2-417E-F625-290C-F0C75689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הסרת איבר לפי אינדקס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E95A6-B6E5-7D83-DC43-600CD5645849}"/>
              </a:ext>
            </a:extLst>
          </p:cNvPr>
          <p:cNvSpPr txBox="1"/>
          <p:nvPr/>
        </p:nvSpPr>
        <p:spPr>
          <a:xfrm>
            <a:off x="325120" y="4373678"/>
            <a:ext cx="725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pop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'removed'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element)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AB3FB-3AA6-A3F5-EB85-73493D0D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65" y="4554317"/>
            <a:ext cx="3124636" cy="962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69735-5353-13AB-FFE5-559342E22809}"/>
              </a:ext>
            </a:extLst>
          </p:cNvPr>
          <p:cNvSpPr txBox="1"/>
          <p:nvPr/>
        </p:nvSpPr>
        <p:spPr>
          <a:xfrm>
            <a:off x="325120" y="2484322"/>
            <a:ext cx="660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pop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'removed'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element)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1E278A-919A-5B55-812B-16D17693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839" y="2484322"/>
            <a:ext cx="3134162" cy="1047896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AE936BA-90DF-5E77-1275-DC5D674897DF}"/>
              </a:ext>
            </a:extLst>
          </p:cNvPr>
          <p:cNvSpPr/>
          <p:nvPr/>
        </p:nvSpPr>
        <p:spPr>
          <a:xfrm>
            <a:off x="4886960" y="3008270"/>
            <a:ext cx="2407920" cy="1107268"/>
          </a:xfrm>
          <a:prstGeom prst="wedgeRoundRectCallout">
            <a:avLst>
              <a:gd name="adj1" fmla="val -76951"/>
              <a:gd name="adj2" fmla="val -485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E7DD3-AC51-736F-DC60-9B6B8A22288B}"/>
              </a:ext>
            </a:extLst>
          </p:cNvPr>
          <p:cNvSpPr txBox="1"/>
          <p:nvPr/>
        </p:nvSpPr>
        <p:spPr>
          <a:xfrm>
            <a:off x="4947920" y="3149600"/>
            <a:ext cx="206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dirty="0">
                <a:solidFill>
                  <a:schemeClr val="bg1"/>
                </a:solidFill>
              </a:rPr>
              <a:t>ללא ארגומנט מסיר את האיבר האחרון ברשימה</a:t>
            </a:r>
            <a:endParaRPr lang="en-I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3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1E64-82EE-4E53-C5C6-BAAE67C1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ניקוי הרשימה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4DA87-1EBB-075F-3402-F20A6ACA420D}"/>
              </a:ext>
            </a:extLst>
          </p:cNvPr>
          <p:cNvSpPr txBox="1"/>
          <p:nvPr/>
        </p:nvSpPr>
        <p:spPr>
          <a:xfrm>
            <a:off x="436880" y="1778000"/>
            <a:ext cx="6644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frut_list.clear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EFC6B-3B34-CB47-EC08-517C57A7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21" y="3802282"/>
            <a:ext cx="120031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7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>
          <a:xfrm>
            <a:off x="386003" y="1537066"/>
            <a:ext cx="11430077" cy="3783867"/>
          </a:xfrm>
        </p:spPr>
        <p:txBody>
          <a:bodyPr/>
          <a:lstStyle/>
          <a:p>
            <a:pPr lvl="0"/>
            <a:r>
              <a:rPr lang="he-IL" dirty="0"/>
              <a:t>מהן רשימות</a:t>
            </a:r>
          </a:p>
          <a:p>
            <a:pPr lvl="0"/>
            <a:r>
              <a:rPr lang="he-IL" dirty="0"/>
              <a:t>שליפת ערכים מרשימה</a:t>
            </a:r>
          </a:p>
          <a:p>
            <a:pPr lvl="0"/>
            <a:r>
              <a:rPr lang="he-IL" dirty="0"/>
              <a:t>הסרת איברים מרשימה</a:t>
            </a:r>
          </a:p>
          <a:p>
            <a:pPr lvl="0"/>
            <a:r>
              <a:rPr lang="he-IL" dirty="0"/>
              <a:t>סריקת רשימה</a:t>
            </a:r>
          </a:p>
          <a:p>
            <a:pPr lvl="0"/>
            <a:r>
              <a:rPr lang="en-US" dirty="0"/>
              <a:t>List Comprehension</a:t>
            </a:r>
          </a:p>
          <a:p>
            <a:pPr lvl="0"/>
            <a:r>
              <a:rPr lang="he-IL" dirty="0"/>
              <a:t>מיון רשימה</a:t>
            </a:r>
          </a:p>
          <a:p>
            <a:pPr lvl="0"/>
            <a:r>
              <a:rPr lang="he-IL" dirty="0"/>
              <a:t>כיצד להפוך מחרוזת לרשימה של מילים</a:t>
            </a:r>
          </a:p>
        </p:txBody>
      </p:sp>
      <p:sp>
        <p:nvSpPr>
          <p:cNvPr id="47" name="Google Shape;47;p2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he-IL" dirty="0"/>
              <a:t>תוכן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D421-3215-5A25-AA9B-8A8B58EE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חיפוש ערך ברשימה?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23C0A-2472-A640-E03A-4F28FC24D322}"/>
              </a:ext>
            </a:extLst>
          </p:cNvPr>
          <p:cNvSpPr txBox="1"/>
          <p:nvPr/>
        </p:nvSpPr>
        <p:spPr>
          <a:xfrm>
            <a:off x="426720" y="1690688"/>
            <a:ext cx="719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"Yes, 'apple' is in the fruits list"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54B81-2EFA-7120-A323-E07F58A8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14" y="2818428"/>
            <a:ext cx="4953691" cy="714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E36C4-43FF-657D-E09D-9CED521B759E}"/>
              </a:ext>
            </a:extLst>
          </p:cNvPr>
          <p:cNvSpPr txBox="1"/>
          <p:nvPr/>
        </p:nvSpPr>
        <p:spPr>
          <a:xfrm>
            <a:off x="4917440" y="3753168"/>
            <a:ext cx="719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"melon"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 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dont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find melon!"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2ABB0-6B9E-BAF9-49C9-85C1ED01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06" y="4930370"/>
            <a:ext cx="2991267" cy="647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713EB1-7A55-3EAD-97D8-D1FFCA022792}"/>
              </a:ext>
            </a:extLst>
          </p:cNvPr>
          <p:cNvSpPr txBox="1"/>
          <p:nvPr/>
        </p:nvSpPr>
        <p:spPr>
          <a:xfrm>
            <a:off x="8117839" y="1595120"/>
            <a:ext cx="3729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שאלה: איפה כבר ראינו חיפוש כזה?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057724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חיפוש ברשימה</a:t>
            </a:r>
            <a:endParaRPr dirty="0"/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 l="20367" t="50000" r="3957" b="22481"/>
          <a:stretch/>
        </p:blipFill>
        <p:spPr>
          <a:xfrm>
            <a:off x="2775727" y="1313767"/>
            <a:ext cx="7079037" cy="30620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2A42AFF-2C11-1196-DD5B-1D61631754AE}"/>
              </a:ext>
            </a:extLst>
          </p:cNvPr>
          <p:cNvSpPr/>
          <p:nvPr/>
        </p:nvSpPr>
        <p:spPr>
          <a:xfrm>
            <a:off x="5659120" y="2255520"/>
            <a:ext cx="3413760" cy="985520"/>
          </a:xfrm>
          <a:prstGeom prst="wedgeRoundRectCallout">
            <a:avLst>
              <a:gd name="adj1" fmla="val -82142"/>
              <a:gd name="adj2" fmla="val -27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1C9F5-802C-A7E3-E7B1-870B2096DECE}"/>
              </a:ext>
            </a:extLst>
          </p:cNvPr>
          <p:cNvSpPr txBox="1"/>
          <p:nvPr/>
        </p:nvSpPr>
        <p:spPr>
          <a:xfrm>
            <a:off x="5872480" y="2425114"/>
            <a:ext cx="298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bg1"/>
                </a:solidFill>
              </a:rPr>
              <a:t>מחזיר את האינדקס הראשון של האיבר שנמצאה עבורו התאמה</a:t>
            </a:r>
            <a:endParaRPr lang="en-IL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06CA9-D1F7-133D-80BF-BE06223D6072}"/>
              </a:ext>
            </a:extLst>
          </p:cNvPr>
          <p:cNvSpPr txBox="1"/>
          <p:nvPr/>
        </p:nvSpPr>
        <p:spPr>
          <a:xfrm>
            <a:off x="2235200" y="4643120"/>
            <a:ext cx="810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/>
              <a:t>אם לא מוצא מחזיר שגיאה</a:t>
            </a:r>
            <a:endParaRPr lang="en-IL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38D7-5394-FDA4-3DED-659250C3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ספירת ערך ברשימה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64CFE-4456-59F1-FFD3-353258318CFF}"/>
              </a:ext>
            </a:extLst>
          </p:cNvPr>
          <p:cNvSpPr txBox="1"/>
          <p:nvPr/>
        </p:nvSpPr>
        <p:spPr>
          <a:xfrm>
            <a:off x="589280" y="245950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points =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points.count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F4BE0-F300-0C9D-B638-5390903C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562" y="2459504"/>
            <a:ext cx="107647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43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3C6C-8853-8281-FABE-647578FB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9" y="2529205"/>
            <a:ext cx="11522661" cy="1325563"/>
          </a:xfrm>
        </p:spPr>
        <p:txBody>
          <a:bodyPr/>
          <a:lstStyle/>
          <a:p>
            <a:pPr algn="ctr"/>
            <a:r>
              <a:rPr lang="he-IL" dirty="0"/>
              <a:t>סריקת רשימה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6468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BC3E-90BC-8CAD-35A4-69F591D4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1FEF2-EA11-C7F5-E975-355F9EAFF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he-IL" dirty="0"/>
              <a:t>כיצד נסרוק רשימה מתחילתה ועד סופה?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2359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31D8-9E90-A1A4-6803-43A9D9F1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תשובה 1 : לולאת </a:t>
            </a:r>
            <a:r>
              <a:rPr lang="en-US" dirty="0"/>
              <a:t>for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DBB3C-2B2F-7278-DA9B-A8D8F981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1059815"/>
          </a:xfrm>
        </p:spPr>
        <p:txBody>
          <a:bodyPr/>
          <a:lstStyle/>
          <a:p>
            <a:pPr marL="228600" indent="0">
              <a:buNone/>
            </a:pPr>
            <a:r>
              <a:rPr lang="he-IL" dirty="0"/>
              <a:t>כאשר יש לנו שימוש באינדקס של הלולאה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61558-629C-FBDA-3026-CBC375054F1E}"/>
              </a:ext>
            </a:extLst>
          </p:cNvPr>
          <p:cNvSpPr txBox="1"/>
          <p:nvPr/>
        </p:nvSpPr>
        <p:spPr>
          <a:xfrm>
            <a:off x="477520" y="3547158"/>
            <a:ext cx="515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180F6-31D6-DA01-59CA-16F084C0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784" y="3299114"/>
            <a:ext cx="209579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89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D1D9-814A-8484-1A80-58076550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תשובה 1 – לולאת </a:t>
            </a:r>
            <a:r>
              <a:rPr lang="en-US" dirty="0"/>
              <a:t>while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D79B-AAB4-F79C-C8DC-A2433BF98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he-IL" dirty="0"/>
              <a:t>כאשר רוצים להוסיף תנאים נוספים מלבד האנדקס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30516-CA4F-D488-714C-F4DC16A2FE6D}"/>
              </a:ext>
            </a:extLst>
          </p:cNvPr>
          <p:cNvSpPr txBox="1"/>
          <p:nvPr/>
        </p:nvSpPr>
        <p:spPr>
          <a:xfrm>
            <a:off x="354719" y="3677920"/>
            <a:ext cx="5364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&lt; 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end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 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6344B3-6E4F-F9BF-E380-A21B85DD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61" y="4256353"/>
            <a:ext cx="180047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31D8-9E90-A1A4-6803-43A9D9F1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תשובה - 2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DBB3C-2B2F-7278-DA9B-A8D8F9813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105981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כאשר אין לנו שימוש באינדקס של הלולאה</a:t>
            </a:r>
          </a:p>
          <a:p>
            <a:r>
              <a:rPr lang="he-IL" dirty="0"/>
              <a:t>איפה ראינו סריקה כזאת?</a:t>
            </a:r>
            <a:endParaRPr lang="en-US" dirty="0"/>
          </a:p>
          <a:p>
            <a:r>
              <a:rPr lang="he-IL" dirty="0"/>
              <a:t>מה החיסרון בסריקה כזאת?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61558-629C-FBDA-3026-CBC375054F1E}"/>
              </a:ext>
            </a:extLst>
          </p:cNvPr>
          <p:cNvSpPr txBox="1"/>
          <p:nvPr/>
        </p:nvSpPr>
        <p:spPr>
          <a:xfrm>
            <a:off x="477520" y="3547158"/>
            <a:ext cx="62077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180F6-31D6-DA01-59CA-16F084C0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784" y="3299114"/>
            <a:ext cx="209579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9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B875-642F-2CF2-A342-11904FA3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תשובה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44470-FCA5-ED9C-4B93-5A10EBE99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he-IL" dirty="0"/>
              <a:t>החיסרון בסריקה כזאת הוא שאין לנו אפשרות לשתול ערך אחר במקום ערך שקיים ברשימה. ניתן לבצע קריאה של הרשימה ולא שינוי של ערכיה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02052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6AD1-F697-F790-BF51-F86AB596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519045"/>
            <a:ext cx="11522661" cy="1325563"/>
          </a:xfrm>
        </p:spPr>
        <p:txBody>
          <a:bodyPr/>
          <a:lstStyle/>
          <a:p>
            <a:pPr algn="ctr" rtl="0"/>
            <a:r>
              <a:rPr lang="en-US" dirty="0"/>
              <a:t>List Comprehension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5685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/>
              <a:t>רשימה היא סדרה של נתונים</a:t>
            </a:r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>
          <a:xfrm>
            <a:off x="1332181" y="1449705"/>
            <a:ext cx="10515600" cy="197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מוגדרת על ידי סוגריים מרובעים []</a:t>
            </a:r>
            <a:endParaRPr dirty="0"/>
          </a:p>
          <a:p>
            <a:pPr marL="457200" lvl="0" indent="-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יכולה להכיל כל סוג נתונים,</a:t>
            </a:r>
            <a:r>
              <a:rPr lang="he-IL" dirty="0"/>
              <a:t> </a:t>
            </a:r>
            <a:r>
              <a:rPr lang="iw-IL" dirty="0"/>
              <a:t>גם בצורה מעורבת</a:t>
            </a:r>
            <a:r>
              <a:rPr lang="en-US" dirty="0"/>
              <a:t> </a:t>
            </a:r>
            <a:r>
              <a:rPr lang="he-IL" dirty="0"/>
              <a:t>– </a:t>
            </a:r>
            <a:r>
              <a:rPr lang="he-IL" dirty="0" err="1"/>
              <a:t>בדר"כ</a:t>
            </a:r>
            <a:r>
              <a:rPr lang="he-IL" dirty="0"/>
              <a:t> לא מומלץ בתכנות אך נשתמש בזה לייצוג מידע במדעי הנתונים</a:t>
            </a:r>
          </a:p>
          <a:p>
            <a:pPr marL="457200" lvl="0" indent="-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F6262-9EBE-ED83-D09E-3A16FC6994C1}"/>
              </a:ext>
            </a:extLst>
          </p:cNvPr>
          <p:cNvSpPr txBox="1"/>
          <p:nvPr/>
        </p:nvSpPr>
        <p:spPr>
          <a:xfrm>
            <a:off x="599440" y="3927454"/>
            <a:ext cx="6096000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000" dirty="0"/>
              <a:t>a = [1,2,3]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000" dirty="0"/>
              <a:t>b = [1.1,2,3.4,”a string”, ’another  string’,7]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000" dirty="0"/>
              <a:t>c = []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E6CC-19B9-1925-CA20-B7D68E66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List Comprehension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CAB7-A6E7-4B64-788A-4F8CD2B5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2390775"/>
          </a:xfrm>
        </p:spPr>
        <p:txBody>
          <a:bodyPr>
            <a:normAutofit lnSpcReduction="10000"/>
          </a:bodyPr>
          <a:lstStyle/>
          <a:p>
            <a:pPr marL="228600" indent="0">
              <a:buNone/>
            </a:pPr>
            <a:r>
              <a:rPr lang="he-IL" dirty="0"/>
              <a:t>משמש אותנו ליצירת רשימה חדשה מתוך רשימה קיימת עם כתיבה מינימלית</a:t>
            </a:r>
          </a:p>
          <a:p>
            <a:pPr marL="228600" indent="0">
              <a:buNone/>
            </a:pPr>
            <a:r>
              <a:rPr lang="he-IL" dirty="0"/>
              <a:t>לדוגמה:</a:t>
            </a:r>
          </a:p>
          <a:p>
            <a:pPr marL="228600" indent="0">
              <a:buNone/>
            </a:pPr>
            <a:r>
              <a:rPr lang="he-IL" dirty="0"/>
              <a:t>נניח שיש לנו רשימה של פירות</a:t>
            </a:r>
          </a:p>
          <a:p>
            <a:pPr marL="228600" indent="0">
              <a:buNone/>
            </a:pPr>
            <a:r>
              <a:rPr lang="he-IL" dirty="0"/>
              <a:t>אנו רוצים </a:t>
            </a:r>
            <a:r>
              <a:rPr lang="he-IL" b="1" dirty="0"/>
              <a:t>ליצור רשימה חדשה </a:t>
            </a:r>
            <a:r>
              <a:rPr lang="he-IL" dirty="0"/>
              <a:t>רק של פירות המכילים את האות </a:t>
            </a:r>
            <a:r>
              <a:rPr lang="en-US" dirty="0"/>
              <a:t>‘a’</a:t>
            </a:r>
            <a:r>
              <a:rPr lang="he-IL" dirty="0"/>
              <a:t>: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C56D2-948B-DC19-7186-152FE3CF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34" y="4613242"/>
            <a:ext cx="5677692" cy="476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738C4-207D-FB82-94C7-7D7569A77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161" y="4577972"/>
            <a:ext cx="3486637" cy="62873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CCDD00-9377-2C58-0AFC-5D7F29AA9EF3}"/>
              </a:ext>
            </a:extLst>
          </p:cNvPr>
          <p:cNvSpPr/>
          <p:nvPr/>
        </p:nvSpPr>
        <p:spPr>
          <a:xfrm>
            <a:off x="6618363" y="4613242"/>
            <a:ext cx="924560" cy="55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1306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2BDA-A215-BB31-FD04-E2A2AB33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ללא </a:t>
            </a:r>
            <a:r>
              <a:rPr lang="en-US" dirty="0"/>
              <a:t>List Comprehension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9605C-8715-12E4-D469-8BF8F4140EF0}"/>
              </a:ext>
            </a:extLst>
          </p:cNvPr>
          <p:cNvSpPr txBox="1"/>
          <p:nvPr/>
        </p:nvSpPr>
        <p:spPr>
          <a:xfrm>
            <a:off x="223520" y="1910080"/>
            <a:ext cx="9997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"mango"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filtered_list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filtered_list.append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filtered_list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2F5CD-8DF9-6375-82B2-55024115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18" y="3902020"/>
            <a:ext cx="422016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02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16BD-3E23-4305-FE55-FD5AA5D7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 עם </a:t>
            </a:r>
            <a:r>
              <a:rPr lang="en-US" dirty="0"/>
              <a:t>List Comprehension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2C962-7CAC-1370-ECDC-2866B6DA6B2E}"/>
              </a:ext>
            </a:extLst>
          </p:cNvPr>
          <p:cNvSpPr txBox="1"/>
          <p:nvPr/>
        </p:nvSpPr>
        <p:spPr>
          <a:xfrm>
            <a:off x="223520" y="1859280"/>
            <a:ext cx="953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"mango"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filtered_list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[x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filtered_list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9D67C-072E-F742-6BF3-B26EB70B5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90" y="3013665"/>
            <a:ext cx="4182059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E99A8-9662-C398-157F-72103193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76" y="4372865"/>
            <a:ext cx="7868748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83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FC0B-7122-D045-273E-DCB00471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462983"/>
            <a:ext cx="12019280" cy="1325563"/>
          </a:xfrm>
        </p:spPr>
        <p:txBody>
          <a:bodyPr/>
          <a:lstStyle/>
          <a:p>
            <a:r>
              <a:rPr lang="he-IL" dirty="0"/>
              <a:t>פתרון עם </a:t>
            </a:r>
            <a:r>
              <a:rPr lang="en-US" dirty="0"/>
              <a:t>List Comprehension</a:t>
            </a:r>
            <a:r>
              <a:rPr lang="he-IL" dirty="0"/>
              <a:t> – </a:t>
            </a:r>
            <a:r>
              <a:rPr lang="en-US" dirty="0"/>
              <a:t>condition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7DFD0-24C9-AB5E-44D8-8586C3F4545B}"/>
              </a:ext>
            </a:extLst>
          </p:cNvPr>
          <p:cNvSpPr txBox="1"/>
          <p:nvPr/>
        </p:nvSpPr>
        <p:spPr>
          <a:xfrm>
            <a:off x="477520" y="2214880"/>
            <a:ext cx="9682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"mango"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filtered_list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[x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!= </a:t>
            </a:r>
            <a:r>
              <a:rPr lang="en-US" sz="200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filtered_list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45829-E155-69C0-C830-E8C5E712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640" y="3458886"/>
            <a:ext cx="5296639" cy="704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66805-9CD9-F450-67A4-0DC594D4B4E3}"/>
              </a:ext>
            </a:extLst>
          </p:cNvPr>
          <p:cNvSpPr txBox="1"/>
          <p:nvPr/>
        </p:nvSpPr>
        <p:spPr>
          <a:xfrm>
            <a:off x="944880" y="1434603"/>
            <a:ext cx="1087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התנאי מבצע פילטר של האיברים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יתקבלו רק איברים שהתנאי עבורם יחזיר </a:t>
            </a:r>
            <a:r>
              <a:rPr lang="en-US" sz="2000" dirty="0"/>
              <a:t>True</a:t>
            </a:r>
            <a:endParaRPr lang="en-IL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9FBEBD-3C2A-3CD2-48F4-73740D711B63}"/>
              </a:ext>
            </a:extLst>
          </p:cNvPr>
          <p:cNvSpPr/>
          <p:nvPr/>
        </p:nvSpPr>
        <p:spPr>
          <a:xfrm>
            <a:off x="6522720" y="2682240"/>
            <a:ext cx="2824480" cy="746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33B5A-9D56-7F0F-20BB-5D403863A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26" y="4537448"/>
            <a:ext cx="7868748" cy="88594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546391E-D128-B831-05C6-589E2FC9E37F}"/>
              </a:ext>
            </a:extLst>
          </p:cNvPr>
          <p:cNvSpPr/>
          <p:nvPr/>
        </p:nvSpPr>
        <p:spPr>
          <a:xfrm>
            <a:off x="7772400" y="4651118"/>
            <a:ext cx="1178560" cy="746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1577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FC0B-7122-D045-273E-DCB00471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400" y="222775"/>
            <a:ext cx="12019280" cy="1325563"/>
          </a:xfrm>
        </p:spPr>
        <p:txBody>
          <a:bodyPr/>
          <a:lstStyle/>
          <a:p>
            <a:r>
              <a:rPr lang="he-IL" dirty="0"/>
              <a:t>פתרון עם </a:t>
            </a:r>
            <a:r>
              <a:rPr lang="en-US" dirty="0"/>
              <a:t>List Comprehension</a:t>
            </a:r>
            <a:r>
              <a:rPr lang="he-IL" dirty="0"/>
              <a:t> – </a:t>
            </a:r>
            <a:r>
              <a:rPr lang="en-US" dirty="0" err="1"/>
              <a:t>iterable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7DFD0-24C9-AB5E-44D8-8586C3F4545B}"/>
              </a:ext>
            </a:extLst>
          </p:cNvPr>
          <p:cNvSpPr txBox="1"/>
          <p:nvPr/>
        </p:nvSpPr>
        <p:spPr>
          <a:xfrm>
            <a:off x="477520" y="2214880"/>
            <a:ext cx="96824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 = [x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list2 = [x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&lt;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'list1'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list1)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'list2'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list2)</a:t>
            </a:r>
          </a:p>
          <a:p>
            <a:endParaRPr lang="en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66805-9CD9-F450-67A4-0DC594D4B4E3}"/>
              </a:ext>
            </a:extLst>
          </p:cNvPr>
          <p:cNvSpPr txBox="1"/>
          <p:nvPr/>
        </p:nvSpPr>
        <p:spPr>
          <a:xfrm>
            <a:off x="944880" y="1434603"/>
            <a:ext cx="1087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/>
              <a:t>אפשר להשתמש בכל אובייקט </a:t>
            </a:r>
            <a:r>
              <a:rPr lang="he-IL" sz="2000" dirty="0" err="1"/>
              <a:t>איטרטיבי</a:t>
            </a:r>
            <a:r>
              <a:rPr lang="he-IL" sz="2000" dirty="0"/>
              <a:t>, שניתן לעבור על איבריו בזה אחר זה</a:t>
            </a:r>
            <a:endParaRPr lang="en-I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33B5A-9D56-7F0F-20BB-5D403863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4537448"/>
            <a:ext cx="7868748" cy="88594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C35FE9-0EAD-0638-3E73-C0ECB246BED0}"/>
              </a:ext>
            </a:extLst>
          </p:cNvPr>
          <p:cNvSpPr/>
          <p:nvPr/>
        </p:nvSpPr>
        <p:spPr>
          <a:xfrm>
            <a:off x="3474720" y="2142489"/>
            <a:ext cx="1686560" cy="5295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9FA2DA-899E-A33A-C871-836BAF25696E}"/>
              </a:ext>
            </a:extLst>
          </p:cNvPr>
          <p:cNvSpPr/>
          <p:nvPr/>
        </p:nvSpPr>
        <p:spPr>
          <a:xfrm>
            <a:off x="3474720" y="2760166"/>
            <a:ext cx="1615440" cy="5295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2D200-F0C7-AA59-A856-EB691E7D2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712" y="3424893"/>
            <a:ext cx="5201376" cy="99073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A804319-694A-E8A5-74A6-ABAC3BA36CB8}"/>
              </a:ext>
            </a:extLst>
          </p:cNvPr>
          <p:cNvSpPr/>
          <p:nvPr/>
        </p:nvSpPr>
        <p:spPr>
          <a:xfrm>
            <a:off x="6258560" y="4715626"/>
            <a:ext cx="1310640" cy="5295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9181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FC0B-7122-D045-273E-DCB00471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2280" y="166815"/>
            <a:ext cx="12440920" cy="1325563"/>
          </a:xfrm>
        </p:spPr>
        <p:txBody>
          <a:bodyPr/>
          <a:lstStyle/>
          <a:p>
            <a:r>
              <a:rPr lang="he-IL" dirty="0"/>
              <a:t>פתרון עם </a:t>
            </a:r>
            <a:r>
              <a:rPr lang="en-US" dirty="0"/>
              <a:t>List Comprehension</a:t>
            </a:r>
            <a:r>
              <a:rPr lang="he-IL" dirty="0"/>
              <a:t> –</a:t>
            </a:r>
            <a:br>
              <a:rPr lang="en-US" dirty="0"/>
            </a:br>
            <a:r>
              <a:rPr lang="he-IL" dirty="0"/>
              <a:t> </a:t>
            </a:r>
            <a:r>
              <a:rPr lang="en-US" dirty="0"/>
              <a:t>Expression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7DFD0-24C9-AB5E-44D8-8586C3F4545B}"/>
              </a:ext>
            </a:extLst>
          </p:cNvPr>
          <p:cNvSpPr txBox="1"/>
          <p:nvPr/>
        </p:nvSpPr>
        <p:spPr>
          <a:xfrm>
            <a:off x="347894" y="1434603"/>
            <a:ext cx="96824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"mango"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newlist1 = 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x.upper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fruits]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newlist2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fruits]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newlist3 = [x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!=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fruits]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'newlist1'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newlist1)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'newlist2'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,newlist2)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'newlist3'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,newlist3)</a:t>
            </a:r>
          </a:p>
          <a:p>
            <a:endParaRPr lang="en-IL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33B5A-9D56-7F0F-20BB-5D403863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00" y="5278340"/>
            <a:ext cx="7868748" cy="88594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C35FE9-0EAD-0638-3E73-C0ECB246BED0}"/>
              </a:ext>
            </a:extLst>
          </p:cNvPr>
          <p:cNvSpPr/>
          <p:nvPr/>
        </p:nvSpPr>
        <p:spPr>
          <a:xfrm>
            <a:off x="2006500" y="1996560"/>
            <a:ext cx="1676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9FA2DA-899E-A33A-C871-836BAF25696E}"/>
              </a:ext>
            </a:extLst>
          </p:cNvPr>
          <p:cNvSpPr/>
          <p:nvPr/>
        </p:nvSpPr>
        <p:spPr>
          <a:xfrm>
            <a:off x="2006500" y="2569943"/>
            <a:ext cx="1615440" cy="5295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0FD501-1125-9F13-5840-DB385E7E1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13" y="3958381"/>
            <a:ext cx="7535327" cy="120031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66C8FF1-D298-B8E6-23A0-9B55D17ACAFF}"/>
              </a:ext>
            </a:extLst>
          </p:cNvPr>
          <p:cNvSpPr/>
          <p:nvPr/>
        </p:nvSpPr>
        <p:spPr>
          <a:xfrm>
            <a:off x="2207246" y="3219175"/>
            <a:ext cx="4945394" cy="5295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28B0C7-CC2B-267C-463E-CFA46126ECCC}"/>
              </a:ext>
            </a:extLst>
          </p:cNvPr>
          <p:cNvSpPr/>
          <p:nvPr/>
        </p:nvSpPr>
        <p:spPr>
          <a:xfrm>
            <a:off x="3286660" y="5455977"/>
            <a:ext cx="1615440" cy="5295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8534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EB97-9376-F5AD-6F1C-5C2FCEF3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9" y="2254885"/>
            <a:ext cx="11522661" cy="1325563"/>
          </a:xfrm>
        </p:spPr>
        <p:txBody>
          <a:bodyPr/>
          <a:lstStyle/>
          <a:p>
            <a:pPr algn="ctr"/>
            <a:r>
              <a:rPr lang="he-IL" dirty="0"/>
              <a:t>מיון רשימה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94592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94AE-1A9E-B218-5ADC-96B59582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9" y="0"/>
            <a:ext cx="11522661" cy="1325563"/>
          </a:xfrm>
        </p:spPr>
        <p:txBody>
          <a:bodyPr/>
          <a:lstStyle/>
          <a:p>
            <a:r>
              <a:rPr lang="he-IL" dirty="0"/>
              <a:t>מיון רשימה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6263E-C9C9-2AC4-1FDD-23FEE20455A8}"/>
              </a:ext>
            </a:extLst>
          </p:cNvPr>
          <p:cNvSpPr txBox="1"/>
          <p:nvPr/>
        </p:nvSpPr>
        <p:spPr>
          <a:xfrm>
            <a:off x="430695" y="1173854"/>
            <a:ext cx="1020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"mango"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"pineapple"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95D68-6640-8F82-7DE5-E4E71578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5" y="2338498"/>
            <a:ext cx="6423535" cy="689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72E3E-875F-D5B9-250C-9EE90F2C5DB1}"/>
              </a:ext>
            </a:extLst>
          </p:cNvPr>
          <p:cNvSpPr txBox="1"/>
          <p:nvPr/>
        </p:nvSpPr>
        <p:spPr>
          <a:xfrm>
            <a:off x="580445" y="3267986"/>
            <a:ext cx="1012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146819-1A2E-9F06-3CFA-DCB6B04B9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" y="4706650"/>
            <a:ext cx="3168595" cy="7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EB6EB4-D2F1-434C-BEBA-769C516C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מיון רשימה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DCDBF0F-E7E9-4FDE-971D-B673B3A6E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603810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EBCE8A6E-8D26-4948-AF3E-B172A9F0F030}"/>
              </a:ext>
            </a:extLst>
          </p:cNvPr>
          <p:cNvSpPr/>
          <p:nvPr/>
        </p:nvSpPr>
        <p:spPr>
          <a:xfrm>
            <a:off x="519953" y="300985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list1 = [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2000" dirty="0"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'banana'</a:t>
            </a:r>
            <a:r>
              <a:rPr lang="en-US" sz="2000" dirty="0"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2.4</a:t>
            </a:r>
            <a:r>
              <a:rPr lang="en-US" sz="2000" dirty="0"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'mango'</a:t>
            </a:r>
            <a:r>
              <a:rPr lang="en-US" sz="2000" dirty="0">
                <a:latin typeface="Courier New" panose="02070309020205020404" pitchFamily="49" charset="0"/>
              </a:rPr>
              <a:t>, </a:t>
            </a:r>
            <a:r>
              <a:rPr lang="en-US" sz="2000" dirty="0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list1.sort()</a:t>
            </a:r>
          </a:p>
          <a:p>
            <a:br>
              <a:rPr lang="en-US" sz="2000" dirty="0">
                <a:latin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</a:rPr>
              <a:t>list1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44D72BA-ACB7-4FC7-BD6D-2E0D76B2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281" y="3772461"/>
            <a:ext cx="5334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90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94AE-1A9E-B218-5ADC-96B59582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9" y="0"/>
            <a:ext cx="11522661" cy="1325563"/>
          </a:xfrm>
        </p:spPr>
        <p:txBody>
          <a:bodyPr/>
          <a:lstStyle/>
          <a:p>
            <a:r>
              <a:rPr lang="he-IL" dirty="0"/>
              <a:t>מיון רשימה – סדר יורד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6263E-C9C9-2AC4-1FDD-23FEE20455A8}"/>
              </a:ext>
            </a:extLst>
          </p:cNvPr>
          <p:cNvSpPr txBox="1"/>
          <p:nvPr/>
        </p:nvSpPr>
        <p:spPr>
          <a:xfrm>
            <a:off x="430695" y="1173854"/>
            <a:ext cx="1020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"mango"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"pineapple"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(reverse = True)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72E3E-875F-D5B9-250C-9EE90F2C5DB1}"/>
              </a:ext>
            </a:extLst>
          </p:cNvPr>
          <p:cNvSpPr txBox="1"/>
          <p:nvPr/>
        </p:nvSpPr>
        <p:spPr>
          <a:xfrm>
            <a:off x="580445" y="3267986"/>
            <a:ext cx="1012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frutes_list.sort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reverse = 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3F8AD-7226-7214-B687-D230E79F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4" y="4599739"/>
            <a:ext cx="3991555" cy="969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113BF-4A0A-8868-06BE-039B20E82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4" y="2330547"/>
            <a:ext cx="6848053" cy="7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8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AD96-76AB-DEC4-2FA7-1D64A97A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	- 1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32A23-405C-9A88-EBD8-47707E90D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he-IL" dirty="0"/>
              <a:t>איזה מבנה נתונים מוכר דומה לרשימה?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68829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FABB-15B1-A491-97F8-729C9035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היפוך רשימה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74678-B230-2970-BD8E-D858834A9981}"/>
              </a:ext>
            </a:extLst>
          </p:cNvPr>
          <p:cNvSpPr txBox="1"/>
          <p:nvPr/>
        </p:nvSpPr>
        <p:spPr>
          <a:xfrm>
            <a:off x="500931" y="1622066"/>
            <a:ext cx="10209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"mango"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"pineapple"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frutes_list.reverse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6FFCA0-2B79-0740-FCDB-E069D645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334" y="3540546"/>
            <a:ext cx="7511331" cy="7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34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214A-B572-F0A5-DAD5-7C16E45E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העתקת רשימה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3D020-BCEB-A20C-41B1-6A7633B9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490199"/>
            <a:ext cx="11512161" cy="782403"/>
          </a:xfrm>
        </p:spPr>
        <p:txBody>
          <a:bodyPr/>
          <a:lstStyle/>
          <a:p>
            <a:pPr marL="228600" indent="0">
              <a:buNone/>
            </a:pPr>
            <a:r>
              <a:rPr lang="he-IL" dirty="0"/>
              <a:t>שאלה: האם מתבצעת כאן העתקה של הרשימה?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304BA-950E-6565-036B-D81D0445F97A}"/>
              </a:ext>
            </a:extLst>
          </p:cNvPr>
          <p:cNvSpPr txBox="1"/>
          <p:nvPr/>
        </p:nvSpPr>
        <p:spPr>
          <a:xfrm>
            <a:off x="325120" y="2428180"/>
            <a:ext cx="11403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frutes_list1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"mango"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"pineapple"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frutes_list2 = frutes_list1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'frutes_list1'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frutes_list1)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'frutes_list2'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frutes_list2)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1617E5-8429-A7D4-32D1-85E60323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45" y="4328142"/>
            <a:ext cx="7249110" cy="84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4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214A-B572-F0A5-DAD5-7C16E45E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העתקת רשימה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3D020-BCEB-A20C-41B1-6A7633B9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490199"/>
            <a:ext cx="11512161" cy="782403"/>
          </a:xfrm>
        </p:spPr>
        <p:txBody>
          <a:bodyPr/>
          <a:lstStyle/>
          <a:p>
            <a:pPr marL="228600" indent="0">
              <a:buNone/>
            </a:pPr>
            <a:r>
              <a:rPr lang="he-IL" dirty="0"/>
              <a:t>תשובה: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304BA-950E-6565-036B-D81D0445F97A}"/>
              </a:ext>
            </a:extLst>
          </p:cNvPr>
          <p:cNvSpPr txBox="1"/>
          <p:nvPr/>
        </p:nvSpPr>
        <p:spPr>
          <a:xfrm>
            <a:off x="325120" y="2428180"/>
            <a:ext cx="1019357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frutes_list1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"mango"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"pineapple"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frutes_list2 = frutes_list1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frutes_list2.append(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'lemon'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'frutes_list1'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frutes_list1)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'frutes_list2'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frutes_list2)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4B5989-12E2-CEC5-89A2-B3C19E0B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171" y="4876700"/>
            <a:ext cx="6363027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25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95BB-0FDC-347B-3BDE-D6E3323D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העתקת רשימה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BC8EB-B6DD-B23C-680B-9D5C267B326A}"/>
              </a:ext>
            </a:extLst>
          </p:cNvPr>
          <p:cNvSpPr txBox="1"/>
          <p:nvPr/>
        </p:nvSpPr>
        <p:spPr>
          <a:xfrm>
            <a:off x="519764" y="1771048"/>
            <a:ext cx="71034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frutes_list1 = 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'banana'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'cherry'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frutes_list2 = frutes_list1.copy()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frutes_list2.append(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'orange'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'frutes_list1'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frutes_list1)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'frutes_list2'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frutes_list2)</a:t>
            </a:r>
          </a:p>
          <a:p>
            <a:endParaRPr lang="en-IL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7A36F-3D08-B020-1AFF-71EB3857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241" y="4466371"/>
            <a:ext cx="5881518" cy="8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94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75AE-BAD7-7971-0379-AE5645CF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השוואת רשימות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4DE7B-B767-EBD2-84EA-1320C6051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he-IL" dirty="0"/>
              <a:t>רשימות שוות </a:t>
            </a:r>
            <a:r>
              <a:rPr lang="he-IL"/>
              <a:t>הינן רשימות באותו אורך שאבריהן שווים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171C6-19AD-A8FD-4EDF-EAFB6573D66E}"/>
              </a:ext>
            </a:extLst>
          </p:cNvPr>
          <p:cNvSpPr txBox="1"/>
          <p:nvPr/>
        </p:nvSpPr>
        <p:spPr>
          <a:xfrm>
            <a:off x="711200" y="3830320"/>
            <a:ext cx="52222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 = [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list2 = [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 == list2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ADF5D-FB0D-FCA8-A314-41225ABCD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98" y="4090655"/>
            <a:ext cx="1854222" cy="11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77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93040" y="202565"/>
            <a:ext cx="11603941" cy="955675"/>
          </a:xfrm>
        </p:spPr>
        <p:txBody>
          <a:bodyPr/>
          <a:lstStyle/>
          <a:p>
            <a:pPr lvl="0"/>
            <a:r>
              <a:rPr lang="he-IL" dirty="0"/>
              <a:t>המרת מחרוזות לרשימה של מילים - </a:t>
            </a:r>
            <a:r>
              <a:rPr lang="en-US" dirty="0"/>
              <a:t>Split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89748-7AAF-424C-E63B-F65CA8B3ACD0}"/>
              </a:ext>
            </a:extLst>
          </p:cNvPr>
          <p:cNvSpPr txBox="1"/>
          <p:nvPr/>
        </p:nvSpPr>
        <p:spPr>
          <a:xfrm>
            <a:off x="1189941" y="1167675"/>
            <a:ext cx="1060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נשתמש כאשר נרצה לנתח מחרוזת עם מפריד - </a:t>
            </a:r>
            <a:r>
              <a:rPr lang="en-US" sz="2000" dirty="0"/>
              <a:t>delimiter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000" dirty="0"/>
              <a:t>קל יותר לנתח כל מחרוזת בנפרד כאשר הן ברשימה</a:t>
            </a:r>
            <a:endParaRPr lang="en-I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3E596-5789-C506-5D0C-D8CA4C136AAB}"/>
              </a:ext>
            </a:extLst>
          </p:cNvPr>
          <p:cNvSpPr txBox="1"/>
          <p:nvPr/>
        </p:nvSpPr>
        <p:spPr>
          <a:xfrm>
            <a:off x="325120" y="1859280"/>
            <a:ext cx="657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=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'apple banana cherry kiwi      mango'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s.split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1218B-EB05-1EC1-8304-93E9FF814ED8}"/>
              </a:ext>
            </a:extLst>
          </p:cNvPr>
          <p:cNvSpPr txBox="1"/>
          <p:nvPr/>
        </p:nvSpPr>
        <p:spPr>
          <a:xfrm>
            <a:off x="6278880" y="3007360"/>
            <a:ext cx="6573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=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apple,banana,cherry,kiwi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      mango'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s.split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350986-C514-D808-4E73-572288BD7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4" y="3173682"/>
            <a:ext cx="5639587" cy="695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018777-78FE-9662-769B-FE591BCE8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009" y="4404656"/>
            <a:ext cx="6354062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2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6062-3A07-93C4-4BB6-C07AE540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המרת מחרוזות לרשימה של מילים - </a:t>
            </a:r>
            <a:r>
              <a:rPr lang="en-US" dirty="0"/>
              <a:t>Split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67F57-1318-AFB2-FA9B-BCC6A857BEB5}"/>
              </a:ext>
            </a:extLst>
          </p:cNvPr>
          <p:cNvSpPr txBox="1"/>
          <p:nvPr/>
        </p:nvSpPr>
        <p:spPr>
          <a:xfrm>
            <a:off x="3048000" y="18938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=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apple,banana,cherry,kiwi,mango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s.split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6B277-6E76-392E-1FD5-8080DEC2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67" y="3571641"/>
            <a:ext cx="683990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66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34FA-6973-6053-52EB-307A0D8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תשובה - 1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D466-BF6B-0A85-E22A-4242475DA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he-IL" dirty="0"/>
              <a:t>מערך – </a:t>
            </a:r>
            <a:r>
              <a:rPr lang="en-US" dirty="0"/>
              <a:t>Array</a:t>
            </a:r>
          </a:p>
          <a:p>
            <a:pPr marL="228600" indent="0">
              <a:buNone/>
            </a:pPr>
            <a:endParaRPr lang="en-US" dirty="0"/>
          </a:p>
          <a:p>
            <a:pPr marL="228600" indent="0">
              <a:buNone/>
            </a:pPr>
            <a:r>
              <a:rPr lang="he-IL" dirty="0"/>
              <a:t>פיתון אינה תומכת באופן טבעי במערכים, לכן בד"כ משתמשים ברשימות</a:t>
            </a:r>
          </a:p>
          <a:p>
            <a:pPr marL="228600" indent="0">
              <a:buNone/>
            </a:pPr>
            <a:endParaRPr lang="he-IL" dirty="0"/>
          </a:p>
          <a:p>
            <a:pPr marL="228600" indent="0">
              <a:buNone/>
            </a:pPr>
            <a:endParaRPr lang="en-US" dirty="0"/>
          </a:p>
          <a:p>
            <a:pPr marL="22860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3080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614F-1029-55DB-96BB-FD1781F0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- 2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C6659-5230-8CC5-F698-D33FB6B56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he-IL" dirty="0"/>
              <a:t>מערך ורשימה משמשים אותנו להחזיק אוסף סדור של אברים.</a:t>
            </a:r>
          </a:p>
          <a:p>
            <a:pPr marL="228600" indent="0">
              <a:buNone/>
            </a:pPr>
            <a:r>
              <a:rPr lang="he-IL" dirty="0"/>
              <a:t>מה ההבדל בין מערך לרשימה?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3451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883A-1AC7-E3D6-2E9D-BBC7E156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20" y="-102235"/>
            <a:ext cx="11522661" cy="1325563"/>
          </a:xfrm>
        </p:spPr>
        <p:txBody>
          <a:bodyPr/>
          <a:lstStyle/>
          <a:p>
            <a:r>
              <a:rPr lang="he-IL" dirty="0"/>
              <a:t>תשובה - 2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390C3-21DA-3699-CB30-9EE10DFEB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719" y="1144905"/>
            <a:ext cx="11512161" cy="4351338"/>
          </a:xfrm>
        </p:spPr>
        <p:txBody>
          <a:bodyPr>
            <a:normAutofit fontScale="85000" lnSpcReduction="20000"/>
          </a:bodyPr>
          <a:lstStyle/>
          <a:p>
            <a:pPr marL="228600" indent="0">
              <a:buNone/>
            </a:pPr>
            <a:r>
              <a:rPr lang="he-IL" b="1" dirty="0"/>
              <a:t>מערך</a:t>
            </a:r>
            <a:r>
              <a:rPr lang="he-IL" dirty="0"/>
              <a:t> – גודל קשיח, גודלו נקבע ברגע שייצרנו אותו ולא יכול להשתנות</a:t>
            </a:r>
          </a:p>
          <a:p>
            <a:pPr marL="228600" indent="0">
              <a:buNone/>
            </a:pPr>
            <a:r>
              <a:rPr lang="he-IL" dirty="0"/>
              <a:t>יתרונות:</a:t>
            </a:r>
          </a:p>
          <a:p>
            <a:r>
              <a:rPr lang="he-IL" dirty="0"/>
              <a:t>צורך זיכרון מינימאלי </a:t>
            </a:r>
          </a:p>
          <a:p>
            <a:pPr marL="228600" indent="0">
              <a:buNone/>
            </a:pPr>
            <a:r>
              <a:rPr lang="he-IL" dirty="0"/>
              <a:t>חסרונות:</a:t>
            </a:r>
          </a:p>
          <a:p>
            <a:r>
              <a:rPr lang="he-IL" dirty="0"/>
              <a:t>עלינו לממש בעצמנו פעולות על מערך כגון חיפוש איבר, שליפת איבר וכדו'</a:t>
            </a:r>
          </a:p>
          <a:p>
            <a:pPr marL="228600" indent="0">
              <a:buNone/>
            </a:pPr>
            <a:r>
              <a:rPr lang="he-IL" b="1" dirty="0"/>
              <a:t>רשימה</a:t>
            </a:r>
            <a:r>
              <a:rPr lang="he-IL" dirty="0"/>
              <a:t> – גודל גמיש, ניתן להוסיף איברים ואף להוריד איברים</a:t>
            </a:r>
          </a:p>
          <a:p>
            <a:pPr marL="228600" indent="0">
              <a:buNone/>
            </a:pPr>
            <a:r>
              <a:rPr lang="he-IL" dirty="0"/>
              <a:t>יתרונות:</a:t>
            </a:r>
          </a:p>
          <a:p>
            <a:r>
              <a:rPr lang="he-IL" dirty="0"/>
              <a:t>ניתן להוסיף ולהוריד איברים</a:t>
            </a:r>
          </a:p>
          <a:p>
            <a:r>
              <a:rPr lang="he-IL" dirty="0"/>
              <a:t>האובייקט כולל פעולות על רשימה כגון חיפוש איבר, שליפת איבר וכדו'</a:t>
            </a:r>
          </a:p>
          <a:p>
            <a:pPr marL="228600" indent="0">
              <a:buNone/>
            </a:pPr>
            <a:r>
              <a:rPr lang="he-IL" dirty="0"/>
              <a:t>חסרונות:</a:t>
            </a:r>
          </a:p>
          <a:p>
            <a:r>
              <a:rPr lang="he-IL" dirty="0"/>
              <a:t>צורך זיכרון רב יותר כדי לאפשר את הגמישות שלו והניהול שלו</a:t>
            </a:r>
          </a:p>
          <a:p>
            <a:pPr marL="22860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0422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/>
              <a:t>אינדקסים ברשימה</a:t>
            </a:r>
            <a:endParaRPr/>
          </a:p>
        </p:txBody>
      </p:sp>
      <p:sp>
        <p:nvSpPr>
          <p:cNvPr id="65" name="Google Shape;65;p5"/>
          <p:cNvSpPr txBox="1"/>
          <p:nvPr/>
        </p:nvSpPr>
        <p:spPr>
          <a:xfrm>
            <a:off x="1615244" y="289887"/>
            <a:ext cx="23903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0  1    2   3   4   5    6    7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 l="20613" t="31784" r="3772" b="1085"/>
          <a:stretch/>
        </p:blipFill>
        <p:spPr>
          <a:xfrm>
            <a:off x="1168269" y="696838"/>
            <a:ext cx="5174311" cy="5464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870FDA4-A2A6-5829-9571-9F3E8985419B}"/>
              </a:ext>
            </a:extLst>
          </p:cNvPr>
          <p:cNvGrpSpPr/>
          <p:nvPr/>
        </p:nvGrpSpPr>
        <p:grpSpPr>
          <a:xfrm>
            <a:off x="2810443" y="2022401"/>
            <a:ext cx="3134360" cy="1076960"/>
            <a:chOff x="2810443" y="2022401"/>
            <a:chExt cx="3134360" cy="10769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280979-9261-60BB-CDA0-7C0C82AC031A}"/>
                </a:ext>
              </a:extLst>
            </p:cNvPr>
            <p:cNvSpPr txBox="1"/>
            <p:nvPr/>
          </p:nvSpPr>
          <p:spPr>
            <a:xfrm>
              <a:off x="2810443" y="2416294"/>
              <a:ext cx="177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800" dirty="0">
                  <a:solidFill>
                    <a:schemeClr val="bg1"/>
                  </a:solidFill>
                </a:rPr>
                <a:t>מה מזכיר?</a:t>
              </a:r>
              <a:endParaRPr lang="en-IL" sz="1800" dirty="0">
                <a:solidFill>
                  <a:schemeClr val="bg1"/>
                </a:solidFill>
              </a:endParaRPr>
            </a:p>
          </p:txBody>
        </p: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56543AC9-8C1A-4CDB-E75E-264168485220}"/>
                </a:ext>
              </a:extLst>
            </p:cNvPr>
            <p:cNvSpPr/>
            <p:nvPr/>
          </p:nvSpPr>
          <p:spPr>
            <a:xfrm>
              <a:off x="3699443" y="2022401"/>
              <a:ext cx="2245360" cy="1076960"/>
            </a:xfrm>
            <a:prstGeom prst="wedgeRoundRectCallout">
              <a:avLst>
                <a:gd name="adj1" fmla="val -118118"/>
                <a:gd name="adj2" fmla="val -2334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96FEAC-7C97-C2C6-5A90-7A56DE69E746}"/>
                </a:ext>
              </a:extLst>
            </p:cNvPr>
            <p:cNvSpPr txBox="1"/>
            <p:nvPr/>
          </p:nvSpPr>
          <p:spPr>
            <a:xfrm>
              <a:off x="3979638" y="2376215"/>
              <a:ext cx="144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800" dirty="0">
                  <a:solidFill>
                    <a:schemeClr val="bg1"/>
                  </a:solidFill>
                </a:rPr>
                <a:t>מה מזכיר?</a:t>
              </a:r>
              <a:endParaRPr lang="en-IL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6076A3-1649-BEF9-C8C1-4EC26AE6EB9C}"/>
              </a:ext>
            </a:extLst>
          </p:cNvPr>
          <p:cNvGrpSpPr/>
          <p:nvPr/>
        </p:nvGrpSpPr>
        <p:grpSpPr>
          <a:xfrm>
            <a:off x="2810443" y="3758640"/>
            <a:ext cx="3134360" cy="1076960"/>
            <a:chOff x="2810443" y="2022401"/>
            <a:chExt cx="3134360" cy="10769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219FCE-D757-015B-BAAA-25F4C4F69042}"/>
                </a:ext>
              </a:extLst>
            </p:cNvPr>
            <p:cNvSpPr txBox="1"/>
            <p:nvPr/>
          </p:nvSpPr>
          <p:spPr>
            <a:xfrm>
              <a:off x="2810443" y="2416294"/>
              <a:ext cx="177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800" dirty="0">
                  <a:solidFill>
                    <a:schemeClr val="bg1"/>
                  </a:solidFill>
                </a:rPr>
                <a:t>מה מזכיר?</a:t>
              </a:r>
              <a:endParaRPr lang="en-IL" sz="1800" dirty="0">
                <a:solidFill>
                  <a:schemeClr val="bg1"/>
                </a:solidFill>
              </a:endParaRPr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C349FF3F-70F8-FC4F-EB00-5B7CDDD9DB53}"/>
                </a:ext>
              </a:extLst>
            </p:cNvPr>
            <p:cNvSpPr/>
            <p:nvPr/>
          </p:nvSpPr>
          <p:spPr>
            <a:xfrm>
              <a:off x="3699443" y="2022401"/>
              <a:ext cx="2245360" cy="1076960"/>
            </a:xfrm>
            <a:prstGeom prst="wedgeRoundRectCallout">
              <a:avLst>
                <a:gd name="adj1" fmla="val -118118"/>
                <a:gd name="adj2" fmla="val -2334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EB5707-0857-2DA0-726E-AD0CF5F5A893}"/>
                </a:ext>
              </a:extLst>
            </p:cNvPr>
            <p:cNvSpPr txBox="1"/>
            <p:nvPr/>
          </p:nvSpPr>
          <p:spPr>
            <a:xfrm>
              <a:off x="3979638" y="2376215"/>
              <a:ext cx="144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800" dirty="0">
                  <a:solidFill>
                    <a:schemeClr val="bg1"/>
                  </a:solidFill>
                </a:rPr>
                <a:t>מה מזכיר?</a:t>
              </a:r>
              <a:endParaRPr lang="en-IL" sz="1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1332181" y="1239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קיטוע רשימה </a:t>
            </a:r>
            <a:endParaRPr dirty="0"/>
          </a:p>
        </p:txBody>
      </p:sp>
      <p:pic>
        <p:nvPicPr>
          <p:cNvPr id="72" name="Google Shape;72;p6"/>
          <p:cNvPicPr preferRelativeResize="0"/>
          <p:nvPr/>
        </p:nvPicPr>
        <p:blipFill rotWithShape="1">
          <a:blip r:embed="rId3">
            <a:alphaModFix/>
          </a:blip>
          <a:srcRect l="20706" t="39380" r="3772" b="21860"/>
          <a:stretch/>
        </p:blipFill>
        <p:spPr>
          <a:xfrm>
            <a:off x="282058" y="2011739"/>
            <a:ext cx="5921517" cy="36149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24931A-DD9C-C902-6229-615A46D672C2}"/>
              </a:ext>
            </a:extLst>
          </p:cNvPr>
          <p:cNvGrpSpPr/>
          <p:nvPr/>
        </p:nvGrpSpPr>
        <p:grpSpPr>
          <a:xfrm>
            <a:off x="2009302" y="2742258"/>
            <a:ext cx="3134360" cy="1076960"/>
            <a:chOff x="2810443" y="2022401"/>
            <a:chExt cx="3134360" cy="10769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2BEBA4-1E4A-D262-A109-3498DF6CDA7E}"/>
                </a:ext>
              </a:extLst>
            </p:cNvPr>
            <p:cNvSpPr txBox="1"/>
            <p:nvPr/>
          </p:nvSpPr>
          <p:spPr>
            <a:xfrm>
              <a:off x="2810443" y="2416294"/>
              <a:ext cx="177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800" dirty="0">
                  <a:solidFill>
                    <a:schemeClr val="bg1"/>
                  </a:solidFill>
                </a:rPr>
                <a:t>מה מזכיר?</a:t>
              </a:r>
              <a:endParaRPr lang="en-IL" sz="1800" dirty="0">
                <a:solidFill>
                  <a:schemeClr val="bg1"/>
                </a:solidFill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B4A17C44-CF85-F39B-D2D7-A721939C3B25}"/>
                </a:ext>
              </a:extLst>
            </p:cNvPr>
            <p:cNvSpPr/>
            <p:nvPr/>
          </p:nvSpPr>
          <p:spPr>
            <a:xfrm>
              <a:off x="3699443" y="2022401"/>
              <a:ext cx="2245360" cy="1076960"/>
            </a:xfrm>
            <a:prstGeom prst="wedgeRoundRectCallout">
              <a:avLst>
                <a:gd name="adj1" fmla="val -118118"/>
                <a:gd name="adj2" fmla="val -2334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DE588-85D2-46AA-1E4A-331F7175A41B}"/>
                </a:ext>
              </a:extLst>
            </p:cNvPr>
            <p:cNvSpPr txBox="1"/>
            <p:nvPr/>
          </p:nvSpPr>
          <p:spPr>
            <a:xfrm>
              <a:off x="3979638" y="2376215"/>
              <a:ext cx="144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1800" dirty="0">
                  <a:solidFill>
                    <a:schemeClr val="bg1"/>
                  </a:solidFill>
                </a:rPr>
                <a:t>מה מזכיר?</a:t>
              </a:r>
              <a:endParaRPr lang="en-IL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6092C42-F7A9-1A71-FA26-1A6D86103E8F}"/>
              </a:ext>
            </a:extLst>
          </p:cNvPr>
          <p:cNvSpPr txBox="1"/>
          <p:nvPr/>
        </p:nvSpPr>
        <p:spPr>
          <a:xfrm>
            <a:off x="6203575" y="1690688"/>
            <a:ext cx="5644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הערך המוחזר הינו העתק של הרשימה: רשימה חדשה עם אותם ערכים</a:t>
            </a:r>
            <a:endParaRPr lang="en-IL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1809</Words>
  <Application>Microsoft Office PowerPoint</Application>
  <PresentationFormat>Widescreen</PresentationFormat>
  <Paragraphs>249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Tahoma</vt:lpstr>
      <vt:lpstr>Calibri</vt:lpstr>
      <vt:lpstr>Courier New</vt:lpstr>
      <vt:lpstr>TECHNION_Op3_General_Heb</vt:lpstr>
      <vt:lpstr>מדעי הנתונים</vt:lpstr>
      <vt:lpstr>PowerPoint Presentation</vt:lpstr>
      <vt:lpstr>רשימה היא סדרה של נתונים</vt:lpstr>
      <vt:lpstr>שאלה - 1</vt:lpstr>
      <vt:lpstr>תשובה - 1</vt:lpstr>
      <vt:lpstr>שאלה - 2</vt:lpstr>
      <vt:lpstr>תשובה - 2</vt:lpstr>
      <vt:lpstr>אינדקסים ברשימה</vt:lpstr>
      <vt:lpstr>קיטוע רשימה </vt:lpstr>
      <vt:lpstr>קיטוע רשימה - שאלה </vt:lpstr>
      <vt:lpstr>קיטוע רשימה - תשובה </vt:lpstr>
      <vt:lpstr>שינוי ערכי הרשימה</vt:lpstr>
      <vt:lpstr>הוספת ערך</vt:lpstr>
      <vt:lpstr>הכנסת ערך לרשימה</vt:lpstr>
      <vt:lpstr>חיבור רשימות</vt:lpstr>
      <vt:lpstr>הסרת איברים מהרשימה</vt:lpstr>
      <vt:lpstr>הסרת איבר לפי ערך</vt:lpstr>
      <vt:lpstr>הסרת איבר לפי אינדקס</vt:lpstr>
      <vt:lpstr>ניקוי הרשימה</vt:lpstr>
      <vt:lpstr>חיפוש ערך ברשימה?</vt:lpstr>
      <vt:lpstr>חיפוש ברשימה</vt:lpstr>
      <vt:lpstr>ספירת ערך ברשימה</vt:lpstr>
      <vt:lpstr>סריקת רשימה</vt:lpstr>
      <vt:lpstr>שאלה </vt:lpstr>
      <vt:lpstr>תשובה 1 : לולאת for</vt:lpstr>
      <vt:lpstr>תשובה 1 – לולאת while</vt:lpstr>
      <vt:lpstr>תשובה - 2</vt:lpstr>
      <vt:lpstr>תשובה </vt:lpstr>
      <vt:lpstr>List Comprehension</vt:lpstr>
      <vt:lpstr>List Comprehension</vt:lpstr>
      <vt:lpstr>פתרון ללא List Comprehension</vt:lpstr>
      <vt:lpstr>פתרון עם List Comprehension</vt:lpstr>
      <vt:lpstr>פתרון עם List Comprehension – condition</vt:lpstr>
      <vt:lpstr>פתרון עם List Comprehension – iterable</vt:lpstr>
      <vt:lpstr>פתרון עם List Comprehension –  Expression</vt:lpstr>
      <vt:lpstr>מיון רשימה</vt:lpstr>
      <vt:lpstr>מיון רשימה</vt:lpstr>
      <vt:lpstr>מיון רשימה</vt:lpstr>
      <vt:lpstr>מיון רשימה – סדר יורד</vt:lpstr>
      <vt:lpstr>היפוך רשימה</vt:lpstr>
      <vt:lpstr>העתקת רשימה</vt:lpstr>
      <vt:lpstr>העתקת רשימה</vt:lpstr>
      <vt:lpstr>העתקת רשימה</vt:lpstr>
      <vt:lpstr>השוואת רשימות</vt:lpstr>
      <vt:lpstr>המרת מחרוזות לרשימה של מילים - Split</vt:lpstr>
      <vt:lpstr>המרת מחרוזות לרשימה של מילים - Split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רשימות</dc:title>
  <dc:creator>Jacob Mike</dc:creator>
  <cp:lastModifiedBy>Yaron Mizrahi</cp:lastModifiedBy>
  <cp:revision>123</cp:revision>
  <dcterms:created xsi:type="dcterms:W3CDTF">2019-03-02T07:56:19Z</dcterms:created>
  <dcterms:modified xsi:type="dcterms:W3CDTF">2024-12-11T21:16:11Z</dcterms:modified>
</cp:coreProperties>
</file>