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96" r:id="rId3"/>
    <p:sldId id="406" r:id="rId4"/>
    <p:sldId id="397" r:id="rId5"/>
    <p:sldId id="416" r:id="rId6"/>
    <p:sldId id="399" r:id="rId7"/>
    <p:sldId id="418" r:id="rId8"/>
    <p:sldId id="400" r:id="rId9"/>
    <p:sldId id="417" r:id="rId10"/>
    <p:sldId id="411" r:id="rId11"/>
    <p:sldId id="414" r:id="rId12"/>
    <p:sldId id="415" r:id="rId13"/>
    <p:sldId id="421" r:id="rId14"/>
    <p:sldId id="401" r:id="rId15"/>
    <p:sldId id="419" r:id="rId16"/>
    <p:sldId id="422" r:id="rId17"/>
    <p:sldId id="424" r:id="rId18"/>
    <p:sldId id="426" r:id="rId19"/>
    <p:sldId id="427" r:id="rId20"/>
    <p:sldId id="428" r:id="rId21"/>
    <p:sldId id="412" r:id="rId22"/>
    <p:sldId id="413" r:id="rId23"/>
    <p:sldId id="423" r:id="rId24"/>
    <p:sldId id="26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sP05/wbklGGvZN3CaJNb+N8v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25120" y="365125"/>
            <a:ext cx="115226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25120" y="1825625"/>
            <a:ext cx="115121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6" name="Google Shape;36;p17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.wikipedia.org/wiki/%D7%A9%D7%92%D7%A8%D7%94_(%D7%AA%D7%9B%D7%A0%D7%95%D7%AA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פונקציות - </a:t>
            </a:r>
            <a:r>
              <a:rPr lang="en-US" dirty="0"/>
              <a:t>functions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B7E2-13D5-708B-5223-02D20699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העברת פרמטרים לפי שם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5E26-4865-D849-DD9F-8B502831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110615"/>
          </a:xfrm>
        </p:spPr>
        <p:txBody>
          <a:bodyPr/>
          <a:lstStyle/>
          <a:p>
            <a:r>
              <a:rPr lang="he-IL" dirty="0"/>
              <a:t>אין חשיבות לסדר של הפרמטרים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F3CAE-26D8-25A9-C14A-78953942AA48}"/>
              </a:ext>
            </a:extLst>
          </p:cNvPr>
          <p:cNvSpPr txBox="1"/>
          <p:nvPr/>
        </p:nvSpPr>
        <p:spPr>
          <a:xfrm>
            <a:off x="508685" y="3694086"/>
            <a:ext cx="9244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def </a:t>
            </a:r>
            <a:r>
              <a:rPr lang="en-US" sz="2000" dirty="0" err="1">
                <a:latin typeface="Courier New" panose="02070309020205020404" pitchFamily="49" charset="0"/>
              </a:rPr>
              <a:t>my_function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child3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latin typeface="Courier New" panose="02070309020205020404" pitchFamily="49" charset="0"/>
              </a:rPr>
              <a:t>child2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latin typeface="Courier New" panose="02070309020205020404" pitchFamily="49" charset="0"/>
              </a:rPr>
              <a:t>child1</a:t>
            </a:r>
            <a:r>
              <a:rPr lang="en-US" sz="2000" dirty="0">
                <a:latin typeface="Courier New" panose="02070309020205020404" pitchFamily="49" charset="0"/>
              </a:rPr>
              <a:t>) :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  print('The youngest child is', child3)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</a:rPr>
              <a:t>my_function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child1</a:t>
            </a:r>
            <a:r>
              <a:rPr lang="en-US" sz="2000" dirty="0">
                <a:latin typeface="Courier New" panose="02070309020205020404" pitchFamily="49" charset="0"/>
              </a:rPr>
              <a:t>='</a:t>
            </a:r>
            <a:r>
              <a:rPr lang="en-US" sz="2000" dirty="0" err="1">
                <a:latin typeface="Courier New" panose="02070309020205020404" pitchFamily="49" charset="0"/>
              </a:rPr>
              <a:t>Avi</a:t>
            </a:r>
            <a:r>
              <a:rPr lang="en-US" sz="2000" dirty="0">
                <a:latin typeface="Courier New" panose="02070309020205020404" pitchFamily="49" charset="0"/>
              </a:rPr>
              <a:t>', </a:t>
            </a:r>
            <a:r>
              <a:rPr lang="en-US" sz="2000" b="1" dirty="0">
                <a:latin typeface="Courier New" panose="02070309020205020404" pitchFamily="49" charset="0"/>
              </a:rPr>
              <a:t>child2</a:t>
            </a:r>
            <a:r>
              <a:rPr lang="en-US" sz="2000" dirty="0">
                <a:latin typeface="Courier New" panose="02070309020205020404" pitchFamily="49" charset="0"/>
              </a:rPr>
              <a:t>='</a:t>
            </a:r>
            <a:r>
              <a:rPr lang="en-US" sz="2000" dirty="0" err="1">
                <a:latin typeface="Courier New" panose="02070309020205020404" pitchFamily="49" charset="0"/>
              </a:rPr>
              <a:t>Itzik</a:t>
            </a:r>
            <a:r>
              <a:rPr lang="en-US" sz="2000" dirty="0">
                <a:latin typeface="Courier New" panose="02070309020205020404" pitchFamily="49" charset="0"/>
              </a:rPr>
              <a:t>', </a:t>
            </a:r>
            <a:r>
              <a:rPr lang="en-US" sz="2000" b="1" dirty="0">
                <a:latin typeface="Courier New" panose="02070309020205020404" pitchFamily="49" charset="0"/>
              </a:rPr>
              <a:t>child3</a:t>
            </a:r>
            <a:r>
              <a:rPr lang="en-US" sz="2000" dirty="0">
                <a:latin typeface="Courier New" panose="02070309020205020404" pitchFamily="49" charset="0"/>
              </a:rPr>
              <a:t>='Koby')</a:t>
            </a:r>
          </a:p>
          <a:p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9B1C6-D4ED-8047-F34E-2DA294F3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204" y="2936240"/>
            <a:ext cx="3839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F597-11BB-8592-5359-717C636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של העברת פרמטרים עם שם וערכי ברירת מחדל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56ED-95C2-2EE7-EE2D-CACAE8F3311F}"/>
              </a:ext>
            </a:extLst>
          </p:cNvPr>
          <p:cNvSpPr txBox="1"/>
          <p:nvPr/>
        </p:nvSpPr>
        <p:spPr>
          <a:xfrm>
            <a:off x="447040" y="1838960"/>
            <a:ext cx="9865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child1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child2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child3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'Moshe'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'The youngest child is'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child3)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(child3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koby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child2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Itzik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child1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(child2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Itzik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child1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child2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Itzik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E344C-104E-AADD-3DD8-52B74604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84" y="4234089"/>
            <a:ext cx="417253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7DB5-840A-0820-BBDD-73712BDE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של העברת פרמטרים עם שם וערכי ברירת מחדל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EF93D-8F04-F291-ECBD-F41A1CB1B022}"/>
              </a:ext>
            </a:extLst>
          </p:cNvPr>
          <p:cNvSpPr txBox="1"/>
          <p:nvPr/>
        </p:nvSpPr>
        <p:spPr>
          <a:xfrm>
            <a:off x="431500" y="3631194"/>
            <a:ext cx="6990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for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 in range(10) :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  print(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for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 in range(10) :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  print(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 end = ' ')</a:t>
            </a:r>
          </a:p>
          <a:p>
            <a:endParaRPr lang="en-IL" sz="3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553DBDC-6E23-4067-AEBF-9E052A92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26" y="2505635"/>
            <a:ext cx="5477436" cy="3081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82AFF-CECA-49F3-B846-E59F8D458361}"/>
              </a:ext>
            </a:extLst>
          </p:cNvPr>
          <p:cNvSpPr txBox="1"/>
          <p:nvPr/>
        </p:nvSpPr>
        <p:spPr>
          <a:xfrm>
            <a:off x="618565" y="1389529"/>
            <a:ext cx="46795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לדוגמה הפרמטר </a:t>
            </a:r>
            <a:r>
              <a:rPr lang="en-US" sz="2000" dirty="0"/>
              <a:t>end</a:t>
            </a:r>
            <a:r>
              <a:rPr lang="he-IL" sz="2000" dirty="0"/>
              <a:t> בפונקציה </a:t>
            </a:r>
            <a:r>
              <a:rPr lang="en-US" sz="2000" dirty="0"/>
              <a:t>print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שאלה: מה ערך ברירת המחדל שלו?</a:t>
            </a:r>
          </a:p>
        </p:txBody>
      </p:sp>
    </p:spTree>
    <p:extLst>
      <p:ext uri="{BB962C8B-B14F-4D97-AF65-F5344CB8AC3E}">
        <p14:creationId xmlns:p14="http://schemas.microsoft.com/office/powerpoint/2010/main" val="39666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48F5-8EB3-FC3E-7058-C529109D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248856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ערך מוחזר של פונקציה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1A2E-27E2-9283-9A6E-26817C64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20" y="3573145"/>
            <a:ext cx="11512161" cy="2228215"/>
          </a:xfrm>
        </p:spPr>
        <p:txBody>
          <a:bodyPr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238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51AF25-CD1D-4B5E-945D-AC2CECE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ערך מוחזר של פונקציה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B91BEC3-871F-4455-B267-6EE066D50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4" t="40310" r="4055" b="20310"/>
          <a:stretch/>
        </p:blipFill>
        <p:spPr>
          <a:xfrm>
            <a:off x="344219" y="1386957"/>
            <a:ext cx="7740504" cy="425560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7CBC6C-ED06-18B9-46EF-152A70010E41}"/>
              </a:ext>
            </a:extLst>
          </p:cNvPr>
          <p:cNvGrpSpPr/>
          <p:nvPr/>
        </p:nvGrpSpPr>
        <p:grpSpPr>
          <a:xfrm>
            <a:off x="9865360" y="1690688"/>
            <a:ext cx="1584960" cy="1194752"/>
            <a:chOff x="9865360" y="1690688"/>
            <a:chExt cx="1584960" cy="1194752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DE1EBCC-37DE-FEC5-FF11-A3EC693C0844}"/>
                </a:ext>
              </a:extLst>
            </p:cNvPr>
            <p:cNvSpPr/>
            <p:nvPr/>
          </p:nvSpPr>
          <p:spPr>
            <a:xfrm>
              <a:off x="9865360" y="1690688"/>
              <a:ext cx="1584960" cy="1194752"/>
            </a:xfrm>
            <a:prstGeom prst="wedgeRoundRectCallout">
              <a:avLst>
                <a:gd name="adj1" fmla="val -171474"/>
                <a:gd name="adj2" fmla="val -3189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D69674-D88F-2908-5F64-E4598BE91E50}"/>
                </a:ext>
              </a:extLst>
            </p:cNvPr>
            <p:cNvSpPr txBox="1"/>
            <p:nvPr/>
          </p:nvSpPr>
          <p:spPr>
            <a:xfrm>
              <a:off x="10043160" y="1780232"/>
              <a:ext cx="1229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bg1"/>
                  </a:solidFill>
                </a:rPr>
                <a:t>פונקציה </a:t>
              </a:r>
              <a:r>
                <a:rPr lang="he-IL" sz="2000" b="1" dirty="0">
                  <a:solidFill>
                    <a:schemeClr val="bg1"/>
                  </a:solidFill>
                </a:rPr>
                <a:t>המחזירה</a:t>
              </a:r>
              <a:r>
                <a:rPr lang="he-IL" sz="2000" dirty="0">
                  <a:solidFill>
                    <a:schemeClr val="bg1"/>
                  </a:solidFill>
                </a:rPr>
                <a:t> ערך</a:t>
              </a:r>
              <a:endParaRPr lang="en-I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F3578A-2C9E-87E8-08A9-25B3C6E795B5}"/>
              </a:ext>
            </a:extLst>
          </p:cNvPr>
          <p:cNvGrpSpPr/>
          <p:nvPr/>
        </p:nvGrpSpPr>
        <p:grpSpPr>
          <a:xfrm>
            <a:off x="9865360" y="3417571"/>
            <a:ext cx="1584960" cy="1194752"/>
            <a:chOff x="9865360" y="1690688"/>
            <a:chExt cx="1584960" cy="1194752"/>
          </a:xfrm>
        </p:grpSpPr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417FE512-35EB-CEE1-B352-35DC005C8012}"/>
                </a:ext>
              </a:extLst>
            </p:cNvPr>
            <p:cNvSpPr/>
            <p:nvPr/>
          </p:nvSpPr>
          <p:spPr>
            <a:xfrm>
              <a:off x="9865360" y="1690688"/>
              <a:ext cx="1584960" cy="1194752"/>
            </a:xfrm>
            <a:prstGeom prst="wedgeRoundRectCallout">
              <a:avLst>
                <a:gd name="adj1" fmla="val -168910"/>
                <a:gd name="adj2" fmla="val -103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88B8F-DF57-7885-136D-ACFE82C550DD}"/>
                </a:ext>
              </a:extLst>
            </p:cNvPr>
            <p:cNvSpPr txBox="1"/>
            <p:nvPr/>
          </p:nvSpPr>
          <p:spPr>
            <a:xfrm>
              <a:off x="10043160" y="1780232"/>
              <a:ext cx="1229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bg1"/>
                  </a:solidFill>
                </a:rPr>
                <a:t>פונקציה </a:t>
              </a:r>
              <a:r>
                <a:rPr lang="he-IL" sz="2000" b="1" dirty="0">
                  <a:solidFill>
                    <a:schemeClr val="bg1"/>
                  </a:solidFill>
                </a:rPr>
                <a:t>המדפיסה</a:t>
              </a:r>
              <a:r>
                <a:rPr lang="he-IL" sz="2000" dirty="0">
                  <a:solidFill>
                    <a:schemeClr val="bg1"/>
                  </a:solidFill>
                </a:rPr>
                <a:t> ערך</a:t>
              </a:r>
              <a:endParaRPr lang="en-I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8AB14-1181-57EB-982C-609AA9C1FEDF}"/>
              </a:ext>
            </a:extLst>
          </p:cNvPr>
          <p:cNvGrpSpPr/>
          <p:nvPr/>
        </p:nvGrpSpPr>
        <p:grpSpPr>
          <a:xfrm>
            <a:off x="9865360" y="4900931"/>
            <a:ext cx="1584960" cy="1194752"/>
            <a:chOff x="9865360" y="1690688"/>
            <a:chExt cx="1584960" cy="1194752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C43473B5-7DFB-1CC3-9AAA-AE57124A3297}"/>
                </a:ext>
              </a:extLst>
            </p:cNvPr>
            <p:cNvSpPr/>
            <p:nvPr/>
          </p:nvSpPr>
          <p:spPr>
            <a:xfrm>
              <a:off x="9865360" y="1690688"/>
              <a:ext cx="1584960" cy="1194752"/>
            </a:xfrm>
            <a:prstGeom prst="wedgeRoundRectCallout">
              <a:avLst>
                <a:gd name="adj1" fmla="val -170833"/>
                <a:gd name="adj2" fmla="val -1313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DFEBD-C1AD-DBBA-25A9-E61319E9A2D3}"/>
                </a:ext>
              </a:extLst>
            </p:cNvPr>
            <p:cNvSpPr txBox="1"/>
            <p:nvPr/>
          </p:nvSpPr>
          <p:spPr>
            <a:xfrm>
              <a:off x="9954260" y="1749455"/>
              <a:ext cx="14071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600" dirty="0">
                  <a:solidFill>
                    <a:schemeClr val="bg1"/>
                  </a:solidFill>
                </a:rPr>
                <a:t>הקומפיילר אינו מתריע כי הפונקציה אינה מחזירה ערך!</a:t>
              </a:r>
              <a:endParaRPr lang="en-I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8DB4-E88A-04E3-237E-49FC6B2E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יציאה מפונקציה באמצעות </a:t>
            </a:r>
            <a:r>
              <a:rPr lang="en-US" dirty="0"/>
              <a:t>return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0BD79-03C0-ABF8-D5F9-EA1CB890F45C}"/>
              </a:ext>
            </a:extLst>
          </p:cNvPr>
          <p:cNvSpPr txBox="1"/>
          <p:nvPr/>
        </p:nvSpPr>
        <p:spPr>
          <a:xfrm>
            <a:off x="2308642" y="3428999"/>
            <a:ext cx="343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(foo())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EE8EB-5F03-E78D-67A3-620FF0EA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3704541"/>
            <a:ext cx="156231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E7FD-E5A2-D8F7-974B-FFDAD5D4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החזרה של יותר מערך אחד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E83F-E973-1997-FFE9-353CA430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0640" y="1825625"/>
            <a:ext cx="7986641" cy="2807335"/>
          </a:xfrm>
        </p:spPr>
        <p:txBody>
          <a:bodyPr/>
          <a:lstStyle/>
          <a:p>
            <a:r>
              <a:rPr lang="he-IL" dirty="0"/>
              <a:t>הערכים המוחזרים נארזים במבנה נתונים שנקרא </a:t>
            </a:r>
            <a:r>
              <a:rPr lang="he-IL" dirty="0" err="1"/>
              <a:t>טאפל</a:t>
            </a:r>
            <a:r>
              <a:rPr lang="he-IL" dirty="0"/>
              <a:t>. </a:t>
            </a:r>
          </a:p>
          <a:p>
            <a:r>
              <a:rPr lang="he-IL" dirty="0"/>
              <a:t>נלמד </a:t>
            </a:r>
            <a:r>
              <a:rPr lang="he-IL" dirty="0" err="1"/>
              <a:t>טאפל</a:t>
            </a:r>
            <a:r>
              <a:rPr lang="he-IL" dirty="0"/>
              <a:t> בהמשך...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6150E-301E-7DA8-E94B-DA31E3B0EB39}"/>
              </a:ext>
            </a:extLst>
          </p:cNvPr>
          <p:cNvSpPr txBox="1"/>
          <p:nvPr/>
        </p:nvSpPr>
        <p:spPr>
          <a:xfrm>
            <a:off x="325120" y="21085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a, b = test()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{b}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2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B120-0C0E-50FF-DB6F-ACBED8B8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29552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מרחב הכרה של משתנים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BB2E-4D0C-A3BC-AA6B-F6A8EA642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831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94F-1DBA-BB68-2040-5923D3D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מרחב הכרה של משתנים - 1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BD21-59FB-6723-B0B4-8DCE50A7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0" y="1825625"/>
            <a:ext cx="7905361" cy="2014855"/>
          </a:xfrm>
        </p:spPr>
        <p:txBody>
          <a:bodyPr/>
          <a:lstStyle/>
          <a:p>
            <a:r>
              <a:rPr lang="he-IL" dirty="0"/>
              <a:t>המשתנה </a:t>
            </a:r>
            <a:r>
              <a:rPr lang="en-US" dirty="0" err="1"/>
              <a:t>var_c</a:t>
            </a:r>
            <a:r>
              <a:rPr lang="he-IL" dirty="0"/>
              <a:t> משמש לקריאה בלבד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57572-C58C-72D8-ADE8-14B0A58A940D}"/>
              </a:ext>
            </a:extLst>
          </p:cNvPr>
          <p:cNvSpPr txBox="1"/>
          <p:nvPr/>
        </p:nvSpPr>
        <p:spPr>
          <a:xfrm>
            <a:off x="41656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2FC31-4B7F-79DF-E22F-C27514D4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484" y="4471445"/>
            <a:ext cx="1626916" cy="1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06D7-99CA-3DE6-D4A6-60CC8FB4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מרחב הכרה של משתנים - 2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2892-D445-4E77-21CE-BF49FF00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0" y="1825625"/>
            <a:ext cx="7905361" cy="3091815"/>
          </a:xfrm>
        </p:spPr>
        <p:txBody>
          <a:bodyPr/>
          <a:lstStyle/>
          <a:p>
            <a:r>
              <a:rPr lang="he-IL" dirty="0"/>
              <a:t>כתיבה ל </a:t>
            </a:r>
            <a:r>
              <a:rPr lang="en-US" dirty="0" err="1"/>
              <a:t>var_c</a:t>
            </a:r>
            <a:r>
              <a:rPr lang="he-IL" dirty="0"/>
              <a:t> הופכת אותו למשתנה מקומי שמסתיר את המשתנה הגלובלי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DD66-FF79-C14F-5486-51873A2E07CE}"/>
              </a:ext>
            </a:extLst>
          </p:cNvPr>
          <p:cNvSpPr txBox="1"/>
          <p:nvPr/>
        </p:nvSpPr>
        <p:spPr>
          <a:xfrm>
            <a:off x="325120" y="21323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 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'var_c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DC226-26B2-059D-C713-EB0ACC05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4049684"/>
            <a:ext cx="2572465" cy="13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142D7D-FC11-4ADD-B113-749B9669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פונקציה</a:t>
            </a:r>
            <a:r>
              <a:rPr lang="en-US" dirty="0"/>
              <a:t> </a:t>
            </a:r>
            <a:r>
              <a:rPr lang="he-IL" dirty="0"/>
              <a:t> - </a:t>
            </a:r>
            <a:r>
              <a:rPr lang="en-US" dirty="0"/>
              <a:t>Function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B77CCE-FF84-439E-B5E2-7597AB89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428810"/>
            <a:ext cx="11512161" cy="4351338"/>
          </a:xfrm>
        </p:spPr>
        <p:txBody>
          <a:bodyPr>
            <a:normAutofit/>
          </a:bodyPr>
          <a:lstStyle/>
          <a:p>
            <a:r>
              <a:rPr lang="he-IL" dirty="0"/>
              <a:t>רצף של פקודות המאוגדות יחדיו, במטרה לבצע מטלה מוגדרת</a:t>
            </a:r>
          </a:p>
          <a:p>
            <a:r>
              <a:rPr lang="he-IL" dirty="0"/>
              <a:t>בתכנות מונחה עצמים נקרא פעולה/שיטה (</a:t>
            </a:r>
            <a:r>
              <a:rPr lang="en-US" dirty="0"/>
              <a:t>method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יתרונות:</a:t>
            </a:r>
          </a:p>
          <a:p>
            <a:pPr lvl="1"/>
            <a:r>
              <a:rPr lang="he-IL" dirty="0"/>
              <a:t>שימוש חוזר בקוד</a:t>
            </a:r>
          </a:p>
          <a:p>
            <a:pPr lvl="1"/>
            <a:r>
              <a:rPr lang="he-IL" dirty="0"/>
              <a:t>מאפשר לייבא ולקרוא לקוד שכתבו מפתחים אחרים בלי לרדת לפרטי המימוש</a:t>
            </a:r>
          </a:p>
          <a:p>
            <a:r>
              <a:rPr lang="he-IL" dirty="0"/>
              <a:t>הפונקציה יכולה להחזיר ערך המכונה ערך חזרה, אולם זה לא חובה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B422B88-0065-4832-A6F8-27A48D3102DA}"/>
              </a:ext>
            </a:extLst>
          </p:cNvPr>
          <p:cNvSpPr/>
          <p:nvPr/>
        </p:nvSpPr>
        <p:spPr>
          <a:xfrm>
            <a:off x="209107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https://he.wikipedia.org/wiki/%D7%A9%D7%92%D7%A8%D7%94_(%D7%AA%D7%9B%D7%A0%D7%95%D7%AA)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733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9BC2-6323-00C3-6A7F-2F97A8AB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מרחב הכרה של משתנים - 3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0D6A-C51C-F923-9E96-3078F7C8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2880" y="1825625"/>
            <a:ext cx="7844401" cy="2187575"/>
          </a:xfrm>
        </p:spPr>
        <p:txBody>
          <a:bodyPr/>
          <a:lstStyle/>
          <a:p>
            <a:r>
              <a:rPr lang="he-IL" dirty="0"/>
              <a:t>הכרזה על המשתנה כגלובלי מבטלת את ההסתרה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E6AF7-4091-B28F-6B66-B0E4A3B02E33}"/>
              </a:ext>
            </a:extLst>
          </p:cNvPr>
          <p:cNvSpPr txBox="1"/>
          <p:nvPr/>
        </p:nvSpPr>
        <p:spPr>
          <a:xfrm>
            <a:off x="640080" y="25657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 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'var_c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var_c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4E5E5-52A3-4F06-8C1D-D4C8284F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296" y="3464560"/>
            <a:ext cx="271569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28B8-C211-DD38-3E96-CD320701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פונקציה ריקה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C01B-3A15-598E-4CEC-01907D2A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191895"/>
          </a:xfrm>
        </p:spPr>
        <p:txBody>
          <a:bodyPr/>
          <a:lstStyle/>
          <a:p>
            <a:r>
              <a:rPr lang="he-IL" dirty="0"/>
              <a:t>נשתמש כאשר אנו כותבים שלד של תוכנית ומממשים בחלקים</a:t>
            </a:r>
            <a:endParaRPr lang="en-US" dirty="0"/>
          </a:p>
          <a:p>
            <a:r>
              <a:rPr lang="he-IL" dirty="0"/>
              <a:t>ראינו שימוש בתנאים ובלולאות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A4F7B-1F03-FE55-FC67-21689187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2" y="3840481"/>
            <a:ext cx="312463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1EA6-AD1F-B205-9602-18DCAF7D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רקורסיה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2C6FE-77EB-2DE8-3654-F7F7FB85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3" y="1885713"/>
            <a:ext cx="543953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9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B8CD-7929-1DB0-00B5-D4569ED9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3F0E-9EAD-B284-74B9-F34ED363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839" y="1470025"/>
            <a:ext cx="11512161" cy="4351338"/>
          </a:xfrm>
        </p:spPr>
        <p:txBody>
          <a:bodyPr/>
          <a:lstStyle/>
          <a:p>
            <a:r>
              <a:rPr lang="he-IL" dirty="0"/>
              <a:t>כתוב פונקציה </a:t>
            </a:r>
            <a:r>
              <a:rPr lang="en-US" dirty="0"/>
              <a:t>avg</a:t>
            </a:r>
            <a:r>
              <a:rPr lang="he-IL" dirty="0"/>
              <a:t> המקבלת את הארגומנטים </a:t>
            </a:r>
            <a:r>
              <a:rPr lang="en-US" dirty="0"/>
              <a:t>a</a:t>
            </a:r>
            <a:r>
              <a:rPr lang="he-IL" dirty="0"/>
              <a:t>, </a:t>
            </a:r>
            <a:r>
              <a:rPr lang="en-US" dirty="0"/>
              <a:t>b</a:t>
            </a:r>
            <a:r>
              <a:rPr lang="he-IL" dirty="0"/>
              <a:t> ומחזירה את הממוצע שלהם</a:t>
            </a:r>
          </a:p>
          <a:p>
            <a:r>
              <a:rPr lang="he-IL" dirty="0"/>
              <a:t>הפעל את </a:t>
            </a:r>
            <a:r>
              <a:rPr lang="en-US" dirty="0"/>
              <a:t>avg</a:t>
            </a:r>
            <a:endParaRPr lang="he-IL" dirty="0"/>
          </a:p>
          <a:p>
            <a:r>
              <a:rPr lang="he-IL" dirty="0"/>
              <a:t>תן ערך ברירת מחדל של 10 לארגומנט </a:t>
            </a:r>
            <a:r>
              <a:rPr lang="en-US" dirty="0"/>
              <a:t>a</a:t>
            </a:r>
            <a:r>
              <a:rPr lang="he-IL" dirty="0"/>
              <a:t> ו 20 לארגומנט </a:t>
            </a:r>
            <a:r>
              <a:rPr lang="en-US" dirty="0"/>
              <a:t>b</a:t>
            </a:r>
            <a:endParaRPr lang="he-IL" dirty="0"/>
          </a:p>
          <a:p>
            <a:r>
              <a:rPr lang="he-IL" dirty="0"/>
              <a:t>הפעל את </a:t>
            </a:r>
            <a:r>
              <a:rPr lang="en-US" dirty="0"/>
              <a:t>avg</a:t>
            </a:r>
            <a:r>
              <a:rPr lang="he-IL" dirty="0"/>
              <a:t> עם פרמטר אחד. איזה ארגומנט קיבל את ערכו?</a:t>
            </a:r>
          </a:p>
          <a:p>
            <a:r>
              <a:rPr lang="he-IL" dirty="0"/>
              <a:t>הפעל את </a:t>
            </a:r>
            <a:r>
              <a:rPr lang="en-US" dirty="0"/>
              <a:t>avg</a:t>
            </a:r>
            <a:r>
              <a:rPr lang="he-IL" dirty="0"/>
              <a:t> עם 2 פרמטרים. העבר אותם לפי שם</a:t>
            </a:r>
          </a:p>
          <a:p>
            <a:r>
              <a:rPr lang="he-IL" dirty="0"/>
              <a:t>הוסף משתנה גלובלי </a:t>
            </a:r>
            <a:r>
              <a:rPr lang="en-US" dirty="0"/>
              <a:t>c</a:t>
            </a:r>
            <a:r>
              <a:rPr lang="he-IL" dirty="0"/>
              <a:t>. שנה את </a:t>
            </a:r>
            <a:r>
              <a:rPr lang="en-US" dirty="0"/>
              <a:t>avg</a:t>
            </a:r>
            <a:r>
              <a:rPr lang="he-IL" dirty="0"/>
              <a:t> כך שתחזיר את ממוצע </a:t>
            </a:r>
            <a:r>
              <a:rPr lang="en-US" dirty="0"/>
              <a:t>a</a:t>
            </a:r>
            <a:r>
              <a:rPr lang="he-IL" dirty="0"/>
              <a:t>,</a:t>
            </a:r>
            <a:r>
              <a:rPr lang="en-US" dirty="0"/>
              <a:t>b</a:t>
            </a:r>
            <a:r>
              <a:rPr lang="he-IL" dirty="0"/>
              <a:t>,</a:t>
            </a:r>
            <a:r>
              <a:rPr lang="en-US" dirty="0"/>
              <a:t>c</a:t>
            </a:r>
            <a:r>
              <a:rPr lang="he-IL" dirty="0"/>
              <a:t> </a:t>
            </a:r>
          </a:p>
          <a:p>
            <a:r>
              <a:rPr lang="he-IL" dirty="0"/>
              <a:t>שנה את </a:t>
            </a:r>
            <a:r>
              <a:rPr lang="en-US" dirty="0"/>
              <a:t>avg</a:t>
            </a:r>
            <a:r>
              <a:rPr lang="he-IL" dirty="0"/>
              <a:t> כך שיחזיר 4 ערכים: </a:t>
            </a:r>
            <a:r>
              <a:rPr lang="en-US" dirty="0"/>
              <a:t>a</a:t>
            </a:r>
            <a:r>
              <a:rPr lang="he-IL" dirty="0"/>
              <a:t>, </a:t>
            </a:r>
            <a:r>
              <a:rPr lang="en-US" dirty="0"/>
              <a:t>b</a:t>
            </a:r>
            <a:r>
              <a:rPr lang="he-IL" dirty="0"/>
              <a:t>,</a:t>
            </a:r>
            <a:r>
              <a:rPr lang="en-US" dirty="0"/>
              <a:t>c</a:t>
            </a:r>
            <a:r>
              <a:rPr lang="he-IL" dirty="0"/>
              <a:t> והממוצע שלהם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0994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BA92-0F86-DE1C-79A6-B320C0EB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קונבנציה לשמות שיטות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7B0-4FE4-2140-499B-7EF21BCE3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אותיות קטנות בלבד</a:t>
            </a:r>
          </a:p>
          <a:p>
            <a:r>
              <a:rPr lang="he-IL" dirty="0"/>
              <a:t>קו תחתון בין מילים</a:t>
            </a:r>
          </a:p>
          <a:p>
            <a:endParaRPr lang="he-IL" dirty="0"/>
          </a:p>
          <a:p>
            <a:pPr marL="228600" indent="0">
              <a:buNone/>
            </a:pPr>
            <a:r>
              <a:rPr lang="he-IL" dirty="0"/>
              <a:t>לדוגמה:</a:t>
            </a:r>
          </a:p>
          <a:p>
            <a:pPr marL="228600" indent="0" algn="l" rtl="0">
              <a:buNone/>
            </a:pPr>
            <a:r>
              <a:rPr lang="en-US" dirty="0" err="1"/>
              <a:t>my_function</a:t>
            </a:r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727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FF4ED8-BE1B-4DEA-937D-1BA79591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פונקציה בפיתון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BE0FE-BC1B-D757-A11E-01DF9D43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47" y="2243848"/>
            <a:ext cx="3620005" cy="346758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454694-5A29-2ABA-25A8-CCBA6D36B19E}"/>
              </a:ext>
            </a:extLst>
          </p:cNvPr>
          <p:cNvSpPr/>
          <p:nvPr/>
        </p:nvSpPr>
        <p:spPr>
          <a:xfrm>
            <a:off x="568960" y="1027906"/>
            <a:ext cx="1778000" cy="1188720"/>
          </a:xfrm>
          <a:prstGeom prst="wedgeRoundRectCallout">
            <a:avLst>
              <a:gd name="adj1" fmla="val 158024"/>
              <a:gd name="adj2" fmla="val 104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A3332-A540-F8D8-FC15-2FF4E70D73C0}"/>
              </a:ext>
            </a:extLst>
          </p:cNvPr>
          <p:cNvSpPr txBox="1"/>
          <p:nvPr/>
        </p:nvSpPr>
        <p:spPr>
          <a:xfrm>
            <a:off x="670560" y="1422211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גוף הפונקציה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A5E5C30-EF92-B8A6-A486-38F03DC0AAB9}"/>
              </a:ext>
            </a:extLst>
          </p:cNvPr>
          <p:cNvSpPr/>
          <p:nvPr/>
        </p:nvSpPr>
        <p:spPr>
          <a:xfrm>
            <a:off x="568960" y="3833235"/>
            <a:ext cx="1778000" cy="1188720"/>
          </a:xfrm>
          <a:prstGeom prst="wedgeRoundRectCallout">
            <a:avLst>
              <a:gd name="adj1" fmla="val 192309"/>
              <a:gd name="adj2" fmla="val 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3B13A-D4E4-B31D-B68C-499D25542908}"/>
              </a:ext>
            </a:extLst>
          </p:cNvPr>
          <p:cNvSpPr txBox="1"/>
          <p:nvPr/>
        </p:nvSpPr>
        <p:spPr>
          <a:xfrm>
            <a:off x="406400" y="4072947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קריאה לפונקציה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2B83D7B-EA29-9ED0-CE2D-DD0E6D21036C}"/>
              </a:ext>
            </a:extLst>
          </p:cNvPr>
          <p:cNvSpPr/>
          <p:nvPr/>
        </p:nvSpPr>
        <p:spPr>
          <a:xfrm>
            <a:off x="9724339" y="1422211"/>
            <a:ext cx="1778000" cy="1188720"/>
          </a:xfrm>
          <a:prstGeom prst="wedgeRoundRectCallout">
            <a:avLst>
              <a:gd name="adj1" fmla="val -221975"/>
              <a:gd name="adj2" fmla="val 334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7E5B9-C34A-D859-ACF5-B5F94B85DE2B}"/>
              </a:ext>
            </a:extLst>
          </p:cNvPr>
          <p:cNvSpPr txBox="1"/>
          <p:nvPr/>
        </p:nvSpPr>
        <p:spPr>
          <a:xfrm>
            <a:off x="9724339" y="1662628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ארגומנטים ללא טיפוס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5DBEF13-FE5E-617E-86A7-0A02872552A2}"/>
              </a:ext>
            </a:extLst>
          </p:cNvPr>
          <p:cNvSpPr/>
          <p:nvPr/>
        </p:nvSpPr>
        <p:spPr>
          <a:xfrm>
            <a:off x="2590800" y="472043"/>
            <a:ext cx="1778000" cy="1188720"/>
          </a:xfrm>
          <a:prstGeom prst="wedgeRoundRectCallout">
            <a:avLst>
              <a:gd name="adj1" fmla="val 108310"/>
              <a:gd name="adj2" fmla="val 1172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376DD-18A5-46D1-D502-D91A3E3BFB15}"/>
              </a:ext>
            </a:extLst>
          </p:cNvPr>
          <p:cNvSpPr txBox="1"/>
          <p:nvPr/>
        </p:nvSpPr>
        <p:spPr>
          <a:xfrm>
            <a:off x="2448560" y="643822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אין אזכור לערך מוחזר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531A847-61D7-18A8-8B30-20BBC68E6F6F}"/>
              </a:ext>
            </a:extLst>
          </p:cNvPr>
          <p:cNvSpPr/>
          <p:nvPr/>
        </p:nvSpPr>
        <p:spPr>
          <a:xfrm>
            <a:off x="9743440" y="2946211"/>
            <a:ext cx="1778000" cy="1188720"/>
          </a:xfrm>
          <a:prstGeom prst="wedgeRoundRectCallout">
            <a:avLst>
              <a:gd name="adj1" fmla="val -196261"/>
              <a:gd name="adj2" fmla="val -76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AE0F3-4244-3D91-0DF3-76ABAD325484}"/>
              </a:ext>
            </a:extLst>
          </p:cNvPr>
          <p:cNvSpPr txBox="1"/>
          <p:nvPr/>
        </p:nvSpPr>
        <p:spPr>
          <a:xfrm>
            <a:off x="9845040" y="3084282"/>
            <a:ext cx="157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נקודתיים לציון בלוק עם </a:t>
            </a:r>
            <a:r>
              <a:rPr lang="he-IL" sz="2000" dirty="0" err="1">
                <a:solidFill>
                  <a:schemeClr val="bg1"/>
                </a:solidFill>
              </a:rPr>
              <a:t>אינדנטציה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B25801A-EC5A-3207-AF9E-91F43B2E92BB}"/>
              </a:ext>
            </a:extLst>
          </p:cNvPr>
          <p:cNvSpPr/>
          <p:nvPr/>
        </p:nvSpPr>
        <p:spPr>
          <a:xfrm>
            <a:off x="568960" y="2462054"/>
            <a:ext cx="1778000" cy="1188720"/>
          </a:xfrm>
          <a:prstGeom prst="wedgeRoundRectCallout">
            <a:avLst>
              <a:gd name="adj1" fmla="val 199738"/>
              <a:gd name="adj2" fmla="val 2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40AEE-C25D-6AAE-6E65-B3F00A63D964}"/>
              </a:ext>
            </a:extLst>
          </p:cNvPr>
          <p:cNvSpPr txBox="1"/>
          <p:nvPr/>
        </p:nvSpPr>
        <p:spPr>
          <a:xfrm>
            <a:off x="467360" y="2884227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err="1">
                <a:solidFill>
                  <a:schemeClr val="bg1"/>
                </a:solidFill>
              </a:rPr>
              <a:t>אינדנטציה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10952762-EE73-F2D8-A86A-0846854393B6}"/>
              </a:ext>
            </a:extLst>
          </p:cNvPr>
          <p:cNvSpPr/>
          <p:nvPr/>
        </p:nvSpPr>
        <p:spPr>
          <a:xfrm>
            <a:off x="9724339" y="4426890"/>
            <a:ext cx="1778000" cy="1188720"/>
          </a:xfrm>
          <a:prstGeom prst="wedgeRoundRectCallout">
            <a:avLst>
              <a:gd name="adj1" fmla="val -231120"/>
              <a:gd name="adj2" fmla="val -417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8379D-9623-3B8B-9D1F-CA6E841D6D7B}"/>
              </a:ext>
            </a:extLst>
          </p:cNvPr>
          <p:cNvSpPr txBox="1"/>
          <p:nvPr/>
        </p:nvSpPr>
        <p:spPr>
          <a:xfrm>
            <a:off x="9743440" y="4526644"/>
            <a:ext cx="157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אין צורך להשתמש ב </a:t>
            </a:r>
            <a:r>
              <a:rPr lang="en-US" sz="2000" dirty="0">
                <a:solidFill>
                  <a:schemeClr val="bg1"/>
                </a:solidFill>
              </a:rPr>
              <a:t>print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4760-6BAD-A8C5-F062-EC60A948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33616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פרמטרים של פונקציה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2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04DC15-3512-4F30-98DD-FB9B9B3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פונקציה ללא פרמטרים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7AFA273-198B-420C-826A-D6935FAAA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5" t="53644" r="4222" b="28372"/>
          <a:stretch/>
        </p:blipFill>
        <p:spPr>
          <a:xfrm>
            <a:off x="1595820" y="2392325"/>
            <a:ext cx="9000360" cy="22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2B4-99C0-B748-D302-D6A8D4C3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פונקציה עם פרמטרים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8E37-5074-6190-1E4D-B85D87C0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323439"/>
          </a:xfrm>
        </p:spPr>
        <p:txBody>
          <a:bodyPr>
            <a:normAutofit fontScale="85000" lnSpcReduction="20000"/>
          </a:bodyPr>
          <a:lstStyle/>
          <a:p>
            <a:pPr marL="228600" indent="0">
              <a:buNone/>
            </a:pPr>
            <a:r>
              <a:rPr lang="he-IL" dirty="0"/>
              <a:t>הפרמטרים חסרי טיפוס</a:t>
            </a:r>
          </a:p>
          <a:p>
            <a:pPr marL="228600" indent="0">
              <a:buNone/>
            </a:pPr>
            <a:r>
              <a:rPr lang="he-IL" dirty="0"/>
              <a:t>חסרון: </a:t>
            </a:r>
            <a:r>
              <a:rPr lang="he-IL" dirty="0" err="1"/>
              <a:t>הקומפילר</a:t>
            </a:r>
            <a:r>
              <a:rPr lang="he-IL" dirty="0"/>
              <a:t> לא בודק תאימות של הפרמטרים</a:t>
            </a:r>
          </a:p>
          <a:p>
            <a:pPr marL="228600" indent="0">
              <a:buNone/>
            </a:pPr>
            <a:r>
              <a:rPr lang="he-IL" dirty="0"/>
              <a:t>יתרון: שימוש חוזר של הפונקציה</a:t>
            </a:r>
          </a:p>
          <a:p>
            <a:pPr marL="228600" indent="0">
              <a:buNone/>
            </a:pPr>
            <a:endParaRPr lang="he-IL" dirty="0"/>
          </a:p>
          <a:p>
            <a:pPr marL="22860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4AE2-7331-25E7-C3C8-D231EF5CB5A7}"/>
              </a:ext>
            </a:extLst>
          </p:cNvPr>
          <p:cNvSpPr txBox="1"/>
          <p:nvPr/>
        </p:nvSpPr>
        <p:spPr>
          <a:xfrm>
            <a:off x="406400" y="4500880"/>
            <a:ext cx="377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 + b</a:t>
            </a:r>
          </a:p>
          <a:p>
            <a:endParaRPr lang="en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73479-FD09-829B-C6F7-70852C699149}"/>
              </a:ext>
            </a:extLst>
          </p:cNvPr>
          <p:cNvSpPr txBox="1"/>
          <p:nvPr/>
        </p:nvSpPr>
        <p:spPr>
          <a:xfrm>
            <a:off x="4185920" y="4405196"/>
            <a:ext cx="4907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(add(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(add(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2.2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(add(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68CC8-3CCE-51AD-86F3-97F4B0EF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495" y="4346991"/>
            <a:ext cx="1749781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CB909B-9FD6-4268-97E9-4B7A2199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223521"/>
            <a:ext cx="11522661" cy="802640"/>
          </a:xfrm>
        </p:spPr>
        <p:txBody>
          <a:bodyPr>
            <a:normAutofit/>
          </a:bodyPr>
          <a:lstStyle/>
          <a:p>
            <a:r>
              <a:rPr lang="he-IL" dirty="0"/>
              <a:t>פונקציה עם ארגומנט ברירת מחדל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9D1555-0306-409A-9351-23B5575B2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5" t="37520" r="3389" b="16589"/>
          <a:stretch/>
        </p:blipFill>
        <p:spPr>
          <a:xfrm>
            <a:off x="325120" y="939918"/>
            <a:ext cx="7315201" cy="4616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490EAB-78CD-2380-B701-AE19A8F73FCF}"/>
              </a:ext>
            </a:extLst>
          </p:cNvPr>
          <p:cNvSpPr txBox="1"/>
          <p:nvPr/>
        </p:nvSpPr>
        <p:spPr>
          <a:xfrm>
            <a:off x="7630772" y="1026161"/>
            <a:ext cx="422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/>
              <a:t>נראה הרבה פונקציות עם ארגומנט ברירת מחדל בספריות של פיתון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62205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A10E-4A89-17F5-2563-9F3CA52B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90" y="71537"/>
            <a:ext cx="11522661" cy="732155"/>
          </a:xfrm>
        </p:spPr>
        <p:txBody>
          <a:bodyPr/>
          <a:lstStyle/>
          <a:p>
            <a:r>
              <a:rPr lang="he-IL" dirty="0"/>
              <a:t>פונקציה עם ארגומנט ברירת מחדל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70655-771D-2959-14A1-92D3497A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88" y="821898"/>
            <a:ext cx="11512161" cy="1120775"/>
          </a:xfrm>
        </p:spPr>
        <p:txBody>
          <a:bodyPr>
            <a:normAutofit fontScale="92500"/>
          </a:bodyPr>
          <a:lstStyle/>
          <a:p>
            <a:r>
              <a:rPr lang="he-IL" dirty="0"/>
              <a:t>הארגומנטים שמקבלים ברירת מחדל צריכים להיות האחרונים בסדר </a:t>
            </a:r>
          </a:p>
          <a:p>
            <a:r>
              <a:rPr lang="he-IL" dirty="0"/>
              <a:t>הסדר שלהם חשוב היות ובקריאה לפונקציה לא ניתן לדלג על ארגומנט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3EF87-428B-2659-7649-34E8ACAB7DE1}"/>
              </a:ext>
            </a:extLst>
          </p:cNvPr>
          <p:cNvSpPr txBox="1"/>
          <p:nvPr/>
        </p:nvSpPr>
        <p:spPr>
          <a:xfrm flipH="1">
            <a:off x="194888" y="1960880"/>
            <a:ext cx="115226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get_lunch_type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pondak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hashovavim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hungry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hungry &gt;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food =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'pasta'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food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'salad'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name +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 go eat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food +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in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location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get_lunch_type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'Rami'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get_lunch_type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'Shimshon'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'mol yam'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get_lunch_type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'Sara'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'mol yam'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B6C1-B28D-4F32-88AC-B65E8546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22" y="5586145"/>
            <a:ext cx="55919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57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880</Words>
  <Application>Microsoft Office PowerPoint</Application>
  <PresentationFormat>Widescreen</PresentationFormat>
  <Paragraphs>124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Courier New</vt:lpstr>
      <vt:lpstr>TECHNION_Op3_General_Heb</vt:lpstr>
      <vt:lpstr>פונקציות - functions</vt:lpstr>
      <vt:lpstr>פונקציה  - Function</vt:lpstr>
      <vt:lpstr>קונבנציה לשמות שיטות</vt:lpstr>
      <vt:lpstr>הגדרת פונקציה בפיתון</vt:lpstr>
      <vt:lpstr>פרמטרים של פונקציה</vt:lpstr>
      <vt:lpstr>פונקציה ללא פרמטרים</vt:lpstr>
      <vt:lpstr>פונקציה עם פרמטרים</vt:lpstr>
      <vt:lpstr>פונקציה עם ארגומנט ברירת מחדל</vt:lpstr>
      <vt:lpstr>פונקציה עם ארגומנט ברירת מחדל</vt:lpstr>
      <vt:lpstr>העברת פרמטרים לפי שם</vt:lpstr>
      <vt:lpstr>שילוב של העברת פרמטרים עם שם וערכי ברירת מחדל</vt:lpstr>
      <vt:lpstr>שילוב של העברת פרמטרים עם שם וערכי ברירת מחדל</vt:lpstr>
      <vt:lpstr>ערך מוחזר של פונקציה</vt:lpstr>
      <vt:lpstr>ערך מוחזר של פונקציה</vt:lpstr>
      <vt:lpstr>יציאה מפונקציה באמצעות return</vt:lpstr>
      <vt:lpstr>החזרה של יותר מערך אחד</vt:lpstr>
      <vt:lpstr>מרחב הכרה של משתנים</vt:lpstr>
      <vt:lpstr>מרחב הכרה של משתנים - 1 </vt:lpstr>
      <vt:lpstr>מרחב הכרה של משתנים - 2</vt:lpstr>
      <vt:lpstr>מרחב הכרה של משתנים - 3</vt:lpstr>
      <vt:lpstr>פונקציה ריקה</vt:lpstr>
      <vt:lpstr>רקורסיה</vt:lpstr>
      <vt:lpstr>שאלות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רשימות</dc:title>
  <dc:creator>Jacob Mike</dc:creator>
  <cp:lastModifiedBy>Yaron Mizrahi</cp:lastModifiedBy>
  <cp:revision>77</cp:revision>
  <dcterms:created xsi:type="dcterms:W3CDTF">2019-03-02T07:56:19Z</dcterms:created>
  <dcterms:modified xsi:type="dcterms:W3CDTF">2023-11-01T20:52:25Z</dcterms:modified>
</cp:coreProperties>
</file>