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84" r:id="rId4"/>
    <p:sldId id="285" r:id="rId5"/>
    <p:sldId id="291" r:id="rId6"/>
    <p:sldId id="286" r:id="rId7"/>
    <p:sldId id="288" r:id="rId8"/>
    <p:sldId id="287" r:id="rId9"/>
    <p:sldId id="289" r:id="rId10"/>
    <p:sldId id="292" r:id="rId11"/>
    <p:sldId id="293" r:id="rId12"/>
    <p:sldId id="272" r:id="rId13"/>
    <p:sldId id="307" r:id="rId14"/>
    <p:sldId id="290" r:id="rId15"/>
    <p:sldId id="294" r:id="rId16"/>
    <p:sldId id="295" r:id="rId17"/>
    <p:sldId id="281" r:id="rId18"/>
    <p:sldId id="282" r:id="rId19"/>
    <p:sldId id="283" r:id="rId20"/>
    <p:sldId id="296" r:id="rId21"/>
    <p:sldId id="297" r:id="rId22"/>
    <p:sldId id="298" r:id="rId23"/>
    <p:sldId id="301" r:id="rId24"/>
    <p:sldId id="299" r:id="rId25"/>
    <p:sldId id="300" r:id="rId26"/>
    <p:sldId id="302" r:id="rId27"/>
    <p:sldId id="308" r:id="rId28"/>
    <p:sldId id="268" r:id="rId29"/>
  </p:sldIdLst>
  <p:sldSz cx="12192000" cy="6858000"/>
  <p:notesSz cx="6858000" cy="9144000"/>
  <p:embeddedFontLst>
    <p:embeddedFont>
      <p:font typeface="Calibri" panose="020F0502020204030204" pitchFamily="34" charset="0"/>
      <p:regular r:id="rId31"/>
      <p:bold r:id="rId32"/>
      <p:italic r:id="rId33"/>
      <p:boldItalic r:id="rId34"/>
    </p:embeddedFont>
    <p:embeddedFont>
      <p:font typeface="Tahoma" panose="020B0604030504040204" pitchFamily="34" charset="0"/>
      <p:regular r:id="rId35"/>
      <p:bold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jsP05/wbklGGvZN3CaJNb+N8vgI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4_Title Slide">
  <p:cSld name="14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" y="1107"/>
            <a:ext cx="12177238" cy="6855785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5"/>
          <p:cNvSpPr txBox="1">
            <a:spLocks noGrp="1"/>
          </p:cNvSpPr>
          <p:nvPr>
            <p:ph type="title"/>
          </p:nvPr>
        </p:nvSpPr>
        <p:spPr>
          <a:xfrm>
            <a:off x="3829050" y="2327275"/>
            <a:ext cx="75247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  <a:defRPr sz="44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body" idx="1"/>
          </p:nvPr>
        </p:nvSpPr>
        <p:spPr>
          <a:xfrm>
            <a:off x="3848100" y="3424238"/>
            <a:ext cx="752475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3600"/>
              <a:buNone/>
              <a:defRPr sz="3600">
                <a:solidFill>
                  <a:srgbClr val="D79E0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5"/>
          <p:cNvSpPr txBox="1">
            <a:spLocks noGrp="1"/>
          </p:cNvSpPr>
          <p:nvPr>
            <p:ph type="ftr" idx="11"/>
          </p:nvPr>
        </p:nvSpPr>
        <p:spPr>
          <a:xfrm>
            <a:off x="3798876" y="6043367"/>
            <a:ext cx="7894974" cy="365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5"/>
          <p:cNvSpPr txBox="1">
            <a:spLocks noGrp="1"/>
          </p:cNvSpPr>
          <p:nvPr>
            <p:ph type="dt" idx="10"/>
          </p:nvPr>
        </p:nvSpPr>
        <p:spPr>
          <a:xfrm>
            <a:off x="578392" y="6043367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>
                <a:solidFill>
                  <a:srgbClr val="D79E0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>
  <p:cSld name="כותרת ותוכן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6631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6"/>
          <p:cNvSpPr txBox="1">
            <a:spLocks noGrp="1"/>
          </p:cNvSpPr>
          <p:nvPr>
            <p:ph type="body" idx="1"/>
          </p:nvPr>
        </p:nvSpPr>
        <p:spPr>
          <a:xfrm>
            <a:off x="351693" y="1825625"/>
            <a:ext cx="11430077" cy="3783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4572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Font typeface="Arial" panose="020B0604020202020204" pitchFamily="34" charset="0"/>
              <a:buChar char="•"/>
              <a:defRPr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 dirty="0"/>
          </a:p>
        </p:txBody>
      </p:sp>
      <p:sp>
        <p:nvSpPr>
          <p:cNvPr id="25" name="Google Shape;25;p16"/>
          <p:cNvSpPr txBox="1">
            <a:spLocks noGrp="1"/>
          </p:cNvSpPr>
          <p:nvPr>
            <p:ph type="ftr" idx="11"/>
          </p:nvPr>
        </p:nvSpPr>
        <p:spPr>
          <a:xfrm>
            <a:off x="6277708" y="6073902"/>
            <a:ext cx="5504062" cy="379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3200"/>
              <a:buFont typeface="Arial"/>
              <a:buNone/>
              <a:defRPr sz="3200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dt" idx="10"/>
          </p:nvPr>
        </p:nvSpPr>
        <p:spPr>
          <a:xfrm>
            <a:off x="3981529" y="6073902"/>
            <a:ext cx="18859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 rt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body" idx="2"/>
          </p:nvPr>
        </p:nvSpPr>
        <p:spPr>
          <a:xfrm>
            <a:off x="351693" y="365124"/>
            <a:ext cx="11430078" cy="1376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4400"/>
              <a:buNone/>
              <a:defRPr sz="4400" b="1"/>
            </a:lvl1pPr>
            <a:lvl2pPr marL="91440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4400"/>
              <a:buNone/>
              <a:defRPr sz="4400" b="1"/>
            </a:lvl2pPr>
            <a:lvl3pPr marL="137160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3pPr>
            <a:lvl4pPr marL="182880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4pPr>
            <a:lvl5pPr marL="228600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/>
          <p:nvPr/>
        </p:nvSpPr>
        <p:spPr>
          <a:xfrm>
            <a:off x="4840269" y="6594280"/>
            <a:ext cx="249876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© kobymike@gmail.com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Font typeface="Arial"/>
              <a:buNone/>
              <a:defRPr sz="4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r" rtl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59F0E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914400" marR="0" lvl="1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371600" marR="0" lvl="2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828800" marR="0" lvl="3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286000" marR="0" lvl="4" indent="-228600" algn="r" rtl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D59F0E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0" marR="0" lvl="5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0" marR="0" lvl="6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0" marR="0" lvl="7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0" marR="0" lvl="8" indent="0" algn="l" rtl="1">
              <a:spcBef>
                <a:spcPts val="0"/>
              </a:spcBef>
              <a:buNone/>
              <a:defRPr sz="1200" b="0" i="0" u="none" strike="noStrike" cap="none">
                <a:solidFill>
                  <a:srgbClr val="002147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0" lvl="0" indent="0" algn="l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>
            <a:spLocks noGrp="1"/>
          </p:cNvSpPr>
          <p:nvPr>
            <p:ph type="title"/>
          </p:nvPr>
        </p:nvSpPr>
        <p:spPr>
          <a:xfrm>
            <a:off x="3194756" y="2327275"/>
            <a:ext cx="8159044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en-US" dirty="0"/>
              <a:t>Tuples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BA58C-E5FA-6539-DBCB-3E46FB67CAE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0961" y="2437764"/>
            <a:ext cx="11430078" cy="1376363"/>
          </a:xfrm>
        </p:spPr>
        <p:txBody>
          <a:bodyPr/>
          <a:lstStyle/>
          <a:p>
            <a:pPr algn="ctr"/>
            <a:r>
              <a:rPr lang="he-IL" dirty="0"/>
              <a:t>גישה לערכי ה </a:t>
            </a:r>
            <a:r>
              <a:rPr lang="en-US" dirty="0"/>
              <a:t>tuple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358084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2A307-ED2F-B8A9-961A-2FCC693D8EB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גישה באמצעות אנדקס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6EA01A-0885-1BA0-65E2-EE2288E65AC5}"/>
              </a:ext>
            </a:extLst>
          </p:cNvPr>
          <p:cNvSpPr txBox="1"/>
          <p:nvPr/>
        </p:nvSpPr>
        <p:spPr>
          <a:xfrm>
            <a:off x="767080" y="1538287"/>
            <a:ext cx="1065784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"orange"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"kiwi"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"melon"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"mango"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[: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:])</a:t>
            </a:r>
          </a:p>
          <a:p>
            <a:r>
              <a:rPr lang="en-US" sz="18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-4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8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br>
              <a:rPr lang="en-US" sz="18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18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B8406-84B6-7CEA-33C6-0410CC406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5195" y="3056661"/>
            <a:ext cx="6516009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098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DEE388-35B6-8863-218E-35A3AC9FC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1024107"/>
          </a:xfrm>
        </p:spPr>
        <p:txBody>
          <a:bodyPr/>
          <a:lstStyle/>
          <a:p>
            <a:r>
              <a:rPr lang="he-IL" dirty="0"/>
              <a:t>שאלה: מה יהיו ערכי הרשימה לאחר השינוי?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25145-C980-042C-651E-1082B476EC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7FCE6-2663-9179-462F-02F47D856E9B}"/>
              </a:ext>
            </a:extLst>
          </p:cNvPr>
          <p:cNvSpPr txBox="1"/>
          <p:nvPr/>
        </p:nvSpPr>
        <p:spPr>
          <a:xfrm>
            <a:off x="470516" y="3053918"/>
            <a:ext cx="61255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'melon'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</p:spTree>
    <p:extLst>
      <p:ext uri="{BB962C8B-B14F-4D97-AF65-F5344CB8AC3E}">
        <p14:creationId xmlns:p14="http://schemas.microsoft.com/office/powerpoint/2010/main" val="149016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1DEE388-35B6-8863-218E-35A3AC9FC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1024107"/>
          </a:xfrm>
        </p:spPr>
        <p:txBody>
          <a:bodyPr/>
          <a:lstStyle/>
          <a:p>
            <a:r>
              <a:rPr lang="he-IL" dirty="0"/>
              <a:t>לא ניתן לשנות ערך של איבר!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25145-C980-042C-651E-1082B476EC22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37FCE6-2663-9179-462F-02F47D856E9B}"/>
              </a:ext>
            </a:extLst>
          </p:cNvPr>
          <p:cNvSpPr txBox="1"/>
          <p:nvPr/>
        </p:nvSpPr>
        <p:spPr>
          <a:xfrm>
            <a:off x="470516" y="3053918"/>
            <a:ext cx="61255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'melon'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L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F2BC62-A3E3-37DD-83BC-4438C7DE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9881" y="3762536"/>
            <a:ext cx="613495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927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88567D-2545-EA18-440A-851EC304E2E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גישה באמצעות </a:t>
            </a:r>
            <a:r>
              <a:rPr lang="en-US" dirty="0"/>
              <a:t>unpacking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04265B-031D-02D1-C79E-6A73502C5066}"/>
              </a:ext>
            </a:extLst>
          </p:cNvPr>
          <p:cNvSpPr txBox="1"/>
          <p:nvPr/>
        </p:nvSpPr>
        <p:spPr>
          <a:xfrm>
            <a:off x="914400" y="1998861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fruits = 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green, yellow, red = fruits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(green)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(yellow)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02BE94-AA80-520E-6770-0146FF3DF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2219" y="2781209"/>
            <a:ext cx="1629002" cy="129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95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46E6AC-8654-05F8-F284-34085B1B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633095"/>
          </a:xfrm>
        </p:spPr>
        <p:txBody>
          <a:bodyPr/>
          <a:lstStyle/>
          <a:p>
            <a:r>
              <a:rPr lang="he-IL" dirty="0"/>
              <a:t>האיברים האחרונים יאכלסו </a:t>
            </a:r>
            <a:r>
              <a:rPr lang="he-IL" b="1" dirty="0"/>
              <a:t>רשימה</a:t>
            </a:r>
            <a:endParaRPr lang="en-IL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1C5044-230B-20B8-3493-78DBC258857F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/>
              <a:t>unpacking</a:t>
            </a:r>
            <a:r>
              <a:rPr lang="he-IL" dirty="0"/>
              <a:t> באמצעות * בסוף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479A65-22A1-6755-CEC9-1CA44190A0E1}"/>
              </a:ext>
            </a:extLst>
          </p:cNvPr>
          <p:cNvSpPr txBox="1"/>
          <p:nvPr/>
        </p:nvSpPr>
        <p:spPr>
          <a:xfrm>
            <a:off x="351693" y="2715578"/>
            <a:ext cx="102108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fruits = 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"strawberry"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"raspberry"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(green, yellow, 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*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red) = fruits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(green)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(yellow)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(red)</a:t>
            </a:r>
          </a:p>
          <a:p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CC6FBB-9455-AE77-EBB8-46D30F24EA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9778" y="3992850"/>
            <a:ext cx="5363323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99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E67CF7-76CD-EEAD-56ED-C0803580D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694055"/>
          </a:xfrm>
        </p:spPr>
        <p:txBody>
          <a:bodyPr/>
          <a:lstStyle/>
          <a:p>
            <a:r>
              <a:rPr lang="he-IL" dirty="0"/>
              <a:t>כל האיברים פרט לראשון והאחרון יאוכלסו ברשימה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752F4D-2B1F-87B3-840B-EB6DABF2910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6163" y="710564"/>
            <a:ext cx="11430078" cy="1376363"/>
          </a:xfrm>
        </p:spPr>
        <p:txBody>
          <a:bodyPr/>
          <a:lstStyle/>
          <a:p>
            <a:r>
              <a:rPr lang="en-US" dirty="0"/>
              <a:t>unpacking</a:t>
            </a:r>
            <a:r>
              <a:rPr lang="he-IL" dirty="0"/>
              <a:t> באמצעות * שאינה בסוף</a:t>
            </a:r>
            <a:endParaRPr lang="en-IL" dirty="0"/>
          </a:p>
          <a:p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5D4C9D-02BF-C15E-188D-95FBC58C24AD}"/>
              </a:ext>
            </a:extLst>
          </p:cNvPr>
          <p:cNvSpPr txBox="1"/>
          <p:nvPr/>
        </p:nvSpPr>
        <p:spPr>
          <a:xfrm>
            <a:off x="351692" y="2927459"/>
            <a:ext cx="950350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fruits = 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"mango"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"papaya"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"pineapple"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(green, *tropic, red) = fruits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(green)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(tropic)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(red)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E93F30-EF2F-7658-509A-06534A2A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956" y="4248321"/>
            <a:ext cx="4706007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041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233BCC-68FF-5310-49CC-CF392E06F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349" y="1231265"/>
            <a:ext cx="11612958" cy="2098428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r>
              <a:rPr lang="he-IL" dirty="0"/>
              <a:t>הפונקציה תחזיר </a:t>
            </a:r>
            <a:r>
              <a:rPr lang="en-US" dirty="0"/>
              <a:t>Tuple</a:t>
            </a:r>
            <a:r>
              <a:rPr lang="he-IL" dirty="0"/>
              <a:t>:</a:t>
            </a:r>
            <a:endParaRPr lang="en-US" dirty="0"/>
          </a:p>
          <a:p>
            <a:pPr marL="228600" indent="0">
              <a:buNone/>
            </a:pPr>
            <a:r>
              <a:rPr lang="he-IL" dirty="0"/>
              <a:t>כיצד ניגש לאברי ה </a:t>
            </a:r>
            <a:r>
              <a:rPr lang="en-US" dirty="0"/>
              <a:t>Tuple</a:t>
            </a:r>
            <a:r>
              <a:rPr lang="he-IL" dirty="0"/>
              <a:t>?</a:t>
            </a:r>
          </a:p>
          <a:p>
            <a:pPr marL="228600" indent="0">
              <a:buNone/>
            </a:pPr>
            <a:endParaRPr lang="he-IL" dirty="0"/>
          </a:p>
          <a:p>
            <a:pPr marL="228600" indent="0">
              <a:buNone/>
            </a:pP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02AFF-FB4E-B842-552B-15B17DFD4E9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34573" y="0"/>
            <a:ext cx="11430078" cy="1376363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דוגמה לשימוש ב </a:t>
            </a:r>
            <a:r>
              <a:rPr lang="en-US" dirty="0"/>
              <a:t>tuple</a:t>
            </a:r>
            <a:r>
              <a:rPr lang="he-IL" dirty="0"/>
              <a:t> -</a:t>
            </a:r>
          </a:p>
          <a:p>
            <a:r>
              <a:rPr lang="he-IL" dirty="0"/>
              <a:t>פונקציה המחזירה שני ערכים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B82ACB-2E51-8C09-2CD0-9594600CB910}"/>
              </a:ext>
            </a:extLst>
          </p:cNvPr>
          <p:cNvSpPr txBox="1"/>
          <p:nvPr/>
        </p:nvSpPr>
        <p:spPr>
          <a:xfrm>
            <a:off x="351693" y="2834640"/>
            <a:ext cx="376310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abc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 = test()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(result))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5B90E37-6303-9574-9209-1BBC57F93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016" y="3528307"/>
            <a:ext cx="3200847" cy="1000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398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5D8EFD-94A7-640A-571B-C164058270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856615"/>
          </a:xfrm>
        </p:spPr>
        <p:txBody>
          <a:bodyPr/>
          <a:lstStyle/>
          <a:p>
            <a:pPr marL="228600" indent="0">
              <a:buNone/>
            </a:pP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69EDA-F1DD-0D79-F0AC-FBCB0EBC82F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דוגמה – גישה לאברי ה </a:t>
            </a:r>
            <a:r>
              <a:rPr lang="en-US" dirty="0"/>
              <a:t>tuple</a:t>
            </a:r>
            <a:r>
              <a:rPr lang="he-IL" dirty="0"/>
              <a:t> באמצעות אנדקס	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32FA1-184E-FAFE-4043-FC4552BCB431}"/>
              </a:ext>
            </a:extLst>
          </p:cNvPr>
          <p:cNvSpPr txBox="1"/>
          <p:nvPr/>
        </p:nvSpPr>
        <p:spPr>
          <a:xfrm>
            <a:off x="426720" y="2766378"/>
            <a:ext cx="37693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abc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US" sz="2000" dirty="0">
                <a:latin typeface="Courier New" panose="02070309020205020404" pitchFamily="49" charset="0"/>
              </a:rPr>
              <a:t>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result = test()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(result[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B27E94-930E-468C-4BB3-F17AB954D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639" y="3413760"/>
            <a:ext cx="3134162" cy="1467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705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4768A7-8030-C8A2-683B-DFBB4886F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876935"/>
          </a:xfrm>
        </p:spPr>
        <p:txBody>
          <a:bodyPr>
            <a:normAutofit/>
          </a:bodyPr>
          <a:lstStyle/>
          <a:p>
            <a:pPr marL="228600" indent="0">
              <a:buNone/>
            </a:pP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9861E-1946-FC8F-739B-07089F6A94A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lnSpcReduction="10000"/>
          </a:bodyPr>
          <a:lstStyle/>
          <a:p>
            <a:r>
              <a:rPr lang="he-IL" dirty="0"/>
              <a:t>דוגמה – גישה לאברי ה </a:t>
            </a:r>
            <a:r>
              <a:rPr lang="en-US" dirty="0"/>
              <a:t>tuple</a:t>
            </a:r>
            <a:r>
              <a:rPr lang="he-IL" dirty="0"/>
              <a:t> באמצעות </a:t>
            </a:r>
            <a:r>
              <a:rPr lang="en-US" dirty="0"/>
              <a:t>unpack</a:t>
            </a:r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3741E-3A33-AB99-7329-E1C602B6FD8C}"/>
              </a:ext>
            </a:extLst>
          </p:cNvPr>
          <p:cNvSpPr txBox="1"/>
          <p:nvPr/>
        </p:nvSpPr>
        <p:spPr>
          <a:xfrm>
            <a:off x="351693" y="2786698"/>
            <a:ext cx="48361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def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test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():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abc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100</a:t>
            </a:r>
            <a:endParaRPr lang="en-US" sz="2000" dirty="0">
              <a:latin typeface="Courier New" panose="02070309020205020404" pitchFamily="49" charset="0"/>
            </a:endParaRP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a, b = test()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(b))</a:t>
            </a:r>
          </a:p>
          <a:p>
            <a:endParaRPr lang="en-IL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8095F-4E2D-CAC0-3C08-70CC2B201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2344" y="4371747"/>
            <a:ext cx="3229426" cy="1314633"/>
          </a:xfrm>
          <a:prstGeom prst="rect">
            <a:avLst/>
          </a:prstGeom>
        </p:spPr>
      </p:pic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994A9858-2779-EA58-023B-3A33C230E55B}"/>
              </a:ext>
            </a:extLst>
          </p:cNvPr>
          <p:cNvSpPr/>
          <p:nvPr/>
        </p:nvSpPr>
        <p:spPr>
          <a:xfrm>
            <a:off x="5846515" y="2997518"/>
            <a:ext cx="1570285" cy="1139368"/>
          </a:xfrm>
          <a:prstGeom prst="wedgeRoundRectCallout">
            <a:avLst>
              <a:gd name="adj1" fmla="val -171465"/>
              <a:gd name="adj2" fmla="val -1739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E82F67-9C33-D5C2-75C7-FC13F4259D8B}"/>
              </a:ext>
            </a:extLst>
          </p:cNvPr>
          <p:cNvSpPr txBox="1"/>
          <p:nvPr/>
        </p:nvSpPr>
        <p:spPr>
          <a:xfrm>
            <a:off x="5752817" y="3213259"/>
            <a:ext cx="17576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2000" dirty="0">
                <a:solidFill>
                  <a:schemeClr val="bg1"/>
                </a:solidFill>
              </a:rPr>
              <a:t>אפשר גם ללא סוגריים</a:t>
            </a:r>
            <a:endParaRPr lang="LID4096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46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he-IL" dirty="0"/>
              <a:t>מהו </a:t>
            </a:r>
            <a:r>
              <a:rPr lang="en-US" dirty="0"/>
              <a:t>Tuple</a:t>
            </a:r>
            <a:r>
              <a:rPr lang="he-IL" dirty="0"/>
              <a:t>?</a:t>
            </a:r>
          </a:p>
          <a:p>
            <a:pPr lvl="0"/>
            <a:r>
              <a:rPr lang="he-IL" dirty="0"/>
              <a:t>יצירת </a:t>
            </a:r>
            <a:r>
              <a:rPr lang="en-US" dirty="0"/>
              <a:t>Tuple</a:t>
            </a:r>
            <a:endParaRPr lang="he-IL" dirty="0"/>
          </a:p>
          <a:p>
            <a:r>
              <a:rPr lang="he-IL" dirty="0"/>
              <a:t>פעולות על </a:t>
            </a:r>
            <a:r>
              <a:rPr lang="en-US" dirty="0"/>
              <a:t>Tuple</a:t>
            </a:r>
            <a:endParaRPr lang="he-IL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he-IL" dirty="0"/>
              <a:t>גישה לאיברים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he-IL" dirty="0"/>
              <a:t>עדכון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he-IL" dirty="0"/>
              <a:t>איחוד</a:t>
            </a:r>
          </a:p>
        </p:txBody>
      </p:sp>
      <p:sp>
        <p:nvSpPr>
          <p:cNvPr id="47" name="Google Shape;47;p2"/>
          <p:cNvSpPr txBox="1">
            <a:spLocks noGrp="1"/>
          </p:cNvSpPr>
          <p:nvPr>
            <p:ph type="body" idx="2"/>
          </p:nvPr>
        </p:nvSpPr>
        <p:spPr/>
        <p:txBody>
          <a:bodyPr/>
          <a:lstStyle/>
          <a:p>
            <a:pPr lvl="0"/>
            <a:r>
              <a:rPr lang="he-IL" dirty="0"/>
              <a:t>תוכן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39AC6D-C20F-32E3-D7F8-7490340C185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0961" y="2232818"/>
            <a:ext cx="11430078" cy="1376363"/>
          </a:xfrm>
        </p:spPr>
        <p:txBody>
          <a:bodyPr/>
          <a:lstStyle/>
          <a:p>
            <a:pPr algn="ctr"/>
            <a:r>
              <a:rPr lang="he-IL" dirty="0"/>
              <a:t>עדכון </a:t>
            </a:r>
            <a:r>
              <a:rPr lang="en-US" dirty="0"/>
              <a:t>tuples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316097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45838B8-4622-A795-F3D2-C06CB955AB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he-IL" dirty="0"/>
              <a:t>האם אפשר לעדכן </a:t>
            </a:r>
            <a:r>
              <a:rPr lang="en-US" dirty="0"/>
              <a:t>tuple</a:t>
            </a:r>
            <a:r>
              <a:rPr lang="he-IL" dirty="0"/>
              <a:t>?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4A19A9-B89F-2A62-288A-9516C5887B5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שאלה: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230958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206142-9889-E0B9-B62A-238F7230CC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he-IL" dirty="0"/>
              <a:t>כמובן שלא!</a:t>
            </a:r>
          </a:p>
          <a:p>
            <a:pPr marL="228600" indent="0">
              <a:buNone/>
            </a:pPr>
            <a:r>
              <a:rPr lang="he-IL" dirty="0"/>
              <a:t>הרי </a:t>
            </a:r>
            <a:r>
              <a:rPr lang="en-US" dirty="0"/>
              <a:t>tuple</a:t>
            </a:r>
            <a:r>
              <a:rPr lang="he-IL" dirty="0"/>
              <a:t> הוא </a:t>
            </a:r>
            <a:r>
              <a:rPr lang="en-US" dirty="0"/>
              <a:t>immutable</a:t>
            </a:r>
          </a:p>
          <a:p>
            <a:pPr marL="228600" indent="0">
              <a:buNone/>
            </a:pPr>
            <a:r>
              <a:rPr lang="he-IL" dirty="0"/>
              <a:t>נראה כיצד ניצור </a:t>
            </a:r>
            <a:r>
              <a:rPr lang="en-US" dirty="0"/>
              <a:t>tuple</a:t>
            </a:r>
            <a:r>
              <a:rPr lang="he-IL" dirty="0"/>
              <a:t> חדש עם השינויים הנדרשים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0952D-3EC6-3D9F-80DA-50EE106F908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תשובה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2843370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C16D769-0923-FBD9-B7FC-12CB067CCD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1019175"/>
          </a:xfrm>
        </p:spPr>
        <p:txBody>
          <a:bodyPr/>
          <a:lstStyle/>
          <a:p>
            <a:pPr marL="228600" indent="0">
              <a:buNone/>
            </a:pPr>
            <a:r>
              <a:rPr lang="he-IL" dirty="0"/>
              <a:t>נעשה זאת באמצעות הפיכתו לרשימה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C9CCA-66B3-2A7B-4BF6-32F496CB82A1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עדכון איבר ב </a:t>
            </a:r>
            <a:r>
              <a:rPr lang="en-US" dirty="0"/>
              <a:t>tuple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7A0622-D394-E661-CF4D-F1F0A58F97DA}"/>
              </a:ext>
            </a:extLst>
          </p:cNvPr>
          <p:cNvSpPr txBox="1"/>
          <p:nvPr/>
        </p:nvSpPr>
        <p:spPr>
          <a:xfrm>
            <a:off x="701040" y="2844800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tuple1 = 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 = </a:t>
            </a:r>
            <a:r>
              <a:rPr lang="en-US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(tuple1)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"kiwi"</a:t>
            </a:r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tuple1 = </a:t>
            </a:r>
            <a:r>
              <a:rPr lang="en-US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tuple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(list1)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(tuple1)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DCFDFB-3CC8-BA1F-122F-A9CE78915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770" y="3429000"/>
            <a:ext cx="407726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284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A7C87C-07B8-2468-9A21-A2CE337A1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683895"/>
          </a:xfrm>
        </p:spPr>
        <p:txBody>
          <a:bodyPr/>
          <a:lstStyle/>
          <a:p>
            <a:pPr marL="228600" indent="0">
              <a:buNone/>
            </a:pPr>
            <a:r>
              <a:rPr lang="he-IL" dirty="0"/>
              <a:t>באמצעות המרה לרשימה:</a:t>
            </a:r>
            <a:endParaRPr lang="en-IL" dirty="0"/>
          </a:p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E488D-7226-A69B-B322-B3B2733F906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-152400" y="410570"/>
            <a:ext cx="12218651" cy="1376363"/>
          </a:xfrm>
        </p:spPr>
        <p:txBody>
          <a:bodyPr>
            <a:normAutofit fontScale="92500" lnSpcReduction="10000"/>
          </a:bodyPr>
          <a:lstStyle/>
          <a:p>
            <a:r>
              <a:rPr lang="he-IL" dirty="0"/>
              <a:t>הוספת איבר/ים ל </a:t>
            </a:r>
            <a:r>
              <a:rPr lang="en-US" dirty="0"/>
              <a:t>tuple</a:t>
            </a:r>
            <a:r>
              <a:rPr lang="he-IL" dirty="0"/>
              <a:t> 1 –</a:t>
            </a:r>
          </a:p>
          <a:p>
            <a:r>
              <a:rPr lang="he-IL" dirty="0"/>
              <a:t> המרה לרשימה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44687F-3129-39F2-5C1B-B9114B7A4384}"/>
              </a:ext>
            </a:extLst>
          </p:cNvPr>
          <p:cNvSpPr txBox="1"/>
          <p:nvPr/>
        </p:nvSpPr>
        <p:spPr>
          <a:xfrm>
            <a:off x="640080" y="3081943"/>
            <a:ext cx="7264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frutes1 = (</a:t>
            </a:r>
            <a:r>
              <a:rPr lang="fr-F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apple</a:t>
            </a:r>
            <a:r>
              <a:rPr lang="fr-F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fr-F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fr-F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frutes2 = </a:t>
            </a:r>
            <a:r>
              <a:rPr lang="fr-FR" sz="2000" b="1" dirty="0" err="1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(frutes1)</a:t>
            </a:r>
          </a:p>
          <a:p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frutes2.append(</a:t>
            </a:r>
            <a:r>
              <a:rPr lang="fr-F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"orange"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frutes1 = </a:t>
            </a:r>
            <a:r>
              <a:rPr lang="fr-FR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tuple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(frutes2)</a:t>
            </a:r>
          </a:p>
          <a:p>
            <a:b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(frutes1)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286E2-8976-6F31-6895-815F51885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228" y="4522414"/>
            <a:ext cx="5572903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728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88BF5-43CE-2404-732E-9B75CBE22E1E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he-IL" dirty="0"/>
              <a:t>הוספת איבר/ים ל </a:t>
            </a:r>
            <a:r>
              <a:rPr lang="en-US" dirty="0"/>
              <a:t>tuple</a:t>
            </a:r>
            <a:r>
              <a:rPr lang="he-IL" dirty="0"/>
              <a:t> 2 –</a:t>
            </a:r>
          </a:p>
          <a:p>
            <a:r>
              <a:rPr lang="he-IL" dirty="0"/>
              <a:t> חיבור </a:t>
            </a:r>
            <a:r>
              <a:rPr lang="en-US" dirty="0"/>
              <a:t>tuples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4C7B9C-4690-39C1-1D50-28310B6AE93C}"/>
              </a:ext>
            </a:extLst>
          </p:cNvPr>
          <p:cNvSpPr txBox="1"/>
          <p:nvPr/>
        </p:nvSpPr>
        <p:spPr>
          <a:xfrm>
            <a:off x="426720" y="2773105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tuple1 = 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tuple2 = 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"orange"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tuple1 = tuple1 + tuple2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(tuple1)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1EDD17-B3AB-B1E7-EBE0-B20AB8F86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32" y="4335355"/>
            <a:ext cx="5496692" cy="781159"/>
          </a:xfrm>
          <a:prstGeom prst="rect">
            <a:avLst/>
          </a:prstGeom>
        </p:spPr>
      </p:pic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BBE5B28-E7A7-B0EA-8F6B-CA8081E3A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683895"/>
          </a:xfrm>
        </p:spPr>
        <p:txBody>
          <a:bodyPr/>
          <a:lstStyle/>
          <a:p>
            <a:pPr marL="228600" indent="0">
              <a:buNone/>
            </a:pPr>
            <a:r>
              <a:rPr lang="he-IL" dirty="0"/>
              <a:t>באמצעות חיבור </a:t>
            </a:r>
            <a:r>
              <a:rPr lang="en-US" dirty="0"/>
              <a:t>tuples</a:t>
            </a:r>
            <a:r>
              <a:rPr lang="he-IL" dirty="0"/>
              <a:t>: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60861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2A5AED0-75AB-12E6-F0BB-31DAD21C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612775"/>
          </a:xfrm>
        </p:spPr>
        <p:txBody>
          <a:bodyPr/>
          <a:lstStyle/>
          <a:p>
            <a:pPr marL="228600" indent="0">
              <a:buNone/>
            </a:pPr>
            <a:r>
              <a:rPr lang="he-IL" dirty="0"/>
              <a:t>באמצעות רשימה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60700-1D7C-3BE8-41E4-ECE87B6A8BCD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הסרת איבר מ </a:t>
            </a:r>
            <a:r>
              <a:rPr lang="en-US" dirty="0"/>
              <a:t>tuple</a:t>
            </a:r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7AD3B-FA56-AF1B-4431-CF473E9852AA}"/>
              </a:ext>
            </a:extLst>
          </p:cNvPr>
          <p:cNvSpPr txBox="1"/>
          <p:nvPr/>
        </p:nvSpPr>
        <p:spPr>
          <a:xfrm>
            <a:off x="528320" y="2685703"/>
            <a:ext cx="60960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tuple1 = 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 = </a:t>
            </a:r>
            <a:r>
              <a:rPr lang="en-US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(tuple1)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list1.remove(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tuple1 = </a:t>
            </a:r>
            <a:r>
              <a:rPr lang="en-US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tuple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(list1)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(tuple1)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9D0B8A-A8EB-2E04-C72F-1206F5EE4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0468" y="3264619"/>
            <a:ext cx="3286584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2301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D871660-71E1-F665-6175-3C5A46DBF7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כתוב פונקציה המקבלת 2 מספרים </a:t>
            </a:r>
            <a:r>
              <a:rPr lang="en-US" dirty="0" err="1"/>
              <a:t>a,b</a:t>
            </a:r>
            <a:r>
              <a:rPr lang="he-IL" dirty="0"/>
              <a:t> ומחזירה את הערכים </a:t>
            </a:r>
            <a:r>
              <a:rPr lang="en-US" dirty="0"/>
              <a:t>a, b</a:t>
            </a:r>
            <a:r>
              <a:rPr lang="he-IL" dirty="0"/>
              <a:t> ו </a:t>
            </a:r>
            <a:r>
              <a:rPr lang="en-US" dirty="0" err="1"/>
              <a:t>axb</a:t>
            </a:r>
            <a:endParaRPr lang="en-US" dirty="0"/>
          </a:p>
          <a:p>
            <a:r>
              <a:rPr lang="he-IL" dirty="0"/>
              <a:t>צור </a:t>
            </a:r>
            <a:r>
              <a:rPr lang="he-IL" dirty="0" err="1"/>
              <a:t>טאפל</a:t>
            </a:r>
            <a:r>
              <a:rPr lang="he-IL" dirty="0"/>
              <a:t> והראה 2 שיטות שונות להוספת איבר ויצירת </a:t>
            </a:r>
            <a:r>
              <a:rPr lang="he-IL" dirty="0" err="1"/>
              <a:t>טאפל</a:t>
            </a:r>
            <a:r>
              <a:rPr lang="he-IL" dirty="0"/>
              <a:t> חדש</a:t>
            </a:r>
          </a:p>
          <a:p>
            <a:pPr marL="228600" indent="0">
              <a:buNone/>
            </a:pPr>
            <a:endParaRPr lang="en-US" dirty="0"/>
          </a:p>
          <a:p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93830F-1A51-1DE1-AF2A-DA5737002BC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שאלות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907505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>
            <a:spLocks noGrp="1"/>
          </p:cNvSpPr>
          <p:nvPr>
            <p:ph type="title"/>
          </p:nvPr>
        </p:nvSpPr>
        <p:spPr>
          <a:xfrm>
            <a:off x="3736622" y="2766218"/>
            <a:ext cx="7800622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147"/>
              </a:buClr>
              <a:buSzPts val="4400"/>
              <a:buNone/>
            </a:pPr>
            <a:r>
              <a:rPr lang="he-IL" dirty="0"/>
              <a:t>שאלות?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A04A5A-6AD4-C32A-0895-AF776FFB1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146179"/>
            <a:ext cx="11430077" cy="3783867"/>
          </a:xfrm>
        </p:spPr>
        <p:txBody>
          <a:bodyPr/>
          <a:lstStyle/>
          <a:p>
            <a:r>
              <a:rPr lang="he-IL" dirty="0"/>
              <a:t>כמו רשימה רק שלא ניתן לשנות אותו – </a:t>
            </a:r>
            <a:r>
              <a:rPr lang="en-US" b="1" dirty="0"/>
              <a:t>Immutable</a:t>
            </a:r>
            <a:endParaRPr lang="he-IL" b="1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he-IL" dirty="0"/>
              <a:t>לא ניתן להוסיף או להוריד איברים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he-IL" dirty="0"/>
              <a:t>לא ניתן להחליף איברים</a:t>
            </a:r>
            <a:endParaRPr lang="en-US" dirty="0"/>
          </a:p>
          <a:p>
            <a:pPr marL="800100" indent="-342900"/>
            <a:r>
              <a:rPr lang="he-IL" dirty="0"/>
              <a:t>האיברים סדורים, אפשר כפילויות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4759E-3DA1-57DD-7BAB-5EF709481AA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51692" y="0"/>
            <a:ext cx="11430078" cy="1376363"/>
          </a:xfrm>
        </p:spPr>
        <p:txBody>
          <a:bodyPr/>
          <a:lstStyle/>
          <a:p>
            <a:r>
              <a:rPr lang="en-US" dirty="0"/>
              <a:t>Tuple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9DAB8-C8E5-B1E0-837C-6C6D79119BBD}"/>
              </a:ext>
            </a:extLst>
          </p:cNvPr>
          <p:cNvSpPr txBox="1"/>
          <p:nvPr/>
        </p:nvSpPr>
        <p:spPr>
          <a:xfrm>
            <a:off x="384029" y="3119387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fr-F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apple</a:t>
            </a:r>
            <a:r>
              <a:rPr lang="fr-F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fr-F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fr-FR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fr-FR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b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fr-FR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fr-FR" sz="2000" b="0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fr-FR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fr-FR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A1F79E-3E8C-76C0-F94F-80EC770AF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254" y="4706076"/>
            <a:ext cx="4324954" cy="1047896"/>
          </a:xfrm>
          <a:prstGeom prst="rect">
            <a:avLst/>
          </a:prstGeom>
        </p:spPr>
      </p:pic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38AC0715-7E9D-909D-55A3-309EB9281329}"/>
              </a:ext>
            </a:extLst>
          </p:cNvPr>
          <p:cNvSpPr/>
          <p:nvPr/>
        </p:nvSpPr>
        <p:spPr>
          <a:xfrm>
            <a:off x="9428479" y="3988117"/>
            <a:ext cx="2411827" cy="1376363"/>
          </a:xfrm>
          <a:prstGeom prst="wedgeRoundRectCallout">
            <a:avLst>
              <a:gd name="adj1" fmla="val -165181"/>
              <a:gd name="adj2" fmla="val 442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3C8D4-5A19-B734-2D43-7D33B98220B0}"/>
              </a:ext>
            </a:extLst>
          </p:cNvPr>
          <p:cNvSpPr txBox="1"/>
          <p:nvPr/>
        </p:nvSpPr>
        <p:spPr>
          <a:xfrm>
            <a:off x="9634104" y="4192018"/>
            <a:ext cx="2056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dirty="0">
                <a:solidFill>
                  <a:schemeClr val="bg1"/>
                </a:solidFill>
              </a:rPr>
              <a:t>מיוצג באמצעות אובייקט מהטיפוס </a:t>
            </a:r>
            <a:r>
              <a:rPr lang="en-US" sz="1800" dirty="0">
                <a:solidFill>
                  <a:schemeClr val="bg1"/>
                </a:solidFill>
              </a:rPr>
              <a:t>tuple</a:t>
            </a:r>
            <a:endParaRPr lang="en-IL" sz="1800" dirty="0">
              <a:solidFill>
                <a:schemeClr val="bg1"/>
              </a:solidFill>
            </a:endParaRP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FDD188E3-87E1-2CD7-6883-38E8D0C4FD13}"/>
              </a:ext>
            </a:extLst>
          </p:cNvPr>
          <p:cNvSpPr/>
          <p:nvPr/>
        </p:nvSpPr>
        <p:spPr>
          <a:xfrm>
            <a:off x="410230" y="960877"/>
            <a:ext cx="2138447" cy="1242219"/>
          </a:xfrm>
          <a:prstGeom prst="wedgeRoundRectCallout">
            <a:avLst>
              <a:gd name="adj1" fmla="val 23121"/>
              <a:gd name="adj2" fmla="val 12467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639C6A-43E0-9B39-01C8-D90043428AAA}"/>
              </a:ext>
            </a:extLst>
          </p:cNvPr>
          <p:cNvSpPr txBox="1"/>
          <p:nvPr/>
        </p:nvSpPr>
        <p:spPr>
          <a:xfrm>
            <a:off x="451056" y="1408914"/>
            <a:ext cx="2056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1800" dirty="0">
                <a:solidFill>
                  <a:schemeClr val="bg1"/>
                </a:solidFill>
              </a:rPr>
              <a:t>שימוש בסוגריים</a:t>
            </a:r>
            <a:endParaRPr lang="en-I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23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C586F6E-B0B9-DB27-41CB-A68092684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שמירת מידע לקריאה בלבד, בטוח יותר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he-IL" dirty="0"/>
              <a:t>העברת פרמטרים לפונקציה 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he-IL" dirty="0"/>
              <a:t>ערך מוחזר של פונקציה, כשנרצה להחזיר יותר מערך אחד</a:t>
            </a:r>
            <a:endParaRPr lang="en-US" dirty="0"/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he-IL" dirty="0"/>
              <a:t>הגדרת רשימה קבועה כמו למשל </a:t>
            </a:r>
            <a:r>
              <a:rPr lang="he-IL"/>
              <a:t>ימים בשבוע</a:t>
            </a:r>
            <a:endParaRPr lang="he-IL" dirty="0"/>
          </a:p>
          <a:p>
            <a:r>
              <a:rPr lang="he-IL" dirty="0"/>
              <a:t>מהיר יותר מרשימה</a:t>
            </a:r>
          </a:p>
          <a:p>
            <a:r>
              <a:rPr lang="he-IL" dirty="0"/>
              <a:t>יכול לשמש כמפתח למפה היות והוא </a:t>
            </a:r>
            <a:r>
              <a:rPr lang="en-US" dirty="0"/>
              <a:t>immutable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BD6F5-0F80-832A-102F-07543A2E7C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מתי נרצה להשתמש ב </a:t>
            </a:r>
            <a:r>
              <a:rPr lang="en-US" dirty="0"/>
              <a:t>tuples</a:t>
            </a:r>
            <a:r>
              <a:rPr lang="he-IL" dirty="0"/>
              <a:t>?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153527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3121F-56A7-DFEA-BCCF-03FDFB2FC7F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80961" y="2273458"/>
            <a:ext cx="11430078" cy="1376363"/>
          </a:xfrm>
        </p:spPr>
        <p:txBody>
          <a:bodyPr/>
          <a:lstStyle/>
          <a:p>
            <a:pPr algn="ctr"/>
            <a:r>
              <a:rPr lang="he-IL" dirty="0"/>
              <a:t>יצירת </a:t>
            </a:r>
            <a:r>
              <a:rPr lang="en-US" dirty="0"/>
              <a:t>tuple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76124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05E076D-94D9-989A-4D90-850EEAAEB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561975"/>
          </a:xfrm>
        </p:spPr>
        <p:txBody>
          <a:bodyPr>
            <a:normAutofit lnSpcReduction="10000"/>
          </a:bodyPr>
          <a:lstStyle/>
          <a:p>
            <a:r>
              <a:rPr lang="he-IL" dirty="0"/>
              <a:t>יש להוסיף פסיק אחרי האיבר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7DD59-B397-C1F0-05D5-741FCAF0ACA0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הגדרת </a:t>
            </a:r>
            <a:r>
              <a:rPr lang="en-US" dirty="0"/>
              <a:t>Tuple</a:t>
            </a:r>
            <a:r>
              <a:rPr lang="he-IL" dirty="0"/>
              <a:t> עם איבר אחד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7D65D-3C8D-37E6-0EE3-AEF7CF5D1CC8}"/>
              </a:ext>
            </a:extLst>
          </p:cNvPr>
          <p:cNvSpPr txBox="1"/>
          <p:nvPr/>
        </p:nvSpPr>
        <p:spPr>
          <a:xfrm>
            <a:off x="1005840" y="2745472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this_tuple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this_tuple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not_tuple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not_tuple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D2A187-A8E6-9F09-C33C-6C79CCA9D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584" y="3022842"/>
            <a:ext cx="2695951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20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52DB82-5EE9-9543-CAA9-747D4EC4A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419735"/>
          </a:xfrm>
        </p:spPr>
        <p:txBody>
          <a:bodyPr>
            <a:normAutofit fontScale="62500" lnSpcReduction="20000"/>
          </a:bodyPr>
          <a:lstStyle/>
          <a:p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7DCE2-02AB-3316-0AC3-C960B8D61608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טיפוסי נתונים ב </a:t>
            </a:r>
            <a:r>
              <a:rPr lang="en-US" dirty="0"/>
              <a:t>tuple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2C5DFE-AC5C-AABC-F2E1-457721B49861}"/>
              </a:ext>
            </a:extLst>
          </p:cNvPr>
          <p:cNvSpPr txBox="1"/>
          <p:nvPr/>
        </p:nvSpPr>
        <p:spPr>
          <a:xfrm>
            <a:off x="548640" y="2611120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tuple1 = 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tuple2 = 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tuple3 = (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False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861462-EDD4-910B-7B6A-0118BC966CE5}"/>
              </a:ext>
            </a:extLst>
          </p:cNvPr>
          <p:cNvSpPr txBox="1"/>
          <p:nvPr/>
        </p:nvSpPr>
        <p:spPr>
          <a:xfrm>
            <a:off x="5770880" y="4212531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tuple4 = 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abc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34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40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"male"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9080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22E718E-86EC-E606-8890-258CC4F56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958215"/>
          </a:xfrm>
        </p:spPr>
        <p:txBody>
          <a:bodyPr>
            <a:normAutofit fontScale="92500" lnSpcReduction="20000"/>
          </a:bodyPr>
          <a:lstStyle/>
          <a:p>
            <a:r>
              <a:rPr lang="he-IL" dirty="0"/>
              <a:t>ישמש אותנו לאתחול </a:t>
            </a:r>
            <a:r>
              <a:rPr lang="en-US" dirty="0"/>
              <a:t>tuple</a:t>
            </a:r>
            <a:r>
              <a:rPr lang="he-IL" dirty="0"/>
              <a:t> שגודלו לא ידוע בעת כתיבת הקוד</a:t>
            </a:r>
            <a:endParaRPr lang="en-US" dirty="0"/>
          </a:p>
          <a:p>
            <a:r>
              <a:rPr lang="he-IL" dirty="0"/>
              <a:t>בדוגמה זו, מעבירים לבנאי </a:t>
            </a:r>
            <a:r>
              <a:rPr lang="en-US" dirty="0"/>
              <a:t>tuple</a:t>
            </a:r>
            <a:r>
              <a:rPr lang="he-IL" dirty="0"/>
              <a:t> קיים: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762852-5FEB-F21F-275A-F421531CC43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אתחול </a:t>
            </a:r>
            <a:r>
              <a:rPr lang="en-US" dirty="0"/>
              <a:t>tuple</a:t>
            </a:r>
            <a:r>
              <a:rPr lang="he-IL" dirty="0"/>
              <a:t> באמצעות הבנאי</a:t>
            </a:r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E2F0E1-5654-2671-99C2-C497B7221F27}"/>
              </a:ext>
            </a:extLst>
          </p:cNvPr>
          <p:cNvSpPr txBox="1"/>
          <p:nvPr/>
        </p:nvSpPr>
        <p:spPr>
          <a:xfrm>
            <a:off x="2997200" y="3248670"/>
            <a:ext cx="7680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tuple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"apple"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"banana"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"cherry"</a:t>
            </a:r>
            <a:r>
              <a:rPr lang="en-US" sz="2000" b="1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frutes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BA50FC-6C94-935F-7CFB-8484BCA04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2576" y="4716026"/>
            <a:ext cx="428684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04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0D3C713-D1A4-A88B-9DF2-28741332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1693" y="1825625"/>
            <a:ext cx="11430077" cy="734695"/>
          </a:xfrm>
        </p:spPr>
        <p:txBody>
          <a:bodyPr/>
          <a:lstStyle/>
          <a:p>
            <a:r>
              <a:rPr lang="he-IL" dirty="0"/>
              <a:t>ניתן לאתחל עם כל אובייקט שהוא </a:t>
            </a:r>
            <a:r>
              <a:rPr lang="en-US" dirty="0" err="1"/>
              <a:t>Iterable</a:t>
            </a:r>
            <a:endParaRPr lang="en-I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0DE2ED-77AB-F1A7-FED9-F252B818533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he-IL" dirty="0"/>
              <a:t>אתחול </a:t>
            </a:r>
            <a:r>
              <a:rPr lang="en-US" dirty="0"/>
              <a:t>tuple</a:t>
            </a:r>
            <a:r>
              <a:rPr lang="he-IL" dirty="0"/>
              <a:t> באמצעות הבנאי</a:t>
            </a:r>
            <a:endParaRPr lang="en-IL" dirty="0"/>
          </a:p>
          <a:p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18802B-A06E-732C-A62C-DC715065E3D5}"/>
              </a:ext>
            </a:extLst>
          </p:cNvPr>
          <p:cNvSpPr txBox="1"/>
          <p:nvPr/>
        </p:nvSpPr>
        <p:spPr>
          <a:xfrm>
            <a:off x="467360" y="2994541"/>
            <a:ext cx="1063752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tuple1 =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tuple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([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 		  #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by list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tuple2 =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tuple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(i+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 # 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init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by list comprehension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tuple3 = </a:t>
            </a:r>
            <a:r>
              <a:rPr lang="en-US" sz="2000" b="0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tuple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				  # empty</a:t>
            </a:r>
          </a:p>
          <a:p>
            <a:b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'tuple1'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tuple1)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'tuple2'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tuple2)</a:t>
            </a:r>
          </a:p>
          <a:p>
            <a:r>
              <a:rPr lang="en-US" sz="2000" b="0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'tuple3'</a:t>
            </a:r>
            <a:r>
              <a:rPr lang="en-US" sz="20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tuple3)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20086D-43A5-80B9-3FC6-74F758892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5788" y="4297681"/>
            <a:ext cx="2924583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2692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ON_Op3_General_Heb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2356</TotalTime>
  <Words>958</Words>
  <Application>Microsoft Office PowerPoint</Application>
  <PresentationFormat>Widescreen</PresentationFormat>
  <Paragraphs>155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Tahoma</vt:lpstr>
      <vt:lpstr>Courier New</vt:lpstr>
      <vt:lpstr>TECHNION_Op3_General_Heb</vt:lpstr>
      <vt:lpstr>Tuples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שאלות?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רשימות</dc:title>
  <dc:creator>Jacob Mike</dc:creator>
  <cp:lastModifiedBy>Yaron Mizrahi</cp:lastModifiedBy>
  <cp:revision>164</cp:revision>
  <dcterms:created xsi:type="dcterms:W3CDTF">2019-03-02T07:56:19Z</dcterms:created>
  <dcterms:modified xsi:type="dcterms:W3CDTF">2023-11-01T20:46:09Z</dcterms:modified>
</cp:coreProperties>
</file>