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80" r:id="rId4"/>
    <p:sldId id="279" r:id="rId5"/>
    <p:sldId id="281" r:id="rId6"/>
    <p:sldId id="282" r:id="rId7"/>
    <p:sldId id="283" r:id="rId8"/>
    <p:sldId id="327" r:id="rId9"/>
    <p:sldId id="320" r:id="rId10"/>
    <p:sldId id="321" r:id="rId11"/>
    <p:sldId id="284" r:id="rId12"/>
    <p:sldId id="292" r:id="rId13"/>
    <p:sldId id="293" r:id="rId14"/>
    <p:sldId id="295" r:id="rId15"/>
    <p:sldId id="294" r:id="rId16"/>
    <p:sldId id="325" r:id="rId17"/>
    <p:sldId id="296" r:id="rId18"/>
    <p:sldId id="319" r:id="rId19"/>
    <p:sldId id="322" r:id="rId20"/>
    <p:sldId id="323" r:id="rId21"/>
    <p:sldId id="285" r:id="rId22"/>
    <p:sldId id="317" r:id="rId23"/>
    <p:sldId id="318" r:id="rId24"/>
    <p:sldId id="326" r:id="rId25"/>
    <p:sldId id="298" r:id="rId26"/>
    <p:sldId id="299" r:id="rId27"/>
    <p:sldId id="302" r:id="rId28"/>
    <p:sldId id="303" r:id="rId29"/>
    <p:sldId id="304" r:id="rId30"/>
    <p:sldId id="300" r:id="rId31"/>
    <p:sldId id="305" r:id="rId32"/>
    <p:sldId id="333" r:id="rId33"/>
    <p:sldId id="306" r:id="rId34"/>
    <p:sldId id="334" r:id="rId35"/>
    <p:sldId id="307" r:id="rId36"/>
    <p:sldId id="308" r:id="rId37"/>
    <p:sldId id="309" r:id="rId38"/>
    <p:sldId id="329" r:id="rId39"/>
    <p:sldId id="330" r:id="rId40"/>
    <p:sldId id="331" r:id="rId41"/>
    <p:sldId id="332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28" r:id="rId50"/>
    <p:sldId id="278" r:id="rId51"/>
  </p:sldIdLst>
  <p:sldSz cx="12192000" cy="6858000"/>
  <p:notesSz cx="6858000" cy="9144000"/>
  <p:embeddedFontLst>
    <p:embeddedFont>
      <p:font typeface="Tahoma" panose="020B0604030504040204" pitchFamily="34" charset="0"/>
      <p:regular r:id="rId53"/>
      <p:bold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jYAjoWN02eGT0wWUm/+bqs7Dls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7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כותרת ותוכן">
  <p:cSld name="2_כותרת ותוכן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5800090" y="23780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 dirty="0" err="1"/>
              <a:t>Numpy</a:t>
            </a:r>
            <a:r>
              <a:rPr lang="en-US" dirty="0"/>
              <a:t> Arrays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BFBD-3C56-DBC4-E209-F0216478E2F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773" y="2285364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1. יצירת מערך באמצעות 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925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163D-DCA6-E490-8E1D-36CF66772EB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6013" y="80644"/>
            <a:ext cx="11430078" cy="1376363"/>
          </a:xfrm>
        </p:spPr>
        <p:txBody>
          <a:bodyPr/>
          <a:lstStyle/>
          <a:p>
            <a:r>
              <a:rPr lang="he-IL" dirty="0"/>
              <a:t>מערך – יצירה באמצעות הפונק’ </a:t>
            </a:r>
            <a:r>
              <a:rPr lang="en-US" dirty="0"/>
              <a:t>array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63EC8-E7A0-E94D-00C1-E4882277D24F}"/>
              </a:ext>
            </a:extLst>
          </p:cNvPr>
          <p:cNvSpPr txBox="1"/>
          <p:nvPr/>
        </p:nvSpPr>
        <p:spPr>
          <a:xfrm>
            <a:off x="427932" y="2692400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'array'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'type'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0B0A16-33F9-9BAB-5BF3-C1DE0EBE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58" y="3429000"/>
            <a:ext cx="4220164" cy="1381318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8F8E88D-5D49-CD5F-F14E-7D058CC62B0C}"/>
              </a:ext>
            </a:extLst>
          </p:cNvPr>
          <p:cNvSpPr/>
          <p:nvPr/>
        </p:nvSpPr>
        <p:spPr>
          <a:xfrm>
            <a:off x="4124960" y="1869440"/>
            <a:ext cx="2980078" cy="822960"/>
          </a:xfrm>
          <a:prstGeom prst="wedgeRoundRectCallout">
            <a:avLst>
              <a:gd name="adj1" fmla="val -56290"/>
              <a:gd name="adj2" fmla="val 12052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C2537-2925-5882-202F-FB1A0DD7E786}"/>
              </a:ext>
            </a:extLst>
          </p:cNvPr>
          <p:cNvSpPr txBox="1"/>
          <p:nvPr/>
        </p:nvSpPr>
        <p:spPr>
          <a:xfrm>
            <a:off x="4023360" y="2080865"/>
            <a:ext cx="245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יצירת רשימה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11DF35-2088-0C0C-C33C-340AE8632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ערכים שונים הנשמרים במערך ישמרו באותו טיפוס נתונים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מדוע זה חשוב שבאותו מערך כל הנתונים יהיו מאותו טיפוס?</a:t>
            </a:r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3852-1704-4A00-776B-C8FB30A8F3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812164"/>
            <a:ext cx="11430078" cy="1376363"/>
          </a:xfrm>
        </p:spPr>
        <p:txBody>
          <a:bodyPr/>
          <a:lstStyle/>
          <a:p>
            <a:r>
              <a:rPr lang="he-IL" dirty="0"/>
              <a:t>טיפוסי מידע שמאוכסנים במערך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476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02BCD-3E72-3F8E-E8C6-22C5CD6FF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he-IL" dirty="0"/>
              <a:t>במידה והמערך מקבל ערכים מטיפוסים שונים הוא יחליט מה הטיפוס המתאים ויבצע המרה אוטומטית לאיברים</a:t>
            </a:r>
            <a:r>
              <a:rPr lang="en-US" dirty="0"/>
              <a:t>: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379B-BEC6-69C5-4683-9BB39B881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המרה אוטומטית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09F6F-23B8-3210-6310-5B95C38A2DE0}"/>
              </a:ext>
            </a:extLst>
          </p:cNvPr>
          <p:cNvSpPr txBox="1"/>
          <p:nvPr/>
        </p:nvSpPr>
        <p:spPr>
          <a:xfrm>
            <a:off x="410230" y="3175000"/>
            <a:ext cx="72402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4.8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5CDB5-32CE-CF95-0825-4E4AC5663B35}"/>
              </a:ext>
            </a:extLst>
          </p:cNvPr>
          <p:cNvSpPr txBox="1"/>
          <p:nvPr/>
        </p:nvSpPr>
        <p:spPr>
          <a:xfrm>
            <a:off x="6708765" y="3068023"/>
            <a:ext cx="4947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'4'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DEB84-1A99-5F2D-439A-58461A0C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857" y="4884337"/>
            <a:ext cx="2991267" cy="771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AEB28-3EDA-82A5-BAA7-A5D4CE4B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0" y="4923596"/>
            <a:ext cx="287695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02BCD-3E72-3F8E-E8C6-22C5CD6FF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he-IL" dirty="0"/>
              <a:t>יש לנו אפשרות להגדיר את טיפוס הנתונים הרצוי בעת יצירת המערך וכך לשלוט בהמרה: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379B-BEC6-69C5-4683-9BB39B881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הגדרת טיפוס לנתונים שבמערך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5CDB5-32CE-CF95-0825-4E4AC5663B35}"/>
              </a:ext>
            </a:extLst>
          </p:cNvPr>
          <p:cNvSpPr txBox="1"/>
          <p:nvPr/>
        </p:nvSpPr>
        <p:spPr>
          <a:xfrm>
            <a:off x="6230163" y="2851362"/>
            <a:ext cx="64145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'4'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B7065-3DCD-A11E-8620-603D1058CBB5}"/>
              </a:ext>
            </a:extLst>
          </p:cNvPr>
          <p:cNvSpPr txBox="1"/>
          <p:nvPr/>
        </p:nvSpPr>
        <p:spPr>
          <a:xfrm>
            <a:off x="207366" y="2853012"/>
            <a:ext cx="6885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4.8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2DDDE-6A84-9051-F606-A8DACD5A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24" y="4803846"/>
            <a:ext cx="1914792" cy="685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65D099-9D81-D215-B5F2-77EC5658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127" y="4756215"/>
            <a:ext cx="190526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0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EEACE6-15D9-3BC4-6145-56C71A7A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1141095"/>
          </a:xfrm>
        </p:spPr>
        <p:txBody>
          <a:bodyPr/>
          <a:lstStyle/>
          <a:p>
            <a:pPr marL="228600" indent="0"/>
            <a:r>
              <a:rPr lang="he-IL" dirty="0"/>
              <a:t>נסון אתחול כזה, בוודאי יזרוק שגיאה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42A5-7A92-B623-4C73-1FFD05E874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772519"/>
            <a:ext cx="11430078" cy="1376363"/>
          </a:xfrm>
        </p:spPr>
        <p:txBody>
          <a:bodyPr/>
          <a:lstStyle/>
          <a:p>
            <a:r>
              <a:rPr lang="he-IL" dirty="0"/>
              <a:t>הגדרת טיפוס לנתונים שבמערך</a:t>
            </a:r>
            <a:endParaRPr lang="en-IL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3AB2D-9C02-3F39-D127-6E8926395779}"/>
              </a:ext>
            </a:extLst>
          </p:cNvPr>
          <p:cNvSpPr txBox="1"/>
          <p:nvPr/>
        </p:nvSpPr>
        <p:spPr>
          <a:xfrm>
            <a:off x="229773" y="3162618"/>
            <a:ext cx="7426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7.8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6904E-E6B4-1507-BC8E-B3F7EBBB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24" y="3429000"/>
            <a:ext cx="4908446" cy="19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טקסט 1">
            <a:extLst>
              <a:ext uri="{FF2B5EF4-FFF2-40B4-BE49-F238E27FC236}">
                <a16:creationId xmlns:a16="http://schemas.microsoft.com/office/drawing/2014/main" id="{0E8DAD2E-866A-4ED5-9FB6-6E985CCB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1069975"/>
          </a:xfrm>
        </p:spPr>
        <p:txBody>
          <a:bodyPr>
            <a:normAutofit lnSpcReduction="1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לקבל מהמערך את ממדיו ואת טיפוס הנתונים שלו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ליצור מערכים גם ביותר משני </a:t>
            </a:r>
            <a:r>
              <a:rPr lang="he-IL" dirty="0" err="1"/>
              <a:t>מימדים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55E478-E5AC-4CDD-94B1-6876AD115D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יצירת מערך דו ממדי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F6BFE-EC6E-477D-9995-A4F12690C81B}"/>
              </a:ext>
            </a:extLst>
          </p:cNvPr>
          <p:cNvSpPr txBox="1"/>
          <p:nvPr/>
        </p:nvSpPr>
        <p:spPr>
          <a:xfrm>
            <a:off x="351693" y="2976282"/>
            <a:ext cx="5376754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import </a:t>
            </a:r>
            <a:r>
              <a:rPr lang="en-US" sz="2000" dirty="0" err="1"/>
              <a:t>numpy</a:t>
            </a:r>
            <a:r>
              <a:rPr lang="en-US" sz="2000" dirty="0"/>
              <a:t> as np</a:t>
            </a:r>
          </a:p>
          <a:p>
            <a:br>
              <a:rPr lang="en-US" sz="2000" dirty="0"/>
            </a:br>
            <a:r>
              <a:rPr lang="en-US" sz="2000" dirty="0" err="1"/>
              <a:t>arr</a:t>
            </a:r>
            <a:r>
              <a:rPr lang="en-US" sz="2000" dirty="0"/>
              <a:t> = </a:t>
            </a:r>
            <a:r>
              <a:rPr lang="en-US" sz="2000" dirty="0" err="1"/>
              <a:t>np.array</a:t>
            </a:r>
            <a:r>
              <a:rPr lang="en-US" sz="2000" dirty="0"/>
              <a:t>([[1, 2, 3], [4, 5, 6]], </a:t>
            </a:r>
            <a:r>
              <a:rPr lang="en-US" sz="2000" dirty="0" err="1"/>
              <a:t>dtype</a:t>
            </a:r>
            <a:r>
              <a:rPr lang="en-US" sz="2000" dirty="0"/>
              <a:t> = '</a:t>
            </a:r>
            <a:r>
              <a:rPr lang="en-US" sz="2000" dirty="0" err="1"/>
              <a:t>i</a:t>
            </a:r>
            <a:r>
              <a:rPr lang="en-US" sz="2000" dirty="0"/>
              <a:t>')</a:t>
            </a:r>
          </a:p>
          <a:p>
            <a:br>
              <a:rPr lang="en-US" sz="2000" dirty="0"/>
            </a:br>
            <a:r>
              <a:rPr lang="en-US" sz="2000" dirty="0"/>
              <a:t>print('type', type(</a:t>
            </a:r>
            <a:r>
              <a:rPr lang="en-US" sz="2000" dirty="0" err="1"/>
              <a:t>arr</a:t>
            </a:r>
            <a:r>
              <a:rPr lang="en-US" sz="2000" dirty="0"/>
              <a:t>))</a:t>
            </a:r>
          </a:p>
          <a:p>
            <a:r>
              <a:rPr lang="en-US" sz="2000" dirty="0"/>
              <a:t>print('</a:t>
            </a:r>
            <a:r>
              <a:rPr lang="en-US" sz="2000" dirty="0" err="1"/>
              <a:t>arr.shape</a:t>
            </a:r>
            <a:r>
              <a:rPr lang="en-US" sz="2000" dirty="0"/>
              <a:t>', </a:t>
            </a:r>
            <a:r>
              <a:rPr lang="en-US" sz="2000" dirty="0" err="1"/>
              <a:t>arr.shape</a:t>
            </a:r>
            <a:r>
              <a:rPr lang="en-US" sz="2000" dirty="0"/>
              <a:t>)</a:t>
            </a:r>
          </a:p>
          <a:p>
            <a:r>
              <a:rPr lang="en-US" sz="2000" dirty="0"/>
              <a:t>print('type(</a:t>
            </a:r>
            <a:r>
              <a:rPr lang="en-US" sz="2000" dirty="0" err="1"/>
              <a:t>arr.shape</a:t>
            </a:r>
            <a:r>
              <a:rPr lang="en-US" sz="2000" dirty="0"/>
              <a:t>)', type(</a:t>
            </a:r>
            <a:r>
              <a:rPr lang="en-US" sz="2000" dirty="0" err="1"/>
              <a:t>arr.shape</a:t>
            </a:r>
            <a:r>
              <a:rPr lang="en-US" sz="2000" dirty="0"/>
              <a:t>))</a:t>
            </a:r>
          </a:p>
          <a:p>
            <a:r>
              <a:rPr lang="en-US" sz="2000" dirty="0"/>
              <a:t>print('</a:t>
            </a:r>
            <a:r>
              <a:rPr lang="en-US" sz="2000" dirty="0" err="1"/>
              <a:t>arr.dtype</a:t>
            </a:r>
            <a:r>
              <a:rPr lang="en-US" sz="2000" dirty="0"/>
              <a:t>', </a:t>
            </a:r>
            <a:r>
              <a:rPr lang="en-US" sz="2000" dirty="0" err="1"/>
              <a:t>arr.dtype</a:t>
            </a:r>
            <a:r>
              <a:rPr lang="en-US" sz="2000" dirty="0"/>
              <a:t>)</a:t>
            </a:r>
          </a:p>
          <a:p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C827107-1256-48EE-9890-995B2C7C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90" y="3522849"/>
            <a:ext cx="50387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9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BF0A2-BCA5-AD6A-5B4F-21F209BE07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טיפוסי הנתונים שנתמכים ע"י</a:t>
            </a:r>
            <a:endParaRPr lang="en-US" dirty="0"/>
          </a:p>
          <a:p>
            <a:r>
              <a:rPr lang="en-US" dirty="0" err="1"/>
              <a:t>numpy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C80F6-5FD2-617B-D6A3-B01B6237F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0229" y="1149121"/>
            <a:ext cx="8162387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unsigned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complex 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timedelta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datetime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unicode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- fixed chunk of memory for other type ( void )</a:t>
            </a:r>
            <a:endParaRPr kumimoji="0" lang="en-IL" altLang="en-I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9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06BCE-F572-9B62-F677-8C4B56B2F7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539364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2. יצירת מערך ללא שימוש ברשימה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775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84F35-093B-C661-596D-573D1C39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218629"/>
            <a:ext cx="11430077" cy="1209611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מאתחל מערך עם ערכי 'זבל'</a:t>
            </a:r>
          </a:p>
          <a:p>
            <a:r>
              <a:rPr lang="he-IL" dirty="0"/>
              <a:t>יתרון: זמן ריצה מהיר</a:t>
            </a:r>
          </a:p>
          <a:p>
            <a:r>
              <a:rPr lang="he-IL" dirty="0"/>
              <a:t>חיסרון: יש לנהוג בזהירות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CB96-D25C-BE84-3BDE-7A82DA43E74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3521" y="-157734"/>
            <a:ext cx="11430078" cy="1376363"/>
          </a:xfrm>
        </p:spPr>
        <p:txBody>
          <a:bodyPr/>
          <a:lstStyle/>
          <a:p>
            <a:r>
              <a:rPr lang="en-US" dirty="0" err="1"/>
              <a:t>np.empty</a:t>
            </a:r>
            <a:r>
              <a:rPr lang="en-US" dirty="0"/>
              <a:t>()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3A058-795A-A269-0FEB-F3F6A1ED1F7D}"/>
              </a:ext>
            </a:extLst>
          </p:cNvPr>
          <p:cNvSpPr txBox="1"/>
          <p:nvPr/>
        </p:nvSpPr>
        <p:spPr>
          <a:xfrm>
            <a:off x="467360" y="2875280"/>
            <a:ext cx="4876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np.empty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C5F3E-8DBE-C7A7-E752-095B0543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4953536"/>
            <a:ext cx="6216970" cy="685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6C1B3-924B-BB5B-92C7-769AD3383261}"/>
              </a:ext>
            </a:extLst>
          </p:cNvPr>
          <p:cNvSpPr txBox="1"/>
          <p:nvPr/>
        </p:nvSpPr>
        <p:spPr>
          <a:xfrm>
            <a:off x="6258560" y="2809222"/>
            <a:ext cx="584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np.empty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7C996-ECE5-C1A5-DA0B-C6AB63BF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43" y="4317662"/>
            <a:ext cx="6159817" cy="4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7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he-IL" dirty="0"/>
              <a:t>מערך - הגדרה</a:t>
            </a:r>
          </a:p>
          <a:p>
            <a:pPr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</a:pPr>
            <a:r>
              <a:rPr lang="he-IL" dirty="0"/>
              <a:t>תמיכה של ספריית </a:t>
            </a:r>
            <a:r>
              <a:rPr lang="en-US" dirty="0" err="1"/>
              <a:t>Numpy</a:t>
            </a:r>
            <a:r>
              <a:rPr lang="he-IL" dirty="0"/>
              <a:t> במערכים</a:t>
            </a:r>
            <a:endParaRPr dirty="0"/>
          </a:p>
        </p:txBody>
      </p:sp>
      <p:sp>
        <p:nvSpPr>
          <p:cNvPr id="68" name="Google Shape;68;p47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he-IL" dirty="0"/>
              <a:t>מערכים - </a:t>
            </a:r>
            <a:r>
              <a:rPr lang="en-US" dirty="0"/>
              <a:t>Arrays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F5D97-1649-CC13-3AAD-08DFE35A631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אתחול מערך באפסים או אחדים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D7F51-5F4B-8229-20EC-C246AD87C8A8}"/>
              </a:ext>
            </a:extLst>
          </p:cNvPr>
          <p:cNvSpPr txBox="1"/>
          <p:nvPr/>
        </p:nvSpPr>
        <p:spPr>
          <a:xfrm>
            <a:off x="508000" y="1920240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numpy </a:t>
            </a:r>
            <a:r>
              <a:rPr lang="pt-BR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 = np.</a:t>
            </a: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zeros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FC269-3071-EE51-A0ED-8D0C5A87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282427"/>
            <a:ext cx="2749691" cy="508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819B0F-1E7E-C786-AC81-93F061DBE5D6}"/>
              </a:ext>
            </a:extLst>
          </p:cNvPr>
          <p:cNvSpPr txBox="1"/>
          <p:nvPr/>
        </p:nvSpPr>
        <p:spPr>
          <a:xfrm>
            <a:off x="6096000" y="2011680"/>
            <a:ext cx="524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AE2CB-2D27-C196-9A19-13EEDFAF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32" y="4282427"/>
            <a:ext cx="3403775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0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5F11-A732-1332-CE91-26612C22012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גישה לאיבר במערך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EE4C-7997-57DA-FF03-A8F687DE05A5}"/>
              </a:ext>
            </a:extLst>
          </p:cNvPr>
          <p:cNvSpPr txBox="1"/>
          <p:nvPr/>
        </p:nvSpPr>
        <p:spPr>
          <a:xfrm>
            <a:off x="508000" y="1741487"/>
            <a:ext cx="5252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5A241-FAED-3CB2-E1E0-B8087467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18" y="4140200"/>
            <a:ext cx="1571844" cy="828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BBB37-7097-1A71-5B4A-402D10CBC3D1}"/>
              </a:ext>
            </a:extLst>
          </p:cNvPr>
          <p:cNvSpPr txBox="1"/>
          <p:nvPr/>
        </p:nvSpPr>
        <p:spPr>
          <a:xfrm>
            <a:off x="6529051" y="1741487"/>
            <a:ext cx="5252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46887-B1FC-6C91-1CE2-1C1CD5D3B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414" y="4068752"/>
            <a:ext cx="2124371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5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6492-D3A2-5761-E0C5-41BF0EA4DE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ביצוע פעולה אריתמטית על האיברים במערך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CEA5E-FAF2-BD3B-EC0E-166C02718BDF}"/>
              </a:ext>
            </a:extLst>
          </p:cNvPr>
          <p:cNvSpPr txBox="1"/>
          <p:nvPr/>
        </p:nvSpPr>
        <p:spPr>
          <a:xfrm>
            <a:off x="243840" y="3037840"/>
            <a:ext cx="6136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arr1 *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CF723-3FE9-7A68-B6AE-B24E5FA2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80" y="4558291"/>
            <a:ext cx="507753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8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F108B-2460-8A4E-80CF-D35DA4A87F1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733" y="449262"/>
            <a:ext cx="11430078" cy="137636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ביצוע פעולה אריתמטית על האיברים במערך</a:t>
            </a:r>
            <a:r>
              <a:rPr lang="en-US" dirty="0"/>
              <a:t> </a:t>
            </a:r>
            <a:r>
              <a:rPr lang="he-IL" dirty="0"/>
              <a:t> - המשך</a:t>
            </a:r>
            <a:endParaRPr lang="en-IL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27372-C16A-6475-5D43-77E3E11FE742}"/>
              </a:ext>
            </a:extLst>
          </p:cNvPr>
          <p:cNvSpPr txBox="1"/>
          <p:nvPr/>
        </p:nvSpPr>
        <p:spPr>
          <a:xfrm>
            <a:off x="304800" y="3068320"/>
            <a:ext cx="6319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arr3 = arr1 + arr2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arr3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BD72A-C978-B725-44C8-2D8F2D83E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476" y="4773879"/>
            <a:ext cx="506800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88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A199-6B8E-4D25-853F-4E8A6B502F2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חישוב ממוצע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9A3DE-F2DD-827F-EF2F-C06CBDC37C47}"/>
              </a:ext>
            </a:extLst>
          </p:cNvPr>
          <p:cNvSpPr txBox="1"/>
          <p:nvPr/>
        </p:nvSpPr>
        <p:spPr>
          <a:xfrm>
            <a:off x="528320" y="1605280"/>
            <a:ext cx="5049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np.average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22D7D-0556-4688-898F-7FE808F2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242" y="4469116"/>
            <a:ext cx="869995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1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11E5F-B78D-010E-FB7E-C1DF92CD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019" y="1042495"/>
            <a:ext cx="12006981" cy="1376363"/>
          </a:xfrm>
        </p:spPr>
        <p:txBody>
          <a:bodyPr>
            <a:normAutofit fontScale="700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נקבל מערך חדש המחזיק את אותם ערכים של המערך הקיים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שינוי במערך החדש </a:t>
            </a:r>
            <a:r>
              <a:rPr lang="he-IL" b="1" dirty="0"/>
              <a:t>לא ישפיע </a:t>
            </a:r>
            <a:r>
              <a:rPr lang="he-IL" dirty="0"/>
              <a:t>על המערך הקיים. שינוי במערך הקיים </a:t>
            </a:r>
            <a:r>
              <a:rPr lang="he-IL" b="1" dirty="0"/>
              <a:t>לא ישפיע </a:t>
            </a:r>
            <a:r>
              <a:rPr lang="he-IL" dirty="0"/>
              <a:t>על המערך החדש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שאלה: מדוע אנו צריכים להעתיק מערכים?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ACE56-481E-9834-75A9-780BDDA91D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-86276"/>
            <a:ext cx="11430078" cy="1376363"/>
          </a:xfrm>
        </p:spPr>
        <p:txBody>
          <a:bodyPr/>
          <a:lstStyle/>
          <a:p>
            <a:r>
              <a:rPr lang="he-IL" dirty="0"/>
              <a:t>העתקת מערך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2E17D-389A-32A0-0F36-C81687B2F175}"/>
              </a:ext>
            </a:extLst>
          </p:cNvPr>
          <p:cNvSpPr txBox="1"/>
          <p:nvPr/>
        </p:nvSpPr>
        <p:spPr>
          <a:xfrm>
            <a:off x="351693" y="2756262"/>
            <a:ext cx="61003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 = arr1.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58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,arr1)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arr2)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253AB-09AC-1F3B-42B1-61BAA906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157" y="3547630"/>
            <a:ext cx="229584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35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724EC2-45E5-333F-5599-9FA084B8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22" y="966651"/>
            <a:ext cx="11971428" cy="1376363"/>
          </a:xfrm>
        </p:spPr>
        <p:txBody>
          <a:bodyPr>
            <a:normAutofit fontScale="62500" lnSpcReduction="20000"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אנו יוצרים מערך חדש ש"מסתכל" על המערך הקיים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המקור של הנתונים הוא המערך הקיים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שינוי במערך החדש </a:t>
            </a:r>
            <a:r>
              <a:rPr lang="he-IL" b="1" dirty="0"/>
              <a:t>ישפיע </a:t>
            </a:r>
            <a:r>
              <a:rPr lang="he-IL" dirty="0"/>
              <a:t>על המערך הקיים. שינוי במערך הקיים </a:t>
            </a:r>
            <a:r>
              <a:rPr lang="he-IL" b="1" dirty="0"/>
              <a:t>ישפיע </a:t>
            </a:r>
            <a:r>
              <a:rPr lang="he-IL" dirty="0"/>
              <a:t>על המערך החדש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מדוע נצטרך להשתמש ב </a:t>
            </a:r>
            <a:r>
              <a:rPr lang="en-US" dirty="0"/>
              <a:t>view</a:t>
            </a:r>
            <a:r>
              <a:rPr lang="he-IL" dirty="0"/>
              <a:t>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D8381-5BA8-4BDD-0999-7C9D4244AA8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65201" y="-135390"/>
            <a:ext cx="11430078" cy="1376363"/>
          </a:xfrm>
        </p:spPr>
        <p:txBody>
          <a:bodyPr/>
          <a:lstStyle/>
          <a:p>
            <a:r>
              <a:rPr lang="he-IL" dirty="0"/>
              <a:t>מערך - </a:t>
            </a:r>
            <a:r>
              <a:rPr lang="en-US" dirty="0"/>
              <a:t> View</a:t>
            </a:r>
            <a:r>
              <a:rPr lang="he-IL" dirty="0"/>
              <a:t>- </a:t>
            </a:r>
            <a:r>
              <a:rPr lang="en-US" dirty="0"/>
              <a:t>Slicing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2FE1E-AF06-1EDB-34E1-ABA130DABCFA}"/>
              </a:ext>
            </a:extLst>
          </p:cNvPr>
          <p:cNvSpPr txBox="1"/>
          <p:nvPr/>
        </p:nvSpPr>
        <p:spPr>
          <a:xfrm>
            <a:off x="351693" y="2521131"/>
            <a:ext cx="51216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 = arr1[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58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arr2)</a:t>
            </a:r>
          </a:p>
          <a:p>
            <a:endParaRPr lang="en-IL" sz="1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68839A-CF8C-D591-6072-29F79FFD7FA3}"/>
              </a:ext>
            </a:extLst>
          </p:cNvPr>
          <p:cNvGrpSpPr/>
          <p:nvPr/>
        </p:nvGrpSpPr>
        <p:grpSpPr>
          <a:xfrm>
            <a:off x="3441337" y="4081096"/>
            <a:ext cx="3145248" cy="1376363"/>
            <a:chOff x="894080" y="3942080"/>
            <a:chExt cx="3799840" cy="1584960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3EE42864-2E3D-16EC-C5E1-4C2EBF325E3E}"/>
                </a:ext>
              </a:extLst>
            </p:cNvPr>
            <p:cNvSpPr/>
            <p:nvPr/>
          </p:nvSpPr>
          <p:spPr>
            <a:xfrm>
              <a:off x="894080" y="3942080"/>
              <a:ext cx="3799840" cy="1584960"/>
            </a:xfrm>
            <a:prstGeom prst="wedgeRoundRectCallout">
              <a:avLst>
                <a:gd name="adj1" fmla="val -74843"/>
                <a:gd name="adj2" fmla="val -721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A40EF7-49E6-E682-2F1C-594BD3253A32}"/>
                </a:ext>
              </a:extLst>
            </p:cNvPr>
            <p:cNvSpPr txBox="1"/>
            <p:nvPr/>
          </p:nvSpPr>
          <p:spPr>
            <a:xfrm>
              <a:off x="1290320" y="4358640"/>
              <a:ext cx="3058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bg1"/>
                  </a:solidFill>
                </a:rPr>
                <a:t>כולל אנדקס התחלה, לא כולל אנדקס סוף</a:t>
              </a:r>
              <a:endParaRPr lang="en-IL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732F83C-0A8D-372E-F43F-607E2FB3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9" y="3429000"/>
            <a:ext cx="337232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59E0-4EF8-0714-9132-9F722F34B5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365125"/>
            <a:ext cx="11430078" cy="752476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מערך - </a:t>
            </a:r>
            <a:r>
              <a:rPr lang="en-US" dirty="0"/>
              <a:t>Slicing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44C48-2AF3-5D2A-E821-F1C777275CD6}"/>
              </a:ext>
            </a:extLst>
          </p:cNvPr>
          <p:cNvSpPr txBox="1"/>
          <p:nvPr/>
        </p:nvSpPr>
        <p:spPr>
          <a:xfrm>
            <a:off x="223519" y="1117601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7EE3B-FF82-531A-C085-AA4D165F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10" y="2947641"/>
            <a:ext cx="2000529" cy="69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5079E7-449D-3F25-194B-8C4F9AC3E675}"/>
              </a:ext>
            </a:extLst>
          </p:cNvPr>
          <p:cNvSpPr txBox="1"/>
          <p:nvPr/>
        </p:nvSpPr>
        <p:spPr>
          <a:xfrm>
            <a:off x="6244492" y="2673567"/>
            <a:ext cx="58662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:])</a:t>
            </a:r>
          </a:p>
          <a:p>
            <a:endParaRPr lang="en-IL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3C6060-106C-E6AA-11DE-E280EE83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232" y="4676007"/>
            <a:ext cx="1829055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0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0E07-EDB9-7105-EC6D-AE1A8F4CFB0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מערך – </a:t>
            </a:r>
            <a:r>
              <a:rPr lang="en-US" dirty="0"/>
              <a:t>Slicing</a:t>
            </a:r>
            <a:r>
              <a:rPr lang="he-IL" dirty="0"/>
              <a:t> - המשך</a:t>
            </a:r>
            <a:endParaRPr lang="en-IL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EEF5A-82CC-37CF-C927-30996F1B593E}"/>
              </a:ext>
            </a:extLst>
          </p:cNvPr>
          <p:cNvSpPr txBox="1"/>
          <p:nvPr/>
        </p:nvSpPr>
        <p:spPr>
          <a:xfrm>
            <a:off x="518160" y="1554480"/>
            <a:ext cx="5303520" cy="238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813C0-D4BB-0E28-BC56-C26B1D087BA5}"/>
              </a:ext>
            </a:extLst>
          </p:cNvPr>
          <p:cNvSpPr txBox="1"/>
          <p:nvPr/>
        </p:nvSpPr>
        <p:spPr>
          <a:xfrm>
            <a:off x="345442" y="1139689"/>
            <a:ext cx="6024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B3FF9-E0EF-3CA0-E756-D621E95D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94" y="2888081"/>
            <a:ext cx="2476846" cy="9526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DA67EE-0C3E-734A-0117-7DB94F28B496}"/>
              </a:ext>
            </a:extLst>
          </p:cNvPr>
          <p:cNvSpPr txBox="1"/>
          <p:nvPr/>
        </p:nvSpPr>
        <p:spPr>
          <a:xfrm>
            <a:off x="6258560" y="2570480"/>
            <a:ext cx="584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99E54-78AA-F54E-E926-9D5A4379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387" y="4457958"/>
            <a:ext cx="1724266" cy="84784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894BAE6-25A8-698D-C90B-4D72C2BD00B8}"/>
              </a:ext>
            </a:extLst>
          </p:cNvPr>
          <p:cNvGrpSpPr/>
          <p:nvPr/>
        </p:nvGrpSpPr>
        <p:grpSpPr>
          <a:xfrm>
            <a:off x="916763" y="3813311"/>
            <a:ext cx="3393440" cy="1087120"/>
            <a:chOff x="919480" y="3754342"/>
            <a:chExt cx="3799840" cy="1584960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93A38ECD-7043-FEAC-BB7E-2E43BE423FC7}"/>
                </a:ext>
              </a:extLst>
            </p:cNvPr>
            <p:cNvSpPr/>
            <p:nvPr/>
          </p:nvSpPr>
          <p:spPr>
            <a:xfrm>
              <a:off x="919480" y="3754342"/>
              <a:ext cx="3799840" cy="1584960"/>
            </a:xfrm>
            <a:prstGeom prst="wedgeRoundRectCallout">
              <a:avLst>
                <a:gd name="adj1" fmla="val -18961"/>
                <a:gd name="adj2" fmla="val -1227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ACF2E4-916A-5004-04A8-01F3DB2CB847}"/>
                </a:ext>
              </a:extLst>
            </p:cNvPr>
            <p:cNvSpPr txBox="1"/>
            <p:nvPr/>
          </p:nvSpPr>
          <p:spPr>
            <a:xfrm>
              <a:off x="1290320" y="4358640"/>
              <a:ext cx="3058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>
                  <a:solidFill>
                    <a:schemeClr val="bg1"/>
                  </a:solidFill>
                </a:rPr>
                <a:t>לא כולל אנדקס סוף</a:t>
              </a:r>
              <a:endParaRPr lang="en-IL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0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8BB6-B527-A48B-68B9-97097F6C654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8480" y="687473"/>
            <a:ext cx="11430078" cy="1376363"/>
          </a:xfrm>
        </p:spPr>
        <p:txBody>
          <a:bodyPr/>
          <a:lstStyle/>
          <a:p>
            <a:r>
              <a:rPr lang="he-IL" dirty="0"/>
              <a:t>מערך – </a:t>
            </a:r>
            <a:r>
              <a:rPr lang="en-US" dirty="0"/>
              <a:t>Slicing</a:t>
            </a:r>
            <a:r>
              <a:rPr lang="he-IL" dirty="0"/>
              <a:t> - המשך</a:t>
            </a:r>
            <a:endParaRPr lang="en-IL" dirty="0"/>
          </a:p>
          <a:p>
            <a:endParaRPr lang="en-IL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31A9E-4FEC-5C21-B23A-27B19FF30109}"/>
              </a:ext>
            </a:extLst>
          </p:cNvPr>
          <p:cNvSpPr txBox="1"/>
          <p:nvPr/>
        </p:nvSpPr>
        <p:spPr>
          <a:xfrm>
            <a:off x="538480" y="2164080"/>
            <a:ext cx="5852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6CECC-09C4-CBDC-5FA5-C82D9098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10" y="4443975"/>
            <a:ext cx="179095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8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70589-15D5-6936-3195-1F20794F16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שאלה: מהו מערך?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18875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F0B1D-B7DE-A058-C607-E177887B4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741487"/>
            <a:ext cx="11430078" cy="785405"/>
          </a:xfrm>
        </p:spPr>
        <p:txBody>
          <a:bodyPr>
            <a:normAutofit fontScale="70000" lnSpcReduction="20000"/>
          </a:bodyPr>
          <a:lstStyle/>
          <a:p>
            <a:r>
              <a:rPr lang="he-IL" dirty="0"/>
              <a:t>מקור -&gt; יוחזר הערך </a:t>
            </a:r>
            <a:r>
              <a:rPr lang="en-US" dirty="0"/>
              <a:t>None</a:t>
            </a:r>
          </a:p>
          <a:p>
            <a:r>
              <a:rPr lang="en-US" dirty="0"/>
              <a:t>View</a:t>
            </a:r>
            <a:r>
              <a:rPr lang="he-IL" dirty="0"/>
              <a:t> -&gt; יוחזר המערך המקורי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FA20-6C67-3167-DCB8-DF13C2E2F8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כיצד נדע האם מערך מסוים הוא מקור או </a:t>
            </a:r>
            <a:r>
              <a:rPr lang="en-US" dirty="0"/>
              <a:t>view</a:t>
            </a:r>
            <a:r>
              <a:rPr lang="he-IL" dirty="0"/>
              <a:t> של המקור?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53CB0-491C-BC3C-B130-111D8778E2D9}"/>
              </a:ext>
            </a:extLst>
          </p:cNvPr>
          <p:cNvSpPr txBox="1"/>
          <p:nvPr/>
        </p:nvSpPr>
        <p:spPr>
          <a:xfrm>
            <a:off x="351693" y="2526892"/>
            <a:ext cx="60219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 = arr1[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arr1.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arr2.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FE41D-F12F-1FAE-A441-68F9AE24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303" y="3429000"/>
            <a:ext cx="201005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73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C6416-8DCA-8EB7-DB87-54952D9F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622425"/>
            <a:ext cx="11430077" cy="118173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חסרון: אנו נאלצים להשתמש במשתנה נוסף - האינדקס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55D4-C5B4-A2BA-59AE-3DECA2F06F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סריקת מערך – לולאת </a:t>
            </a:r>
            <a:r>
              <a:rPr lang="en-US" dirty="0"/>
              <a:t>for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0460-213D-1C89-D7A8-2EE0B06A82A6}"/>
              </a:ext>
            </a:extLst>
          </p:cNvPr>
          <p:cNvSpPr txBox="1"/>
          <p:nvPr/>
        </p:nvSpPr>
        <p:spPr>
          <a:xfrm>
            <a:off x="568960" y="3007360"/>
            <a:ext cx="44907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(arr1.size)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3BD6F-9CBD-930E-568A-4D7944B5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57" y="3631502"/>
            <a:ext cx="325800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0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C6416-8DCA-8EB7-DB87-54952D9F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1622425"/>
            <a:ext cx="11430077" cy="118173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יתרון: ניתן להחליף ערך במערך במקום ה </a:t>
            </a:r>
            <a:r>
              <a:rPr lang="en-US" dirty="0" err="1"/>
              <a:t>i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55D4-C5B4-A2BA-59AE-3DECA2F06F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סריקת מערך – לולאת </a:t>
            </a:r>
            <a:r>
              <a:rPr lang="en-US" dirty="0"/>
              <a:t>for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0460-213D-1C89-D7A8-2EE0B06A82A6}"/>
              </a:ext>
            </a:extLst>
          </p:cNvPr>
          <p:cNvSpPr txBox="1"/>
          <p:nvPr/>
        </p:nvSpPr>
        <p:spPr>
          <a:xfrm>
            <a:off x="568960" y="3007360"/>
            <a:ext cx="520024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 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(arr1.size):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arr1[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arr1[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end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FBA56-74E4-1930-B48F-612B9C59C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91" y="3685101"/>
            <a:ext cx="306747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8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972F5-1AC2-DC43-D7E9-D25EF711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4"/>
            <a:ext cx="11430077" cy="100901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יתרון: אין צורך במשתנה נוסף – האנדקס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E859-A752-39D5-0ACF-FD8E672C6F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סריקת מערך באמצעות </a:t>
            </a:r>
            <a:r>
              <a:rPr lang="he-IL" dirty="0" err="1"/>
              <a:t>איטרציה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C5EB3-6CED-8A06-8920-461ED72CED86}"/>
              </a:ext>
            </a:extLst>
          </p:cNvPr>
          <p:cNvSpPr txBox="1"/>
          <p:nvPr/>
        </p:nvSpPr>
        <p:spPr>
          <a:xfrm>
            <a:off x="497840" y="2956560"/>
            <a:ext cx="4023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arr1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 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50627-DCDF-5FBB-5487-17D251D6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11" y="3429000"/>
            <a:ext cx="327705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4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972F5-1AC2-DC43-D7E9-D25EF711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4"/>
            <a:ext cx="11430077" cy="1009015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חסרון: לא ניתן להחליף ערך במערך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E859-A752-39D5-0ACF-FD8E672C6F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סריקת מערך באמצעות </a:t>
            </a:r>
            <a:r>
              <a:rPr lang="he-IL" dirty="0" err="1"/>
              <a:t>איטרציה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C5EB3-6CED-8A06-8920-461ED72CED86}"/>
              </a:ext>
            </a:extLst>
          </p:cNvPr>
          <p:cNvSpPr txBox="1"/>
          <p:nvPr/>
        </p:nvSpPr>
        <p:spPr>
          <a:xfrm>
            <a:off x="507267" y="2473420"/>
            <a:ext cx="5950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arr1: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end = </a:t>
            </a:r>
            <a:r>
              <a:rPr lang="en-US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x = </a:t>
            </a:r>
            <a:r>
              <a:rPr lang="en-US" sz="2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x</a:t>
            </a:r>
          </a:p>
          <a:p>
            <a:b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(arr1)</a:t>
            </a:r>
          </a:p>
          <a:p>
            <a:endParaRPr lang="en-IL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51162B-259F-F848-5DE4-1CB4E201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455" y="3438526"/>
            <a:ext cx="264832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81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A88D-5A6B-57FD-2C45-539AB00881A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שרשור מערכים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E1EA8-37B2-F399-FD48-24D6552DC7E5}"/>
              </a:ext>
            </a:extLst>
          </p:cNvPr>
          <p:cNvSpPr txBox="1"/>
          <p:nvPr/>
        </p:nvSpPr>
        <p:spPr>
          <a:xfrm>
            <a:off x="538480" y="1741487"/>
            <a:ext cx="633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arr3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np.concatenate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((arr1, arr2, arr3))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431B-174E-5B16-546A-F4EFF873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930" y="4738358"/>
            <a:ext cx="3295819" cy="46992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E553558-3BD2-4658-3B86-15C148EEF6B3}"/>
              </a:ext>
            </a:extLst>
          </p:cNvPr>
          <p:cNvSpPr/>
          <p:nvPr/>
        </p:nvSpPr>
        <p:spPr>
          <a:xfrm>
            <a:off x="7965440" y="2174240"/>
            <a:ext cx="3295819" cy="1376363"/>
          </a:xfrm>
          <a:prstGeom prst="wedgeRoundRectCallout">
            <a:avLst>
              <a:gd name="adj1" fmla="val -129652"/>
              <a:gd name="adj2" fmla="val 55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0695E-3A28-82C0-721A-808B1D394ADA}"/>
              </a:ext>
            </a:extLst>
          </p:cNvPr>
          <p:cNvSpPr txBox="1"/>
          <p:nvPr/>
        </p:nvSpPr>
        <p:spPr>
          <a:xfrm>
            <a:off x="8280400" y="2438400"/>
            <a:ext cx="2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solidFill>
                  <a:schemeClr val="bg1"/>
                </a:solidFill>
              </a:rPr>
              <a:t>יש לארוז את המערכים ב </a:t>
            </a:r>
            <a:r>
              <a:rPr lang="en-US" sz="2000" dirty="0">
                <a:solidFill>
                  <a:schemeClr val="bg1"/>
                </a:solidFill>
              </a:rPr>
              <a:t>Tuple</a:t>
            </a:r>
          </a:p>
          <a:p>
            <a:pPr algn="ctr" rtl="1"/>
            <a:r>
              <a:rPr lang="he-IL" sz="2000" dirty="0">
                <a:solidFill>
                  <a:schemeClr val="bg1"/>
                </a:solidFill>
              </a:rPr>
              <a:t>אין </a:t>
            </a:r>
            <a:r>
              <a:rPr lang="he-IL" sz="2000">
                <a:solidFill>
                  <a:schemeClr val="bg1"/>
                </a:solidFill>
              </a:rPr>
              <a:t>מגבלה למספרם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417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8ADA-4A74-A70C-AAC3-905DFC322C9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365124"/>
            <a:ext cx="11430078" cy="839173"/>
          </a:xfrm>
        </p:spPr>
        <p:txBody>
          <a:bodyPr>
            <a:normAutofit/>
          </a:bodyPr>
          <a:lstStyle/>
          <a:p>
            <a:r>
              <a:rPr lang="he-IL" dirty="0"/>
              <a:t>פיצול מערך – חלקים שווים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7FBCA-7078-C765-B462-CCEF8512CF99}"/>
              </a:ext>
            </a:extLst>
          </p:cNvPr>
          <p:cNvSpPr txBox="1"/>
          <p:nvPr/>
        </p:nvSpPr>
        <p:spPr>
          <a:xfrm>
            <a:off x="254000" y="1879600"/>
            <a:ext cx="574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array_split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'arr3'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1B983-44FD-91FB-76F4-3B38F8AE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409" y="4091384"/>
            <a:ext cx="6354062" cy="15623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2CA50-E1E0-F8F4-C4E6-7FA612DB05C2}"/>
              </a:ext>
            </a:extLst>
          </p:cNvPr>
          <p:cNvSpPr txBox="1"/>
          <p:nvPr/>
        </p:nvSpPr>
        <p:spPr>
          <a:xfrm>
            <a:off x="3891280" y="1341120"/>
            <a:ext cx="763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/>
              <a:t>נקבל רשימה שכל איבר בה הינו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26010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4B09C-FCDF-A03F-FD04-01E92CAFB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429405"/>
            <a:ext cx="11430077" cy="52131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ההתאמה תיעשה בערכים האחרונים של המערך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6345-A8D7-F188-9344-2EB400DB2B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365125"/>
            <a:ext cx="11430078" cy="935356"/>
          </a:xfrm>
        </p:spPr>
        <p:txBody>
          <a:bodyPr/>
          <a:lstStyle/>
          <a:p>
            <a:r>
              <a:rPr lang="he-IL" dirty="0"/>
              <a:t>פיצול מערך – חלקים שונים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B9E8-84F6-DBC5-191E-9C8E6C3B92AA}"/>
              </a:ext>
            </a:extLst>
          </p:cNvPr>
          <p:cNvSpPr txBox="1"/>
          <p:nvPr/>
        </p:nvSpPr>
        <p:spPr>
          <a:xfrm>
            <a:off x="351692" y="1950720"/>
            <a:ext cx="56630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array_split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'arr3'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'arr4'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67A2C-17C2-D203-4706-5532A539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50" y="3859722"/>
            <a:ext cx="740195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44A00E-EEA1-4FD9-9F40-678E107A5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0" y="1825625"/>
            <a:ext cx="7484090" cy="160337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638B1-B8E0-C871-D3F6-65FAF68009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ספירת איברים במערך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C6252-59FE-2FF9-665E-AFC21DF9D5B0}"/>
              </a:ext>
            </a:extLst>
          </p:cNvPr>
          <p:cNvSpPr txBox="1"/>
          <p:nvPr/>
        </p:nvSpPr>
        <p:spPr>
          <a:xfrm>
            <a:off x="538480" y="2895600"/>
            <a:ext cx="6268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np.count_nonzero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9F65D-888A-75F3-3EC8-505AD283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752" y="4216367"/>
            <a:ext cx="1333616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40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028F1-8000-252B-D8DF-C88A8238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2800" y="1825625"/>
            <a:ext cx="7158970" cy="160337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B514-C878-02BB-CD10-EE4D5844B4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ספירת איברים במערך - המשך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3D018-885C-32BF-E8E5-2C490668233F}"/>
              </a:ext>
            </a:extLst>
          </p:cNvPr>
          <p:cNvSpPr txBox="1"/>
          <p:nvPr/>
        </p:nvSpPr>
        <p:spPr>
          <a:xfrm>
            <a:off x="359430" y="2627312"/>
            <a:ext cx="74777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np.count_nonzero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8CF3C-350A-FE6E-D537-A5FB0927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80" y="4283682"/>
            <a:ext cx="1143099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872D60-2097-F510-9833-63CC81E05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מערך הוא אוסף פריטים שניתן לגשת אליהם בצורה ישירה באמצעות אנדקס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אברי המערך יושבים בזיכרון ברצף, גודל כל איבר קבוע, מיקום האיבר הראשון ידועה ולכן באמצעות אינדקס ניתן לחשב את מקומו של כל תא במערך</a:t>
            </a:r>
          </a:p>
          <a:p>
            <a:pPr marL="228600" indent="0"/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712E-5FBF-B22E-DEDF-B4D38430EAF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מערך - </a:t>
            </a:r>
            <a:r>
              <a:rPr lang="en-US" dirty="0"/>
              <a:t>Array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6976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7BB630-EAC9-05BB-4865-80122FAF2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6960" y="1825625"/>
            <a:ext cx="9434810" cy="228917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0C59-C962-6A82-D22E-BB458BDAC49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ספירת איברים במערך – אפילו אפס!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5124E-73C8-9B1F-1028-892892B3C4A1}"/>
              </a:ext>
            </a:extLst>
          </p:cNvPr>
          <p:cNvSpPr txBox="1"/>
          <p:nvPr/>
        </p:nvSpPr>
        <p:spPr>
          <a:xfrm>
            <a:off x="351693" y="2426652"/>
            <a:ext cx="6126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nonzero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1B661-5BF4-27D1-6AD5-BA4D6478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08" y="4619215"/>
            <a:ext cx="967824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75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280E7A-1C1D-1A1C-A44E-C5F91196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9040" y="1825625"/>
            <a:ext cx="8032730" cy="248221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D3649-7B0D-2F6A-94F5-E2CAC963675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ספירת איברים במערך</a:t>
            </a:r>
            <a:r>
              <a:rPr lang="en-US" dirty="0"/>
              <a:t> </a:t>
            </a:r>
            <a:r>
              <a:rPr lang="he-IL" dirty="0"/>
              <a:t>- המשך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A68CD-46F9-19CF-D983-C86062BED636}"/>
              </a:ext>
            </a:extLst>
          </p:cNvPr>
          <p:cNvSpPr txBox="1"/>
          <p:nvPr/>
        </p:nvSpPr>
        <p:spPr>
          <a:xfrm>
            <a:off x="410230" y="2561969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np.count_nonzero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%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366A2-923B-5FC9-3487-23EFC84E3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147" y="4667222"/>
            <a:ext cx="983065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28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C2F1E4-E490-DD0C-E69F-AA09A5031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766" y="914401"/>
            <a:ext cx="11371541" cy="751840"/>
          </a:xfrm>
        </p:spPr>
        <p:txBody>
          <a:bodyPr>
            <a:normAutofit/>
          </a:bodyPr>
          <a:lstStyle/>
          <a:p>
            <a:r>
              <a:rPr lang="he-IL" dirty="0"/>
              <a:t>מחזיר את האינדקסים בהם נמצא המספר 4 במערך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495CE-C5AD-0FD5-61A7-33E6F06516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2993" y="-885982"/>
            <a:ext cx="11430078" cy="2838766"/>
          </a:xfrm>
        </p:spPr>
        <p:txBody>
          <a:bodyPr/>
          <a:lstStyle/>
          <a:p>
            <a:r>
              <a:rPr lang="he-IL" dirty="0"/>
              <a:t>חיפוש במערך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D892C-31B8-1B66-166E-6E6B8301250B}"/>
              </a:ext>
            </a:extLst>
          </p:cNvPr>
          <p:cNvSpPr txBox="1"/>
          <p:nvPr/>
        </p:nvSpPr>
        <p:spPr>
          <a:xfrm>
            <a:off x="264160" y="2239327"/>
            <a:ext cx="599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x[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52DA7-744C-8BC2-1BE5-6373BFEC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34" y="3454400"/>
            <a:ext cx="3086531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5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A4D9A-8050-884C-DB30-139C4D17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33095"/>
          </a:xfrm>
        </p:spPr>
        <p:txBody>
          <a:bodyPr/>
          <a:lstStyle/>
          <a:p>
            <a:r>
              <a:rPr lang="he-IL" dirty="0"/>
              <a:t>שאלה: מה מחזיר?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4EA0-7F32-D351-5C5B-8E43B685086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6410" y="656697"/>
            <a:ext cx="11430078" cy="137636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חיפוש במערך - המשך</a:t>
            </a:r>
            <a:endParaRPr lang="en-IL" dirty="0"/>
          </a:p>
          <a:p>
            <a:r>
              <a:rPr lang="he-IL" dirty="0"/>
              <a:t> 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74156-BBEA-2A4D-099D-601A5CB97AF0}"/>
              </a:ext>
            </a:extLst>
          </p:cNvPr>
          <p:cNvSpPr txBox="1"/>
          <p:nvPr/>
        </p:nvSpPr>
        <p:spPr>
          <a:xfrm>
            <a:off x="467360" y="2905760"/>
            <a:ext cx="6766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(arr%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15333-89C7-5ADC-06F1-B2C86107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5" y="3627648"/>
            <a:ext cx="350568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92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79DFF8-117D-A6B7-3C77-54F6CC9E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755015"/>
          </a:xfrm>
        </p:spPr>
        <p:txBody>
          <a:bodyPr/>
          <a:lstStyle/>
          <a:p>
            <a:r>
              <a:rPr lang="he-IL" dirty="0"/>
              <a:t>שאלה: מה אנו למדים מהפלט?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0D47-1717-BDB5-FD4B-83B0BC8F6A9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מיון מערך - מספרים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4C693-0B80-C6D4-0178-B41C6E04C855}"/>
              </a:ext>
            </a:extLst>
          </p:cNvPr>
          <p:cNvSpPr txBox="1"/>
          <p:nvPr/>
        </p:nvSpPr>
        <p:spPr>
          <a:xfrm>
            <a:off x="467360" y="3088640"/>
            <a:ext cx="4602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arr1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arr2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(arr2)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C9263-7882-BB26-F0DE-533A8B3B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441" y="3696255"/>
            <a:ext cx="2162477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73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79DFF8-117D-A6B7-3C77-54F6CC9E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755015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0D47-1717-BDB5-FD4B-83B0BC8F6A9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מיון מערך – מחרוזות	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4C693-0B80-C6D4-0178-B41C6E04C855}"/>
              </a:ext>
            </a:extLst>
          </p:cNvPr>
          <p:cNvSpPr txBox="1"/>
          <p:nvPr/>
        </p:nvSpPr>
        <p:spPr>
          <a:xfrm>
            <a:off x="467360" y="3088640"/>
            <a:ext cx="996696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'banana'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'cherry'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'apple'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CE3CE2-FBCF-9A3C-29AE-5700C60B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377" y="4763719"/>
            <a:ext cx="416300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5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40B50-8D13-5C2B-9C41-1BEB4FC8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287655"/>
          </a:xfrm>
        </p:spPr>
        <p:txBody>
          <a:bodyPr>
            <a:normAutofit fontScale="25000" lnSpcReduction="20000"/>
          </a:bodyPr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60D4-2816-B2D8-3AA9-971B8FF96AD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סינון מערך – </a:t>
            </a:r>
            <a:r>
              <a:rPr lang="en-US" dirty="0"/>
              <a:t>Filter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84A00-6679-2378-FC96-54BDD022EDDB}"/>
              </a:ext>
            </a:extLst>
          </p:cNvPr>
          <p:cNvSpPr txBox="1"/>
          <p:nvPr/>
        </p:nvSpPr>
        <p:spPr>
          <a:xfrm>
            <a:off x="254000" y="2519680"/>
            <a:ext cx="7741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'new array'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3173A-6DBC-6DAB-C1AF-9FBA0C73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897" y="3541944"/>
            <a:ext cx="1752845" cy="685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DC6A4-BC5D-0B14-4DCA-514F6190200A}"/>
              </a:ext>
            </a:extLst>
          </p:cNvPr>
          <p:cNvSpPr txBox="1"/>
          <p:nvPr/>
        </p:nvSpPr>
        <p:spPr>
          <a:xfrm>
            <a:off x="3749040" y="4468564"/>
            <a:ext cx="267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מערך אינדקסים בוליאני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7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BB3D-E122-99D0-0FA5-59AFA7B656A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סינון מערך - המשך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6EBB7-4946-E91A-5DC9-9BF4D9C378DD}"/>
              </a:ext>
            </a:extLst>
          </p:cNvPr>
          <p:cNvSpPr txBox="1"/>
          <p:nvPr/>
        </p:nvSpPr>
        <p:spPr>
          <a:xfrm>
            <a:off x="243840" y="2255520"/>
            <a:ext cx="571745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&gt;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42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'filter array'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'new array'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F42348-1D5A-238A-1EA1-6DDE6A23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83" y="3429000"/>
            <a:ext cx="545858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BB3D-E122-99D0-0FA5-59AFA7B656A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סינון מערך – דוגמה נוספת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6EBB7-4946-E91A-5DC9-9BF4D9C378DD}"/>
              </a:ext>
            </a:extLst>
          </p:cNvPr>
          <p:cNvSpPr txBox="1"/>
          <p:nvPr/>
        </p:nvSpPr>
        <p:spPr>
          <a:xfrm>
            <a:off x="243840" y="2255520"/>
            <a:ext cx="6011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%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DA6F1-4AD9-E150-BB4C-4041A670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083" y="3429000"/>
            <a:ext cx="601111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80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27D72C-6E21-4136-335B-9972B1A15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514350">
              <a:buAutoNum type="arabicPeriod"/>
            </a:pPr>
            <a:r>
              <a:rPr lang="he-IL" dirty="0"/>
              <a:t>צור מערך המכיל 5 מספרים שלמים</a:t>
            </a:r>
          </a:p>
          <a:p>
            <a:pPr marL="742950" indent="-514350">
              <a:buAutoNum type="arabicPeriod"/>
            </a:pPr>
            <a:r>
              <a:rPr lang="he-IL" dirty="0"/>
              <a:t>הגדל ב 2 כל אחד מאברי המערך</a:t>
            </a:r>
          </a:p>
          <a:p>
            <a:pPr marL="742950" indent="-514350">
              <a:buAutoNum type="arabicPeriod"/>
            </a:pPr>
            <a:r>
              <a:rPr lang="he-IL" dirty="0"/>
              <a:t>חשב את ממוצע אברי המערך</a:t>
            </a:r>
          </a:p>
          <a:p>
            <a:pPr marL="742950" indent="-514350">
              <a:buAutoNum type="arabicPeriod"/>
            </a:pPr>
            <a:r>
              <a:rPr lang="he-IL" dirty="0"/>
              <a:t>חתוך את המערך מהאיבר השני ועד סופו</a:t>
            </a:r>
          </a:p>
          <a:p>
            <a:pPr marL="742950" indent="-514350">
              <a:buAutoNum type="arabicPeriod"/>
            </a:pPr>
            <a:r>
              <a:rPr lang="he-IL" dirty="0"/>
              <a:t>סרוק את המערך באמצעות </a:t>
            </a:r>
            <a:r>
              <a:rPr lang="he-IL" dirty="0" err="1"/>
              <a:t>איטרציה</a:t>
            </a:r>
            <a:r>
              <a:rPr lang="he-IL" dirty="0"/>
              <a:t> והדפס את איבריו עם פסיק ביניהם</a:t>
            </a:r>
            <a:endParaRPr lang="en-US" dirty="0"/>
          </a:p>
          <a:p>
            <a:pPr marL="742950" indent="-514350">
              <a:buAutoNum type="arabicPeriod"/>
            </a:pPr>
            <a:r>
              <a:rPr lang="he-IL" dirty="0"/>
              <a:t>חשב את ממוצע אברי המערך</a:t>
            </a:r>
          </a:p>
          <a:p>
            <a:pPr marL="742950" indent="-514350">
              <a:buAutoNum type="arabicPeriod"/>
            </a:pPr>
            <a:r>
              <a:rPr lang="he-IL" dirty="0"/>
              <a:t>צור מערך חדש המכיל את כל האיברים במערך המקורי </a:t>
            </a:r>
            <a:r>
              <a:rPr lang="he-IL"/>
              <a:t>הגדולים מהממוצע</a:t>
            </a:r>
            <a:endParaRPr lang="he-IL" dirty="0"/>
          </a:p>
          <a:p>
            <a:pPr marL="742950" indent="-514350">
              <a:buAutoNum type="arabicPeriod"/>
            </a:pPr>
            <a:endParaRPr lang="he-IL" dirty="0"/>
          </a:p>
          <a:p>
            <a:pPr marL="742950" indent="-514350">
              <a:buAutoNum type="arabicPeriod"/>
            </a:pPr>
            <a:endParaRPr lang="he-IL" dirty="0"/>
          </a:p>
          <a:p>
            <a:pPr marL="742950" indent="-514350">
              <a:buAutoNum type="arabicPeriod"/>
            </a:pPr>
            <a:endParaRPr lang="he-IL" dirty="0"/>
          </a:p>
          <a:p>
            <a:pPr marL="742950" indent="-514350">
              <a:buAutoNum type="arabicPeriod"/>
            </a:pP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09D-BD9E-B3C7-1F0B-80D8A586313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035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8EF3E5-09B5-8440-BC04-0634A4A57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גישה ישירה לנתונים </a:t>
            </a:r>
            <a:r>
              <a:rPr lang="en-US" dirty="0"/>
              <a:t>O(1)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חסכוני בזיכרון לעומת מבני נתונים מקבילים. דורש בדיוק את הזיכרון אשר נדרש עבור הנתונים עצמם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ADB9-A64C-9656-38D8-0CBA90717A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מערך - יתרונות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399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C8782B-CD11-47C7-7BAA-79C1C882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מבנה נתונים קשיח. גודלו נקבע בעת יצירתו ולא ניתן לשינוי בהמשך לכן לא ניתן להוסיף לו איברים חדשים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אם נרצה למחוק איבר ממרכז המערך נצטרך לבצע הזזה של כל האיברים שמימינו. פעולה בסיבוכיות של </a:t>
            </a:r>
            <a:r>
              <a:rPr lang="en-US" dirty="0"/>
              <a:t>O(n)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9871-8545-7E75-785F-F1577C0EA5E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מערך - חסרונות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298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010493-0F74-35D1-58C7-129650B0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277685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פיתון אינה תומכת במערכים באופן טבעי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כדי להשתמש במערך נוכל להיעזר בספריות הבאות: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numpy</a:t>
            </a:r>
            <a:r>
              <a:rPr lang="he-IL" dirty="0"/>
              <a:t> – מה שנלמד</a:t>
            </a:r>
            <a:endParaRPr lang="en-US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  <a:endParaRPr lang="he-IL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0"/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F810F-5F5F-01AD-E2A0-2BF4572BE23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מערכים בפיתון	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396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8FCAC0-CF93-CFEC-F6C1-31ECCA8E4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המערכים בגודל קבוע בעוד הרשימות בגודל משתנה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טיפוס אברי המערך זהה בעוד שברשימה אפשר להחזיק טיפוסים שונים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פעולות על מערכים מהירות יותר (מבוצע ע"י קוד </a:t>
            </a:r>
            <a:r>
              <a:rPr lang="en-US" dirty="0"/>
              <a:t>C</a:t>
            </a:r>
            <a:r>
              <a:rPr lang="he-IL" dirty="0"/>
              <a:t>) ולכן מערכים מיועדים לעבודה על </a:t>
            </a:r>
            <a:r>
              <a:rPr lang="he-IL"/>
              <a:t>מידע בכמות רבה</a:t>
            </a:r>
            <a:endParaRPr lang="he-IL" dirty="0"/>
          </a:p>
          <a:p>
            <a:pPr marL="228600" indent="0"/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3809-68EB-6874-2122-F97994FD1C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NumPy arrays vs Python List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104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EBCB-5525-1D74-870D-0776D9A4FA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3293" y="2458084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יצירת מערך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4566610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2395</Words>
  <Application>Microsoft Office PowerPoint</Application>
  <PresentationFormat>Widescreen</PresentationFormat>
  <Paragraphs>310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Tahoma</vt:lpstr>
      <vt:lpstr>Calibri</vt:lpstr>
      <vt:lpstr>Courier New</vt:lpstr>
      <vt:lpstr>Arial</vt:lpstr>
      <vt:lpstr>TECHNION_Op3_General_Heb</vt:lpstr>
      <vt:lpstr>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251</cp:revision>
  <dcterms:created xsi:type="dcterms:W3CDTF">2019-03-02T07:56:19Z</dcterms:created>
  <dcterms:modified xsi:type="dcterms:W3CDTF">2024-09-25T10:49:26Z</dcterms:modified>
</cp:coreProperties>
</file>