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9" r:id="rId4"/>
    <p:sldId id="283" r:id="rId5"/>
    <p:sldId id="260" r:id="rId6"/>
    <p:sldId id="310" r:id="rId7"/>
    <p:sldId id="261" r:id="rId8"/>
    <p:sldId id="262" r:id="rId9"/>
    <p:sldId id="279" r:id="rId10"/>
    <p:sldId id="287" r:id="rId11"/>
    <p:sldId id="288" r:id="rId12"/>
    <p:sldId id="264" r:id="rId13"/>
    <p:sldId id="312" r:id="rId14"/>
    <p:sldId id="265" r:id="rId15"/>
    <p:sldId id="307" r:id="rId16"/>
    <p:sldId id="308" r:id="rId17"/>
    <p:sldId id="293" r:id="rId18"/>
    <p:sldId id="292" r:id="rId19"/>
    <p:sldId id="290" r:id="rId20"/>
    <p:sldId id="291" r:id="rId21"/>
    <p:sldId id="294" r:id="rId22"/>
    <p:sldId id="295" r:id="rId23"/>
    <p:sldId id="296" r:id="rId24"/>
    <p:sldId id="297" r:id="rId25"/>
    <p:sldId id="278" r:id="rId26"/>
    <p:sldId id="280" r:id="rId27"/>
    <p:sldId id="285" r:id="rId28"/>
    <p:sldId id="281" r:id="rId29"/>
    <p:sldId id="284" r:id="rId30"/>
    <p:sldId id="286" r:id="rId31"/>
    <p:sldId id="267" r:id="rId32"/>
    <p:sldId id="268" r:id="rId33"/>
    <p:sldId id="269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272" r:id="rId44"/>
    <p:sldId id="277" r:id="rId45"/>
    <p:sldId id="309" r:id="rId46"/>
    <p:sldId id="275" r:id="rId47"/>
  </p:sldIdLst>
  <p:sldSz cx="12192000" cy="6858000"/>
  <p:notesSz cx="6858000" cy="9144000"/>
  <p:embeddedFontLst>
    <p:embeddedFont>
      <p:font typeface="Cambria Math" panose="02040503050406030204" pitchFamily="18" charset="0"/>
      <p:regular r:id="rId49"/>
    </p:embeddedFont>
    <p:embeddedFont>
      <p:font typeface="Tahoma" panose="020B0604030504040204" pitchFamily="34" charset="0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h1bUL0/Bwa98Vm3M8VBy32mYk2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107"/>
            <a:ext cx="12177238" cy="68557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sz="4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body" idx="1"/>
          </p:nvPr>
        </p:nvSpPr>
        <p:spPr>
          <a:xfrm>
            <a:off x="3848100" y="3424238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D79E0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3798876" y="6043367"/>
            <a:ext cx="7894974" cy="36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578392" y="6043367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solidFill>
                  <a:srgbClr val="D79E0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/>
          <p:nvPr/>
        </p:nvSpPr>
        <p:spPr>
          <a:xfrm>
            <a:off x="4840269" y="6594280"/>
            <a:ext cx="2498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kobymike@gmail.com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>
  <p:cSld name="כותרת ותוכן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3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/>
          <p:nvPr/>
        </p:nvSpPr>
        <p:spPr>
          <a:xfrm>
            <a:off x="4840269" y="6594280"/>
            <a:ext cx="2498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kobymike@gmail.com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4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1"/>
          </p:nvPr>
        </p:nvSpPr>
        <p:spPr>
          <a:xfrm>
            <a:off x="132168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3943188" y="6679096"/>
            <a:ext cx="4114800" cy="13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36" name="Google Shape;36;p24"/>
          <p:cNvSpPr txBox="1"/>
          <p:nvPr/>
        </p:nvSpPr>
        <p:spPr>
          <a:xfrm>
            <a:off x="4840269" y="6594280"/>
            <a:ext cx="2498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kobymike@gmail.com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59F0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ractions.html#module-fractions" TargetMode="External"/><Relationship Id="rId2" Type="http://schemas.openxmlformats.org/officeDocument/2006/relationships/hyperlink" Target="https://docs.python.org/3.0/library/decimal.html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unicode-table.com/e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title"/>
          </p:nvPr>
        </p:nvSpPr>
        <p:spPr>
          <a:xfrm>
            <a:off x="3194756" y="2327275"/>
            <a:ext cx="81590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iw-IL"/>
              <a:t>משתנים </a:t>
            </a:r>
            <a:endParaRPr/>
          </a:p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iw-IL"/>
              <a:t>וטיפוסי נתונים פשוטים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F6C8-DD47-8AE6-5BD1-10AC13A2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2CB5D-3C18-34CB-851D-C2DA0DD2A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הערך המקסימלי של משתנה מסוג </a:t>
            </a:r>
            <a:r>
              <a:rPr lang="en-US" dirty="0"/>
              <a:t>Long</a:t>
            </a:r>
            <a:r>
              <a:rPr lang="he-IL" dirty="0"/>
              <a:t> ב </a:t>
            </a:r>
            <a:r>
              <a:rPr lang="en-US" dirty="0"/>
              <a:t>Java</a:t>
            </a:r>
            <a:r>
              <a:rPr lang="he-IL" dirty="0"/>
              <a:t> הינו:</a:t>
            </a:r>
          </a:p>
          <a:p>
            <a:r>
              <a:rPr lang="en-IL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en-IL" dirty="0"/>
              <a:t>9,223,372,036,854,775,807</a:t>
            </a:r>
            <a:endParaRPr lang="en-US" dirty="0"/>
          </a:p>
          <a:p>
            <a:r>
              <a:rPr lang="he-IL" dirty="0"/>
              <a:t>מה הערך המקסימלי של משתנה מסוג </a:t>
            </a:r>
            <a:r>
              <a:rPr lang="en-US" dirty="0"/>
              <a:t>integer</a:t>
            </a:r>
            <a:r>
              <a:rPr lang="he-IL" dirty="0"/>
              <a:t> </a:t>
            </a:r>
            <a:r>
              <a:rPr lang="he-IL" dirty="0" err="1"/>
              <a:t>בפייתון</a:t>
            </a:r>
            <a:r>
              <a:rPr lang="he-IL" dirty="0"/>
              <a:t>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3533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A84D-352B-58E3-B452-EC2DF219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תשובה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DBA2D-E0F2-4670-E6A3-321B0917A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859" y="1690688"/>
            <a:ext cx="11837281" cy="4351338"/>
          </a:xfrm>
        </p:spPr>
        <p:txBody>
          <a:bodyPr/>
          <a:lstStyle/>
          <a:p>
            <a:r>
              <a:rPr lang="he-IL" dirty="0"/>
              <a:t>אין מגבלה!, </a:t>
            </a:r>
            <a:r>
              <a:rPr lang="he-IL" dirty="0" err="1"/>
              <a:t>פייתון</a:t>
            </a:r>
            <a:r>
              <a:rPr lang="he-IL" dirty="0"/>
              <a:t> יקצה את מספר הבתים </a:t>
            </a:r>
            <a:r>
              <a:rPr lang="he-IL"/>
              <a:t>הנדרש כדי </a:t>
            </a:r>
            <a:r>
              <a:rPr lang="he-IL" dirty="0"/>
              <a:t>לייצג אותו (אם יש מקום)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EF2C0-25E6-04B7-617F-AF7EAAA51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402" y="3016251"/>
            <a:ext cx="7322194" cy="21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75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3194756" y="2327275"/>
            <a:ext cx="86416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iw-IL" dirty="0"/>
              <a:t>משתנה עשרוני</a:t>
            </a:r>
            <a:r>
              <a:rPr lang="he-IL" dirty="0"/>
              <a:t> -</a:t>
            </a:r>
            <a:r>
              <a:rPr lang="iw-IL" dirty="0"/>
              <a:t>floating point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64E59F-ECAB-809F-8ECA-BFEF7D3DC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בשפת </a:t>
            </a:r>
            <a:r>
              <a:rPr lang="en-US" dirty="0"/>
              <a:t>Java</a:t>
            </a:r>
            <a:r>
              <a:rPr lang="he-IL" dirty="0"/>
              <a:t> ישנם 2 טיפוסים לייצוג מספרים ממשיים, </a:t>
            </a:r>
            <a:r>
              <a:rPr lang="en-US" dirty="0"/>
              <a:t>float</a:t>
            </a:r>
            <a:r>
              <a:rPr lang="he-IL" dirty="0"/>
              <a:t> (4 בתים) ו </a:t>
            </a:r>
            <a:r>
              <a:rPr lang="en-US" dirty="0"/>
              <a:t>double</a:t>
            </a:r>
            <a:r>
              <a:rPr lang="he-IL" dirty="0"/>
              <a:t> (8 בתים)</a:t>
            </a:r>
          </a:p>
          <a:p>
            <a:r>
              <a:rPr lang="he-IL" dirty="0"/>
              <a:t>בשפת </a:t>
            </a:r>
            <a:r>
              <a:rPr lang="he-IL" dirty="0" err="1"/>
              <a:t>פייתון</a:t>
            </a:r>
            <a:r>
              <a:rPr lang="he-IL" dirty="0"/>
              <a:t> יש טיפוס אחד בלבד, </a:t>
            </a:r>
            <a:r>
              <a:rPr lang="en-US" dirty="0"/>
              <a:t>float</a:t>
            </a:r>
            <a:r>
              <a:rPr lang="he-IL" dirty="0"/>
              <a:t>, הנשמר ב 8 בתים.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3B2D5-0265-1249-D942-80F24843E33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Float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4347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iw-IL"/>
              <a:t>משתנה מסוג עשרוני </a:t>
            </a:r>
            <a:br>
              <a:rPr lang="iw-IL"/>
            </a:br>
            <a:r>
              <a:rPr lang="iw-IL"/>
              <a:t>(floating point – float)</a:t>
            </a:r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132168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dirty="0"/>
              <a:t>מכיל מספרים עשרוניים </a:t>
            </a:r>
            <a:endParaRPr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dirty="0"/>
              <a:t>פעולות שניתן לבצע על floats:</a:t>
            </a:r>
            <a:endParaRPr dirty="0"/>
          </a:p>
          <a:p>
            <a:pPr marL="914400" lvl="1" indent="-457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iw-IL" dirty="0"/>
              <a:t>חיבור (+)</a:t>
            </a:r>
            <a:endParaRPr dirty="0"/>
          </a:p>
          <a:p>
            <a:pPr marL="914400" lvl="1" indent="-457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iw-IL" dirty="0"/>
              <a:t>חיסור (-)</a:t>
            </a:r>
            <a:endParaRPr dirty="0"/>
          </a:p>
          <a:p>
            <a:pPr marL="914400" lvl="1" indent="-457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iw-IL" dirty="0"/>
              <a:t>כפל (*)</a:t>
            </a:r>
            <a:endParaRPr dirty="0"/>
          </a:p>
          <a:p>
            <a:pPr marL="914400" lvl="1" indent="-457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iw-IL" dirty="0"/>
              <a:t>חזקה (**)</a:t>
            </a:r>
            <a:endParaRPr dirty="0"/>
          </a:p>
          <a:p>
            <a:pPr marL="914400" lvl="1" indent="-457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iw-IL" dirty="0"/>
              <a:t>חילוק (/) </a:t>
            </a:r>
            <a:endParaRPr dirty="0"/>
          </a:p>
          <a:p>
            <a:pPr marL="457200" lvl="1" indent="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</a:pPr>
            <a:endParaRPr dirty="0"/>
          </a:p>
        </p:txBody>
      </p:sp>
      <p:pic>
        <p:nvPicPr>
          <p:cNvPr id="100" name="Google Shape;100;p10"/>
          <p:cNvPicPr preferRelativeResize="0"/>
          <p:nvPr/>
        </p:nvPicPr>
        <p:blipFill rotWithShape="1">
          <a:blip r:embed="rId3">
            <a:alphaModFix/>
          </a:blip>
          <a:srcRect l="19968" t="31163" r="54158" b="16589"/>
          <a:stretch/>
        </p:blipFill>
        <p:spPr>
          <a:xfrm>
            <a:off x="883451" y="681037"/>
            <a:ext cx="1981069" cy="45932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BAB94E4B-BC84-CE34-7D1D-7EB40C463178}"/>
              </a:ext>
            </a:extLst>
          </p:cNvPr>
          <p:cNvSpPr/>
          <p:nvPr/>
        </p:nvSpPr>
        <p:spPr>
          <a:xfrm>
            <a:off x="3896200" y="2977669"/>
            <a:ext cx="2621280" cy="1838960"/>
          </a:xfrm>
          <a:prstGeom prst="wedgeRoundRectCallout">
            <a:avLst>
              <a:gd name="adj1" fmla="val -113469"/>
              <a:gd name="adj2" fmla="val -502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1B789-8108-E967-E65B-2F9B026E0A13}"/>
              </a:ext>
            </a:extLst>
          </p:cNvPr>
          <p:cNvSpPr txBox="1"/>
          <p:nvPr/>
        </p:nvSpPr>
        <p:spPr>
          <a:xfrm>
            <a:off x="4114800" y="2937029"/>
            <a:ext cx="2174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dirty="0">
                <a:solidFill>
                  <a:schemeClr val="bg1"/>
                </a:solidFill>
              </a:rPr>
              <a:t>השימוש בנקודה עשרונית מציין כי אנו עוסקים במספרים מסוג עשרוני</a:t>
            </a:r>
            <a:endParaRPr lang="en-IL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F981-C8FD-AB47-29E2-DB237B4A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טיפוס של משתנה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87715-C4BE-74FC-B1B3-74AD1BF96F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הטיפוס של המשתנה יכול להשתנות באופן דינמי במהלך הריצה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27B31-08BC-E11A-A911-C153C6E5A790}"/>
              </a:ext>
            </a:extLst>
          </p:cNvPr>
          <p:cNvSpPr txBox="1"/>
          <p:nvPr/>
        </p:nvSpPr>
        <p:spPr>
          <a:xfrm>
            <a:off x="731520" y="3322320"/>
            <a:ext cx="5618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 = </a:t>
            </a:r>
            <a:r>
              <a:rPr lang="pt-BR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5.7</a:t>
            </a:r>
            <a:endParaRPr lang="pt-B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 (n, </a:t>
            </a:r>
            <a:r>
              <a:rPr lang="pt-BR" sz="20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(n))</a:t>
            </a:r>
          </a:p>
          <a:p>
            <a:b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 = </a:t>
            </a:r>
            <a:r>
              <a:rPr lang="pt-BR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endParaRPr lang="pt-B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 (n, </a:t>
            </a:r>
            <a:r>
              <a:rPr lang="pt-BR" sz="20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(n))</a:t>
            </a:r>
          </a:p>
          <a:p>
            <a:endParaRPr lang="LID4096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5E9E1-CE29-12F4-356F-E2F522DA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494" y="3642973"/>
            <a:ext cx="4259625" cy="2021779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1C63FE4-A718-48CB-7764-0E60A1AF43F1}"/>
              </a:ext>
            </a:extLst>
          </p:cNvPr>
          <p:cNvSpPr/>
          <p:nvPr/>
        </p:nvSpPr>
        <p:spPr>
          <a:xfrm>
            <a:off x="4373879" y="2450269"/>
            <a:ext cx="2611120" cy="970893"/>
          </a:xfrm>
          <a:prstGeom prst="wedgeRoundRectCallout">
            <a:avLst>
              <a:gd name="adj1" fmla="val -76086"/>
              <a:gd name="adj2" fmla="val 9598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902BC-B59B-9A52-BF96-361F2F3C151D}"/>
              </a:ext>
            </a:extLst>
          </p:cNvPr>
          <p:cNvSpPr txBox="1"/>
          <p:nvPr/>
        </p:nvSpPr>
        <p:spPr>
          <a:xfrm>
            <a:off x="4221820" y="2606008"/>
            <a:ext cx="236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800" dirty="0">
                <a:solidFill>
                  <a:schemeClr val="bg1"/>
                </a:solidFill>
              </a:rPr>
              <a:t>שימו לב לפעולת השרשור בהדפסה</a:t>
            </a:r>
            <a:endParaRPr lang="LID4096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7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11F9-3950-BE9F-173B-67735456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ייצוג מדעי של מספרים עשרוניים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86AD3-150E-505C-6EEE-6489F133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1681" y="1825625"/>
            <a:ext cx="10515600" cy="876935"/>
          </a:xfrm>
        </p:spPr>
        <p:txBody>
          <a:bodyPr>
            <a:normAutofit fontScale="92500"/>
          </a:bodyPr>
          <a:lstStyle/>
          <a:p>
            <a:r>
              <a:rPr lang="he-IL" dirty="0"/>
              <a:t>שפות תכנות מציגות מספרים עשרוניים בעלי ערך נמוך באופן הבא: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4EBF08-AE48-0F16-BDFC-9ADDF1C23F53}"/>
              </a:ext>
            </a:extLst>
          </p:cNvPr>
          <p:cNvGrpSpPr/>
          <p:nvPr/>
        </p:nvGrpSpPr>
        <p:grpSpPr>
          <a:xfrm>
            <a:off x="3850640" y="3616960"/>
            <a:ext cx="7768541" cy="1355150"/>
            <a:chOff x="873760" y="3342640"/>
            <a:chExt cx="7768541" cy="13551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0EA38F-315F-F90F-0278-4E74E1103C53}"/>
                </a:ext>
              </a:extLst>
            </p:cNvPr>
            <p:cNvSpPr txBox="1"/>
            <p:nvPr/>
          </p:nvSpPr>
          <p:spPr>
            <a:xfrm>
              <a:off x="4537661" y="3361750"/>
              <a:ext cx="4104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1.38e-04</a:t>
              </a:r>
              <a:endParaRPr lang="LID4096" sz="2000" dirty="0">
                <a:solidFill>
                  <a:srgbClr val="007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CB6BE5-3461-6CF8-1EBC-4FB26165B532}"/>
                </a:ext>
              </a:extLst>
            </p:cNvPr>
            <p:cNvSpPr txBox="1"/>
            <p:nvPr/>
          </p:nvSpPr>
          <p:spPr>
            <a:xfrm>
              <a:off x="4537661" y="4297680"/>
              <a:ext cx="4104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-4.2e</a:t>
              </a:r>
              <a:r>
                <a:rPr lang="he-IL" sz="2000" dirty="0">
                  <a:solidFill>
                    <a:srgbClr val="0070C0"/>
                  </a:solidFill>
                </a:rPr>
                <a:t>+</a:t>
              </a:r>
              <a:r>
                <a:rPr lang="en-US" sz="2000" dirty="0">
                  <a:solidFill>
                    <a:srgbClr val="0070C0"/>
                  </a:solidFill>
                </a:rPr>
                <a:t>10</a:t>
              </a:r>
              <a:endParaRPr lang="LID4096" sz="2000" dirty="0">
                <a:solidFill>
                  <a:srgbClr val="0070C0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F69181B-4A12-3821-2044-3B192F3B55BD}"/>
                </a:ext>
              </a:extLst>
            </p:cNvPr>
            <p:cNvGrpSpPr/>
            <p:nvPr/>
          </p:nvGrpSpPr>
          <p:grpSpPr>
            <a:xfrm>
              <a:off x="873760" y="3342640"/>
              <a:ext cx="4104640" cy="1355150"/>
              <a:chOff x="873760" y="3342640"/>
              <a:chExt cx="4104640" cy="13551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BB42DFC7-F4CB-3B06-A5DE-B08FB71077A8}"/>
                      </a:ext>
                    </a:extLst>
                  </p:cNvPr>
                  <p:cNvSpPr txBox="1"/>
                  <p:nvPr/>
                </p:nvSpPr>
                <p:spPr>
                  <a:xfrm>
                    <a:off x="873760" y="3342640"/>
                    <a:ext cx="410464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1.38 X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oMath>
                    </a14:m>
                    <a:endParaRPr lang="LID4096" sz="20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BB42DFC7-F4CB-3B06-A5DE-B08FB71077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760" y="3342640"/>
                    <a:ext cx="4104640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34" t="-6061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4A9A0C06-D465-8EDC-7CF4-FE9CF95825DB}"/>
                      </a:ext>
                    </a:extLst>
                  </p:cNvPr>
                  <p:cNvSpPr txBox="1"/>
                  <p:nvPr/>
                </p:nvSpPr>
                <p:spPr>
                  <a:xfrm>
                    <a:off x="873760" y="4297680"/>
                    <a:ext cx="410464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-4.2 X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oMath>
                    </a14:m>
                    <a:endParaRPr lang="LID4096" sz="20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4A9A0C06-D465-8EDC-7CF4-FE9CF95825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760" y="4297680"/>
                    <a:ext cx="4104640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34" t="-6061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753A3FA9-C818-340B-71D5-C5B3689B0EAE}"/>
                  </a:ext>
                </a:extLst>
              </p:cNvPr>
              <p:cNvSpPr/>
              <p:nvPr/>
            </p:nvSpPr>
            <p:spPr>
              <a:xfrm>
                <a:off x="3220720" y="3385820"/>
                <a:ext cx="721360" cy="3137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1F317BE7-BDF6-920D-08B8-7AFD311E2E58}"/>
                  </a:ext>
                </a:extLst>
              </p:cNvPr>
              <p:cNvSpPr/>
              <p:nvPr/>
            </p:nvSpPr>
            <p:spPr>
              <a:xfrm>
                <a:off x="3220720" y="4384040"/>
                <a:ext cx="721360" cy="3137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2253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528D-3369-2A69-F1DD-64CD1734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הצגת מספר עשרוני עם מספר ספרות מימין לנקודה העשרונית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182B7-CF15-51D5-CD63-6B3ED1F50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A931D-2147-380E-E371-739C030719BE}"/>
              </a:ext>
            </a:extLst>
          </p:cNvPr>
          <p:cNvSpPr txBox="1"/>
          <p:nvPr/>
        </p:nvSpPr>
        <p:spPr>
          <a:xfrm>
            <a:off x="4643120" y="2304256"/>
            <a:ext cx="494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 = </a:t>
            </a:r>
            <a:r>
              <a:rPr lang="pt-BR" sz="2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0.0000001</a:t>
            </a:r>
            <a:endParaRPr lang="pt-BR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(num, </a:t>
            </a:r>
            <a:r>
              <a:rPr lang="pt-BR" sz="24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(num))</a:t>
            </a:r>
          </a:p>
          <a:p>
            <a:endParaRPr lang="LID4096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4E110F-2C00-39AB-7569-CE364CF92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22" y="3983216"/>
            <a:ext cx="4308115" cy="109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17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C6B2-420A-AFB8-598A-06ABADA2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מגבלה קיימת בשימוש בטיפוס </a:t>
            </a:r>
            <a:r>
              <a:rPr lang="en-US" dirty="0"/>
              <a:t>float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0AA6F-ABCF-AAAE-EFE9-87EB6DEB2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8A904-13F3-F20B-1767-AF1AD4018128}"/>
              </a:ext>
            </a:extLst>
          </p:cNvPr>
          <p:cNvSpPr txBox="1"/>
          <p:nvPr/>
        </p:nvSpPr>
        <p:spPr>
          <a:xfrm>
            <a:off x="1452880" y="1915160"/>
            <a:ext cx="92862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s1 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creates a string with 100 1s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n1 = </a:t>
            </a:r>
            <a:r>
              <a:rPr lang="en-US" sz="20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(s1)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(n1, </a:t>
            </a:r>
            <a:r>
              <a:rPr lang="en-US" sz="20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(n1),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'\n'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n2 = </a:t>
            </a:r>
            <a:r>
              <a:rPr lang="en-US" sz="20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(s1)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(n2, </a:t>
            </a:r>
            <a:r>
              <a:rPr lang="en-US" sz="20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(n2))</a:t>
            </a:r>
          </a:p>
          <a:p>
            <a:endParaRPr lang="LID4096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E1D6E-9FCC-FE04-9325-2113A0D2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43" y="4604642"/>
            <a:ext cx="10706538" cy="10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6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476F-5ECC-5D5F-024C-DA697F78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AEFDF-36AB-B1E6-6279-D3540D0C2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ראינו כי </a:t>
            </a:r>
            <a:r>
              <a:rPr lang="he-IL" dirty="0" err="1"/>
              <a:t>בפייתון</a:t>
            </a:r>
            <a:r>
              <a:rPr lang="he-IL" dirty="0"/>
              <a:t> טיפוס מספר שלם </a:t>
            </a:r>
            <a:r>
              <a:rPr lang="en-US" dirty="0"/>
              <a:t>integer</a:t>
            </a:r>
            <a:r>
              <a:rPr lang="he-IL" dirty="0"/>
              <a:t> אינו מוגבל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 err="1"/>
              <a:t>בפייתון</a:t>
            </a:r>
            <a:r>
              <a:rPr lang="he-IL" dirty="0"/>
              <a:t> מספרים עשרוניים מיוצגים ע"י נקודה צפה (</a:t>
            </a:r>
            <a:r>
              <a:rPr lang="en-US" dirty="0"/>
              <a:t>floating point</a:t>
            </a:r>
            <a:r>
              <a:rPr lang="he-IL" dirty="0"/>
              <a:t>) ע"י שימוש ב 8 בתים זה אומר שפיתון יכול לשמור 16 ספרות דצימליות בלבד!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זוהי מגבלה ידועה גם בשפות תכנות אחרות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3687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dirty="0"/>
              <a:t>מהם משתנים</a:t>
            </a:r>
            <a:endParaRPr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dirty="0"/>
              <a:t>סוגים בסיסיים של משתנים:</a:t>
            </a:r>
            <a:endParaRPr dirty="0"/>
          </a:p>
          <a:p>
            <a:pPr marL="914400" lvl="1" indent="-457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iw-IL" dirty="0"/>
              <a:t>מספר שלם</a:t>
            </a:r>
            <a:r>
              <a:rPr lang="he-IL" dirty="0"/>
              <a:t> - </a:t>
            </a:r>
            <a:r>
              <a:rPr lang="iw-IL" dirty="0"/>
              <a:t>integer</a:t>
            </a:r>
            <a:endParaRPr dirty="0"/>
          </a:p>
          <a:p>
            <a:pPr marL="914400" lvl="1" indent="-457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iw-IL" dirty="0"/>
              <a:t>מספר עשרוני</a:t>
            </a:r>
            <a:r>
              <a:rPr lang="he-IL" dirty="0"/>
              <a:t> - </a:t>
            </a:r>
            <a:r>
              <a:rPr lang="iw-IL" dirty="0"/>
              <a:t>float</a:t>
            </a:r>
            <a:endParaRPr dirty="0"/>
          </a:p>
          <a:p>
            <a:pPr marL="914400" lvl="1" indent="-457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iw-IL" dirty="0"/>
              <a:t>ערך לוגי</a:t>
            </a:r>
            <a:r>
              <a:rPr lang="he-IL" dirty="0"/>
              <a:t> - </a:t>
            </a:r>
            <a:r>
              <a:rPr lang="en-US" dirty="0"/>
              <a:t>b</a:t>
            </a:r>
            <a:r>
              <a:rPr lang="iw-IL" dirty="0"/>
              <a:t>oolean</a:t>
            </a:r>
            <a:endParaRPr dirty="0"/>
          </a:p>
        </p:txBody>
      </p:sp>
      <p:sp>
        <p:nvSpPr>
          <p:cNvPr id="47" name="Google Shape;47;p2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he-IL" dirty="0"/>
              <a:t>תוכן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6C38-19F4-5BC1-13B8-854E48E6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7AEAB-BB7E-E9BA-4D70-026009146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בשימוש ב </a:t>
            </a:r>
            <a:r>
              <a:rPr lang="en-US" dirty="0"/>
              <a:t>float</a:t>
            </a:r>
            <a:r>
              <a:rPr lang="he-IL" dirty="0"/>
              <a:t> בדוגמה זאת המחשב שומר 16 ספרות אבל מאבד 84 ספרות! 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22528-6953-C526-8032-49676AC8E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43" y="3493094"/>
            <a:ext cx="10706538" cy="10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06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AD0E-1109-CCAE-72A9-4846EC6D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מגבלות </a:t>
            </a:r>
            <a:r>
              <a:rPr lang="en-US" dirty="0"/>
              <a:t>float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74954-4673-F285-AD79-9A6E37D436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he-IL" dirty="0"/>
              <a:t>ניסיון להגדיל את המספר 1 במספר שהוא מחוץ לטווח </a:t>
            </a:r>
            <a:r>
              <a:rPr lang="he-IL" dirty="0" err="1"/>
              <a:t>שפייתון</a:t>
            </a:r>
            <a:r>
              <a:rPr lang="he-IL" dirty="0"/>
              <a:t> יודע לשמור: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7EE4D-A3E6-FCE2-A21D-689BC5C637CA}"/>
              </a:ext>
            </a:extLst>
          </p:cNvPr>
          <p:cNvSpPr txBox="1"/>
          <p:nvPr/>
        </p:nvSpPr>
        <p:spPr>
          <a:xfrm>
            <a:off x="4502101" y="3330090"/>
            <a:ext cx="417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 = </a:t>
            </a:r>
            <a:r>
              <a:rPr lang="pt-BR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+ </a:t>
            </a:r>
            <a:r>
              <a:rPr lang="pt-BR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1e-1</a:t>
            </a:r>
            <a:r>
              <a:rPr lang="he-IL" sz="2000" dirty="0">
                <a:solidFill>
                  <a:srgbClr val="098156"/>
                </a:solidFill>
                <a:latin typeface="Courier New" panose="02070309020205020404" pitchFamily="49" charset="0"/>
              </a:rPr>
              <a:t>7</a:t>
            </a:r>
            <a:endParaRPr lang="pt-BR" sz="2000" dirty="0">
              <a:solidFill>
                <a:srgbClr val="098156"/>
              </a:solidFill>
              <a:latin typeface="Courier New" panose="02070309020205020404" pitchFamily="49" charset="0"/>
            </a:endParaRPr>
          </a:p>
          <a:p>
            <a:r>
              <a:rPr lang="pt-BR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(n, </a:t>
            </a:r>
            <a:r>
              <a:rPr lang="pt-BR" sz="20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12E54-078F-D9F6-258F-F98ABF0CA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555" y="4459387"/>
            <a:ext cx="5058890" cy="161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26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D553-DBCE-FD5F-5D72-238F2AE5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מגבלות </a:t>
            </a:r>
            <a:r>
              <a:rPr lang="en-US" dirty="0"/>
              <a:t>float</a:t>
            </a:r>
            <a:r>
              <a:rPr lang="he-IL" dirty="0"/>
              <a:t> </a:t>
            </a:r>
            <a:r>
              <a:rPr lang="he-IL"/>
              <a:t>– בעיה </a:t>
            </a:r>
            <a:r>
              <a:rPr lang="he-IL" dirty="0"/>
              <a:t>בהשוואות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30E83-4820-37F4-4C55-9CCB0D042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A095E-C531-C3FF-129E-FC2E337B6C45}"/>
              </a:ext>
            </a:extLst>
          </p:cNvPr>
          <p:cNvSpPr txBox="1"/>
          <p:nvPr/>
        </p:nvSpPr>
        <p:spPr>
          <a:xfrm>
            <a:off x="1940560" y="2204720"/>
            <a:ext cx="477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 = </a:t>
            </a:r>
            <a:r>
              <a:rPr lang="pt-BR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pt-BR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pt-BR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pt-BR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0.3</a:t>
            </a:r>
            <a:endParaRPr lang="pt-B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 == </a:t>
            </a:r>
            <a:r>
              <a:rPr lang="pt-BR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(n)</a:t>
            </a:r>
          </a:p>
          <a:p>
            <a:endParaRPr lang="LID4096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F1D54-1B24-3837-76D9-B8C1B8DDB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96" y="3970873"/>
            <a:ext cx="6278007" cy="191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42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B085-2C8E-E573-9CC3-71DDEAC2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181" y="0"/>
            <a:ext cx="10515600" cy="1325563"/>
          </a:xfrm>
        </p:spPr>
        <p:txBody>
          <a:bodyPr/>
          <a:lstStyle/>
          <a:p>
            <a:r>
              <a:rPr lang="he-IL" dirty="0"/>
              <a:t>השוואת מספרים עשרוניים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75EB6-59BB-6828-B63B-07C9B9C8B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701" y="955357"/>
            <a:ext cx="10515600" cy="4351338"/>
          </a:xfrm>
        </p:spPr>
        <p:txBody>
          <a:bodyPr/>
          <a:lstStyle/>
          <a:p>
            <a:r>
              <a:rPr lang="he-IL" dirty="0"/>
              <a:t>לכן לא נבדוק אם שני מספרים עשרוניים </a:t>
            </a:r>
            <a:r>
              <a:rPr lang="he-IL" b="1" dirty="0"/>
              <a:t>שווים </a:t>
            </a:r>
            <a:r>
              <a:rPr lang="he-IL" dirty="0"/>
              <a:t>זה לזה</a:t>
            </a:r>
          </a:p>
          <a:p>
            <a:r>
              <a:rPr lang="he-IL" dirty="0"/>
              <a:t>נבדוק האם המספרים </a:t>
            </a:r>
            <a:r>
              <a:rPr lang="he-IL" b="1" dirty="0"/>
              <a:t>קרובים </a:t>
            </a:r>
            <a:r>
              <a:rPr lang="he-IL" dirty="0"/>
              <a:t>זה לזה (</a:t>
            </a:r>
            <a:r>
              <a:rPr lang="he-IL" dirty="0" err="1"/>
              <a:t>בטולרנס</a:t>
            </a:r>
            <a:r>
              <a:rPr lang="he-IL" dirty="0"/>
              <a:t> </a:t>
            </a:r>
            <a:r>
              <a:rPr lang="he-IL" dirty="0" err="1"/>
              <a:t>מסויים</a:t>
            </a:r>
            <a:r>
              <a:rPr lang="he-IL" dirty="0"/>
              <a:t>)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17C3A-3903-7796-3252-8BEBA0DE08FE}"/>
              </a:ext>
            </a:extLst>
          </p:cNvPr>
          <p:cNvSpPr txBox="1"/>
          <p:nvPr/>
        </p:nvSpPr>
        <p:spPr>
          <a:xfrm>
            <a:off x="262939" y="2066155"/>
            <a:ext cx="947928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math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 = </a:t>
            </a:r>
            <a:r>
              <a:rPr lang="en-US" sz="2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2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2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2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0.3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(n)</a:t>
            </a:r>
          </a:p>
          <a:p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</a:rPr>
              <a:t>’’’</a:t>
            </a:r>
            <a:b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check: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| (0.1 + 0.1 + 0.1 - 0.3) - 0 | &lt; 1x10^{-9} ’’’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math.isclose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(n, </a:t>
            </a:r>
            <a:r>
              <a:rPr lang="en-US" sz="2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abs_tol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1e-9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endParaRPr lang="LID4096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2D28A6-EE1E-3B7F-B747-75315A6C5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762" y="5094335"/>
            <a:ext cx="6288476" cy="1763665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ADD323C-4A5B-0ACA-2A57-F648269A6195}"/>
              </a:ext>
            </a:extLst>
          </p:cNvPr>
          <p:cNvSpPr/>
          <p:nvPr/>
        </p:nvSpPr>
        <p:spPr>
          <a:xfrm flipH="1">
            <a:off x="3434080" y="3040523"/>
            <a:ext cx="1971040" cy="776954"/>
          </a:xfrm>
          <a:prstGeom prst="wedgeRoundRectCallout">
            <a:avLst>
              <a:gd name="adj1" fmla="val 167826"/>
              <a:gd name="adj2" fmla="val -81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6D677-06BF-8F51-8D4A-430D010450BE}"/>
              </a:ext>
            </a:extLst>
          </p:cNvPr>
          <p:cNvSpPr txBox="1"/>
          <p:nvPr/>
        </p:nvSpPr>
        <p:spPr>
          <a:xfrm>
            <a:off x="3566160" y="3075057"/>
            <a:ext cx="170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000" dirty="0">
                <a:solidFill>
                  <a:schemeClr val="bg1"/>
                </a:solidFill>
              </a:rPr>
              <a:t>הערה של מספר שורות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069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D769-BF8C-7AFB-EAC2-44620D03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פתרונות למגבלות ה </a:t>
            </a:r>
            <a:r>
              <a:rPr lang="en-US" dirty="0"/>
              <a:t>float</a:t>
            </a:r>
            <a:r>
              <a:rPr lang="he-IL" dirty="0"/>
              <a:t> וקריאה נוספת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8D8A1-D047-3BFE-71F9-9D88F1F32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01" y="1690688"/>
            <a:ext cx="10515600" cy="4351338"/>
          </a:xfrm>
        </p:spPr>
        <p:txBody>
          <a:bodyPr/>
          <a:lstStyle/>
          <a:p>
            <a:pPr marL="685800" indent="-457200" algn="l" rtl="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Decimal module</a:t>
            </a:r>
            <a:endParaRPr lang="en-US" dirty="0"/>
          </a:p>
          <a:p>
            <a:pPr marL="685800" indent="-457200" algn="l" rtl="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Fraction module</a:t>
            </a:r>
            <a:endParaRPr lang="en-US" dirty="0"/>
          </a:p>
          <a:p>
            <a:pPr marL="685800" indent="-457200" algn="l" rtl="0">
              <a:buFont typeface="Arial" panose="020B0604020202020204" pitchFamily="34" charset="0"/>
              <a:buChar char="•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7138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013A-A948-3890-B79A-3FA0E782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המרה מטיפוס עשרוני לשלם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7DB9B-48E0-0E89-6E24-3CACEA191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0401" y="1619568"/>
            <a:ext cx="6188320" cy="4351338"/>
          </a:xfrm>
        </p:spPr>
        <p:txBody>
          <a:bodyPr/>
          <a:lstStyle/>
          <a:p>
            <a:r>
              <a:rPr lang="he-IL" dirty="0"/>
              <a:t>כמובן שנאבד את הספרות אחרי הנקודה בהמרה: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2EE43-A34F-58F9-24F6-37D1710EA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60" y="1942892"/>
            <a:ext cx="3086531" cy="2972215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D288712-C037-9354-3D17-697447DB6667}"/>
              </a:ext>
            </a:extLst>
          </p:cNvPr>
          <p:cNvSpPr/>
          <p:nvPr/>
        </p:nvSpPr>
        <p:spPr>
          <a:xfrm>
            <a:off x="5588000" y="2468880"/>
            <a:ext cx="3067711" cy="1879600"/>
          </a:xfrm>
          <a:prstGeom prst="wedgeRoundRectCallout">
            <a:avLst>
              <a:gd name="adj1" fmla="val -131874"/>
              <a:gd name="adj2" fmla="val -444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C5E3D-2BB9-9265-DAAC-A480B5FF7917}"/>
              </a:ext>
            </a:extLst>
          </p:cNvPr>
          <p:cNvSpPr txBox="1"/>
          <p:nvPr/>
        </p:nvSpPr>
        <p:spPr>
          <a:xfrm>
            <a:off x="5867095" y="3138299"/>
            <a:ext cx="250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>
                <a:solidFill>
                  <a:schemeClr val="bg1"/>
                </a:solidFill>
              </a:rPr>
              <a:t>הדפסה משורשרת</a:t>
            </a:r>
            <a:endParaRPr lang="en-I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11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2DAA-9978-1DCD-269D-A887A237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המרה מטיפוס עשרוני לשלם</a:t>
            </a:r>
            <a:r>
              <a:rPr lang="en-US" dirty="0"/>
              <a:t> </a:t>
            </a:r>
            <a:r>
              <a:rPr lang="he-IL" dirty="0"/>
              <a:t> - בעיה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5E85A-42DE-5D74-D343-0AD167E44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9121" y="1825625"/>
            <a:ext cx="6178160" cy="4351338"/>
          </a:xfrm>
        </p:spPr>
        <p:txBody>
          <a:bodyPr/>
          <a:lstStyle/>
          <a:p>
            <a:r>
              <a:rPr lang="he-IL" dirty="0"/>
              <a:t>בעיה:</a:t>
            </a:r>
          </a:p>
          <a:p>
            <a:r>
              <a:rPr lang="he-IL" dirty="0"/>
              <a:t>לא ניתן לצפות מראש את תוצאת ההמרה</a:t>
            </a:r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8CC77-30A1-5F71-8804-38538D225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17" y="2221954"/>
            <a:ext cx="4163006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57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8C06-6605-3138-CB26-B747609D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181" y="-340488"/>
            <a:ext cx="10515600" cy="1802448"/>
          </a:xfrm>
        </p:spPr>
        <p:txBody>
          <a:bodyPr/>
          <a:lstStyle/>
          <a:p>
            <a:r>
              <a:rPr lang="he-IL" dirty="0"/>
              <a:t>פתרון 1: נשתמש בפונקציה </a:t>
            </a:r>
            <a:r>
              <a:rPr lang="en-US" dirty="0"/>
              <a:t>round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4FAE2-6FAA-332F-EB51-F0032095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219" y="843280"/>
            <a:ext cx="5374300" cy="4744403"/>
          </a:xfrm>
        </p:spPr>
        <p:txBody>
          <a:bodyPr>
            <a:no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5.2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Before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convetion</a:t>
            </a:r>
            <a:r>
              <a:rPr 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40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'Type : 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algn="l"/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'Original1 number is :{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num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}'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/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convertion</a:t>
            </a:r>
            <a:r>
              <a:rPr 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to int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 =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/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'Type : 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(value))</a:t>
            </a:r>
          </a:p>
          <a:p>
            <a:pPr algn="l"/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'Result1 using round  :{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 = </a:t>
            </a:r>
            <a:r>
              <a:rPr lang="en-US" sz="14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5.5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 =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(num)</a:t>
            </a:r>
          </a:p>
          <a:p>
            <a:pPr algn="l"/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'Type : 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(value))</a:t>
            </a:r>
          </a:p>
          <a:p>
            <a:pPr algn="l"/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'Original2 number is :{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num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}'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'Result2 using round  : {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value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}'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/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C6B2CFD-54A7-BFE4-27E7-EFCB19964049}"/>
              </a:ext>
            </a:extLst>
          </p:cNvPr>
          <p:cNvSpPr/>
          <p:nvPr/>
        </p:nvSpPr>
        <p:spPr>
          <a:xfrm>
            <a:off x="4879909" y="1063938"/>
            <a:ext cx="2875280" cy="1249680"/>
          </a:xfrm>
          <a:prstGeom prst="wedgeRoundRectCallout">
            <a:avLst>
              <a:gd name="adj1" fmla="val -125253"/>
              <a:gd name="adj2" fmla="val -59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517796-A45B-1FA3-FE36-2DD5E66B1C1D}"/>
              </a:ext>
            </a:extLst>
          </p:cNvPr>
          <p:cNvSpPr txBox="1"/>
          <p:nvPr/>
        </p:nvSpPr>
        <p:spPr>
          <a:xfrm>
            <a:off x="5098349" y="1482563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>
                <a:solidFill>
                  <a:schemeClr val="bg1"/>
                </a:solidFill>
              </a:rPr>
              <a:t>כך כותבים הערה בקוד</a:t>
            </a:r>
            <a:endParaRPr lang="en-IL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93416-1948-7A67-34ED-0F6068177D72}"/>
              </a:ext>
            </a:extLst>
          </p:cNvPr>
          <p:cNvSpPr txBox="1"/>
          <p:nvPr/>
        </p:nvSpPr>
        <p:spPr>
          <a:xfrm>
            <a:off x="7731760" y="1430744"/>
            <a:ext cx="3931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יעגל לפי כללי העיגול</a:t>
            </a:r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F3B547-9FCD-7127-7502-C622BB7E6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348" y="2710576"/>
            <a:ext cx="4127633" cy="2439056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0752BA-5881-5E38-DE44-620B3E588BC2}"/>
              </a:ext>
            </a:extLst>
          </p:cNvPr>
          <p:cNvSpPr/>
          <p:nvPr/>
        </p:nvSpPr>
        <p:spPr>
          <a:xfrm>
            <a:off x="3505200" y="2875280"/>
            <a:ext cx="1940560" cy="731520"/>
          </a:xfrm>
          <a:prstGeom prst="wedgeRoundRectCallout">
            <a:avLst>
              <a:gd name="adj1" fmla="val -35493"/>
              <a:gd name="adj2" fmla="val -11111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1D858-578B-0F21-BF6A-A389A658A772}"/>
              </a:ext>
            </a:extLst>
          </p:cNvPr>
          <p:cNvSpPr txBox="1"/>
          <p:nvPr/>
        </p:nvSpPr>
        <p:spPr>
          <a:xfrm>
            <a:off x="3347515" y="2917874"/>
            <a:ext cx="159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800" dirty="0">
                <a:solidFill>
                  <a:schemeClr val="bg1"/>
                </a:solidFill>
              </a:rPr>
              <a:t>עריכת המחרוזת</a:t>
            </a:r>
            <a:endParaRPr lang="LID4096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45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15EE-591B-0F4F-10AA-38185A82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141" y="-101320"/>
            <a:ext cx="10515600" cy="1325563"/>
          </a:xfrm>
        </p:spPr>
        <p:txBody>
          <a:bodyPr/>
          <a:lstStyle/>
          <a:p>
            <a:r>
              <a:rPr lang="he-IL" dirty="0"/>
              <a:t>פתרון 2: נשתמש בספרית </a:t>
            </a:r>
            <a:r>
              <a:rPr lang="en-US" dirty="0"/>
              <a:t>math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F188D-75D3-5E07-0F91-EB6D2C7582DF}"/>
              </a:ext>
            </a:extLst>
          </p:cNvPr>
          <p:cNvSpPr txBox="1"/>
          <p:nvPr/>
        </p:nvSpPr>
        <p:spPr>
          <a:xfrm>
            <a:off x="426720" y="1020528"/>
            <a:ext cx="574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math      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 =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5.6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floor_value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math.floor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(num)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ceil_value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math.ceil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(num)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"the result using floor() : 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floor_value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,</a:t>
            </a:r>
            <a:r>
              <a:rPr lang="en-US" sz="18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floor_value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"the result using ceil()  : 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ceil_value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ceil_value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endParaRPr lang="en-IL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23AA9-5054-5080-8F83-DB5459806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920" y="4787131"/>
            <a:ext cx="5696745" cy="94310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F5071E7-3FD4-CC80-04CF-4B5C63C06E53}"/>
              </a:ext>
            </a:extLst>
          </p:cNvPr>
          <p:cNvGrpSpPr/>
          <p:nvPr/>
        </p:nvGrpSpPr>
        <p:grpSpPr>
          <a:xfrm>
            <a:off x="3058160" y="942320"/>
            <a:ext cx="2743200" cy="843280"/>
            <a:chOff x="2875280" y="1869440"/>
            <a:chExt cx="2743200" cy="843280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54D6C6FF-2D65-7B64-52C7-F93138AE2E9F}"/>
                </a:ext>
              </a:extLst>
            </p:cNvPr>
            <p:cNvSpPr/>
            <p:nvPr/>
          </p:nvSpPr>
          <p:spPr>
            <a:xfrm>
              <a:off x="3027680" y="1869440"/>
              <a:ext cx="2590800" cy="843280"/>
            </a:xfrm>
            <a:prstGeom prst="wedgeRoundRectCallout">
              <a:avLst>
                <a:gd name="adj1" fmla="val -89068"/>
                <a:gd name="adj2" fmla="val -617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CAC333-C311-2BC2-407E-B3386BE173D0}"/>
                </a:ext>
              </a:extLst>
            </p:cNvPr>
            <p:cNvSpPr txBox="1"/>
            <p:nvPr/>
          </p:nvSpPr>
          <p:spPr>
            <a:xfrm>
              <a:off x="2875280" y="2042159"/>
              <a:ext cx="2265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2400" dirty="0">
                  <a:solidFill>
                    <a:schemeClr val="bg1"/>
                  </a:solidFill>
                </a:rPr>
                <a:t>יבוא ספרייה</a:t>
              </a:r>
              <a:endParaRPr lang="en-IL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37311C9-8550-15E5-0610-E6F3C74AE8F8}"/>
              </a:ext>
            </a:extLst>
          </p:cNvPr>
          <p:cNvSpPr txBox="1"/>
          <p:nvPr/>
        </p:nvSpPr>
        <p:spPr>
          <a:xfrm>
            <a:off x="6650941" y="1020528"/>
            <a:ext cx="574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math as m      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 =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5.6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floor_value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m.floor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(num)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ceil_value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m.ceil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(num)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"the result using floor() : 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floor_value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,</a:t>
            </a:r>
            <a:r>
              <a:rPr lang="en-US" sz="18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floor_value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"the result using ceil()  : 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ceil_value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ceil_value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endParaRPr lang="en-IL" sz="1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0A0B62-CF04-5E34-03BE-8BDE2C4E2A18}"/>
              </a:ext>
            </a:extLst>
          </p:cNvPr>
          <p:cNvSpPr/>
          <p:nvPr/>
        </p:nvSpPr>
        <p:spPr>
          <a:xfrm>
            <a:off x="8300720" y="942320"/>
            <a:ext cx="854661" cy="53088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725A5B-8073-25B8-7668-AB66FA863E56}"/>
              </a:ext>
            </a:extLst>
          </p:cNvPr>
          <p:cNvSpPr/>
          <p:nvPr/>
        </p:nvSpPr>
        <p:spPr>
          <a:xfrm>
            <a:off x="8566334" y="2002442"/>
            <a:ext cx="2000066" cy="59260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8859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EC85-5BA6-C4F7-9F7A-A72DF08C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55887-0560-32D8-2B48-237E0D50E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4641" y="1825625"/>
            <a:ext cx="6462640" cy="4351338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פעולה חשבונית על שני מספרים עשרוניים תיתן תוצאה מטיפוס מספר עשרוני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שאלה: מה יהיה הטיפוס של פעולה חשבונית על משתנה מסוג מספר שלם ומשתנה מסוג מספר עשרוני?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F03E9-2596-0D41-BB88-83076FD35BE6}"/>
              </a:ext>
            </a:extLst>
          </p:cNvPr>
          <p:cNvSpPr txBox="1"/>
          <p:nvPr/>
        </p:nvSpPr>
        <p:spPr>
          <a:xfrm>
            <a:off x="558800" y="1919685"/>
            <a:ext cx="431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num1 = </a:t>
            </a:r>
            <a:r>
              <a:rPr lang="pt-BR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endParaRPr lang="pt-B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num2 = </a:t>
            </a:r>
            <a:r>
              <a:rPr lang="pt-BR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3.6</a:t>
            </a:r>
            <a:endParaRPr lang="pt-B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 = num1 + num2</a:t>
            </a:r>
          </a:p>
          <a:p>
            <a:b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'type'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t-BR" sz="20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(result))</a:t>
            </a:r>
          </a:p>
          <a:p>
            <a:r>
              <a:rPr lang="pt-BR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'result'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result)</a:t>
            </a:r>
          </a:p>
          <a:p>
            <a:endParaRPr lang="LID4096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5F4FEF-A65D-2A27-AA22-2E02AC7C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87" y="4237574"/>
            <a:ext cx="3882591" cy="151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5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iw-IL" dirty="0"/>
              <a:t>משתנה בפיתון</a:t>
            </a:r>
            <a:endParaRPr dirty="0"/>
          </a:p>
        </p:txBody>
      </p:sp>
      <p:pic>
        <p:nvPicPr>
          <p:cNvPr id="64" name="Google Shape;6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5326" y="1808480"/>
            <a:ext cx="3158730" cy="24672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D2400F-B903-626C-866D-4968FE3FD020}"/>
              </a:ext>
            </a:extLst>
          </p:cNvPr>
          <p:cNvSpPr txBox="1"/>
          <p:nvPr/>
        </p:nvSpPr>
        <p:spPr>
          <a:xfrm>
            <a:off x="5090160" y="1808480"/>
            <a:ext cx="67576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800" dirty="0"/>
              <a:t>אין צורך להכריז מראש על הטיפוס של המשתנה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800" dirty="0"/>
              <a:t>טיפוס המשתנה נגזר מהערך שהצבנו לתוכו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800" dirty="0"/>
              <a:t>כל הטיפוסים הבסיסיים מיוצגים כאובייקטים בניגוד לשפת ג'אווה</a:t>
            </a:r>
            <a:endParaRPr lang="en-IL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CD92-82A7-8C31-432A-7D92D423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ספריית </a:t>
            </a:r>
            <a:r>
              <a:rPr lang="en-US" dirty="0"/>
              <a:t>math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7E303-B9E8-04F7-ECF3-304B788A7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https://docs.python.org/3/library/math.html#number-theoretic-and-representation-functions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24320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>
            <a:spLocks noGrp="1"/>
          </p:cNvSpPr>
          <p:nvPr>
            <p:ph type="title"/>
          </p:nvPr>
        </p:nvSpPr>
        <p:spPr>
          <a:xfrm>
            <a:off x="3194756" y="2327275"/>
            <a:ext cx="81590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iw-IL" dirty="0"/>
              <a:t>משתנה בוליאני</a:t>
            </a:r>
            <a:r>
              <a:rPr lang="he-IL" dirty="0"/>
              <a:t> - </a:t>
            </a:r>
            <a:r>
              <a:rPr lang="iw-IL" dirty="0"/>
              <a:t>Boolean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iw-IL"/>
              <a:t>משתנה מסוג בוליאני (Boolean)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1"/>
          </p:nvPr>
        </p:nvSpPr>
        <p:spPr>
          <a:xfrm>
            <a:off x="132168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dirty="0"/>
              <a:t>מקבל שני ערכים בלבד: אמת (</a:t>
            </a:r>
            <a:r>
              <a:rPr lang="iw-IL" b="1" dirty="0"/>
              <a:t>True</a:t>
            </a:r>
            <a:r>
              <a:rPr lang="iw-IL" dirty="0"/>
              <a:t>)</a:t>
            </a:r>
            <a:r>
              <a:rPr lang="he-IL" dirty="0"/>
              <a:t> </a:t>
            </a:r>
            <a:r>
              <a:rPr lang="iw-IL" dirty="0"/>
              <a:t>או שקר (</a:t>
            </a:r>
            <a:r>
              <a:rPr lang="iw-IL" b="1" dirty="0"/>
              <a:t>False</a:t>
            </a:r>
            <a:r>
              <a:rPr lang="iw-IL" dirty="0"/>
              <a:t>)</a:t>
            </a:r>
            <a:endParaRPr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dirty="0"/>
              <a:t>על משתנה בוליאני ניתן להפעיל את האופרטורים הבוליאנים</a:t>
            </a:r>
            <a:endParaRPr dirty="0"/>
          </a:p>
          <a:p>
            <a:pPr marL="914400" lvl="1" indent="-457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iw-IL" dirty="0"/>
              <a:t>וגם (</a:t>
            </a:r>
            <a:r>
              <a:rPr lang="iw-IL" b="1" dirty="0"/>
              <a:t>and</a:t>
            </a:r>
            <a:r>
              <a:rPr lang="iw-IL" dirty="0"/>
              <a:t>)</a:t>
            </a:r>
            <a:endParaRPr dirty="0"/>
          </a:p>
          <a:p>
            <a:pPr marL="914400" lvl="1" indent="-457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iw-IL" dirty="0"/>
              <a:t>או (</a:t>
            </a:r>
            <a:r>
              <a:rPr lang="iw-IL" b="1" dirty="0"/>
              <a:t>or</a:t>
            </a:r>
            <a:r>
              <a:rPr lang="iw-IL" dirty="0"/>
              <a:t>) </a:t>
            </a:r>
            <a:endParaRPr lang="en-US" dirty="0"/>
          </a:p>
          <a:p>
            <a:pPr marL="914400" lvl="1" indent="-457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b="1" dirty="0"/>
              <a:t>not</a:t>
            </a:r>
            <a:endParaRPr b="1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dirty="0"/>
              <a:t>התוצאה של השוואה</a:t>
            </a:r>
            <a:r>
              <a:rPr lang="he-IL" dirty="0"/>
              <a:t> == (שווה), =! (לא שווה) היא בולאנית</a:t>
            </a:r>
          </a:p>
          <a:p>
            <a:pPr marL="0" lvl="0" indent="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</a:pP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iw-IL"/>
              <a:t>פעולות בוליאניות</a:t>
            </a:r>
            <a:endParaRPr/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3">
            <a:alphaModFix/>
          </a:blip>
          <a:srcRect l="20415" t="31484" r="3598" b="16588"/>
          <a:stretch/>
        </p:blipFill>
        <p:spPr>
          <a:xfrm>
            <a:off x="628763" y="1027906"/>
            <a:ext cx="5569689" cy="4370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B03B6C-3B91-EE7D-5119-E5A32C5AB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476" y="2269865"/>
            <a:ext cx="2648320" cy="188621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E0F3-F0BE-0891-3000-246C5085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משתנה בוליאני כמספר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ED045-C60A-C916-763C-4C2B35D17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המחלקה </a:t>
            </a:r>
            <a:r>
              <a:rPr lang="en-US" dirty="0"/>
              <a:t>bool</a:t>
            </a:r>
            <a:r>
              <a:rPr lang="he-IL" dirty="0"/>
              <a:t> יורשת מהמחלקה </a:t>
            </a:r>
            <a:r>
              <a:rPr lang="en-US" dirty="0"/>
              <a:t>int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00F5C2-0CD2-AF96-9E15-640466615B73}"/>
              </a:ext>
            </a:extLst>
          </p:cNvPr>
          <p:cNvSpPr txBox="1"/>
          <p:nvPr/>
        </p:nvSpPr>
        <p:spPr>
          <a:xfrm>
            <a:off x="629920" y="2910840"/>
            <a:ext cx="7934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b1 =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'type of b1'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(b1))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'instance of int?'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isinstance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(b1, </a:t>
            </a:r>
            <a:r>
              <a:rPr lang="en-US" sz="20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'b1 int value'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(b1))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b2 =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'b2 int value'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(b2))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LID4096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031908-A2DC-2119-D6F7-BE79C067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733" y="3352772"/>
            <a:ext cx="3638548" cy="171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73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9EF7-C009-FECE-1B65-342FF132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משתנה בוליאני כמספר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DA213-0AA3-9F21-6779-087A076C4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5848C-71C1-8B04-A285-8F71777E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31" y="1493797"/>
            <a:ext cx="5822387" cy="1505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E5673-DC84-211E-CEDE-C76732C58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217" y="2999406"/>
            <a:ext cx="8650766" cy="25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96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E6C9-4A51-E5D5-31A6-DEB55178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משתנה בוליאני כמספר – דוגמה לשימוש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84346-EC7E-E3EB-B0AF-83EFE8D47EF0}"/>
              </a:ext>
            </a:extLst>
          </p:cNvPr>
          <p:cNvSpPr txBox="1"/>
          <p:nvPr/>
        </p:nvSpPr>
        <p:spPr>
          <a:xfrm>
            <a:off x="382221" y="1551156"/>
            <a:ext cx="12415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original_price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is_discount_applicable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Discount is applicable in this case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Calculate the final price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final_price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original_price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is_discount_applicable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original_price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"Original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Price: {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original_price</a:t>
            </a:r>
            <a:r>
              <a:rPr lang="en-US" sz="2000" dirty="0">
                <a:latin typeface="Courier New" panose="02070309020205020404" pitchFamily="49" charset="0"/>
              </a:rPr>
              <a:t>}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"Final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Price: {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final_price</a:t>
            </a:r>
            <a:r>
              <a:rPr lang="en-US" sz="2000" dirty="0">
                <a:latin typeface="Courier New" panose="02070309020205020404" pitchFamily="49" charset="0"/>
              </a:rPr>
              <a:t>}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LID4096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B9E4EF-A0CC-3EFE-0497-443E684FE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67" y="4220824"/>
            <a:ext cx="4384489" cy="157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49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40D9-32FC-AD31-E389-E35C8B53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הערך </a:t>
            </a:r>
            <a:r>
              <a:rPr lang="en-US" dirty="0"/>
              <a:t>None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14962-D7D3-387A-E6F8-569DE2CEF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הערך </a:t>
            </a:r>
            <a:r>
              <a:rPr lang="en-US" dirty="0"/>
              <a:t>None</a:t>
            </a:r>
            <a:r>
              <a:rPr lang="he-IL" dirty="0"/>
              <a:t> </a:t>
            </a:r>
            <a:r>
              <a:rPr lang="he-IL" dirty="0" err="1"/>
              <a:t>בפייתון</a:t>
            </a:r>
            <a:r>
              <a:rPr lang="he-IL" dirty="0"/>
              <a:t> מקביל לערך </a:t>
            </a:r>
            <a:r>
              <a:rPr lang="en-US" dirty="0"/>
              <a:t>null</a:t>
            </a:r>
            <a:r>
              <a:rPr lang="he-IL" dirty="0"/>
              <a:t> בג'אווה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נשתמש בו לציון "אין ערך"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המימוש של ערך זה </a:t>
            </a:r>
            <a:r>
              <a:rPr lang="he-IL" dirty="0" err="1"/>
              <a:t>בפייתון</a:t>
            </a:r>
            <a:r>
              <a:rPr lang="he-IL" dirty="0"/>
              <a:t> שונה ממימושו בג'אווה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2946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37B0-2A72-A8BC-4C04-171BF8B3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הערך </a:t>
            </a:r>
            <a:r>
              <a:rPr lang="en-US" dirty="0"/>
              <a:t>None</a:t>
            </a:r>
            <a:r>
              <a:rPr lang="he-IL" dirty="0"/>
              <a:t> – מימוש </a:t>
            </a:r>
            <a:r>
              <a:rPr lang="he-IL" dirty="0" err="1"/>
              <a:t>בפייתון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DB64A-6B83-229C-1F42-FC41340A9A20}"/>
              </a:ext>
            </a:extLst>
          </p:cNvPr>
          <p:cNvSpPr txBox="1"/>
          <p:nvPr/>
        </p:nvSpPr>
        <p:spPr>
          <a:xfrm>
            <a:off x="508000" y="2204720"/>
            <a:ext cx="98755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</a:p>
          <a:p>
            <a:endParaRPr lang="LID4096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189708-D6C3-3857-0D5D-C1EA49EAF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743" y="3079073"/>
            <a:ext cx="3763057" cy="2776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6BF710-5598-EBCE-F667-AAC4C0EB8E2C}"/>
              </a:ext>
            </a:extLst>
          </p:cNvPr>
          <p:cNvSpPr txBox="1"/>
          <p:nvPr/>
        </p:nvSpPr>
        <p:spPr>
          <a:xfrm>
            <a:off x="3413760" y="1592294"/>
            <a:ext cx="8178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rPr>
              <a:t>הערך </a:t>
            </a:r>
            <a:r>
              <a:rPr lang="en-US" sz="2800" dirty="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rPr>
              <a:t>None</a:t>
            </a:r>
            <a:r>
              <a:rPr lang="he-IL" sz="2800" dirty="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rPr>
              <a:t> הוא אובייקט מסוג </a:t>
            </a:r>
            <a:r>
              <a:rPr lang="en-US" sz="2800" dirty="0" err="1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rPr>
              <a:t>NoneType</a:t>
            </a:r>
            <a:r>
              <a:rPr lang="he-IL" sz="2800" dirty="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rPr>
              <a:t> (בעוד בג'אווה משמעותו באמת "כלום")!</a:t>
            </a:r>
            <a:endParaRPr lang="he-IL" dirty="0"/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rgbClr val="002147"/>
                </a:solidFill>
                <a:latin typeface="Tahoma"/>
                <a:ea typeface="Tahoma"/>
                <a:cs typeface="Tahoma"/>
              </a:rPr>
              <a:t>ישנו רק אובייקט אחד כזה במערכת – </a:t>
            </a:r>
            <a:r>
              <a:rPr lang="en-US" sz="2800" dirty="0">
                <a:solidFill>
                  <a:srgbClr val="002147"/>
                </a:solidFill>
                <a:latin typeface="Tahoma"/>
                <a:ea typeface="Tahoma"/>
                <a:cs typeface="Tahoma"/>
              </a:rPr>
              <a:t>Singleton</a:t>
            </a:r>
            <a:endParaRPr lang="he-IL" sz="2800" dirty="0">
              <a:solidFill>
                <a:srgbClr val="002147"/>
              </a:solidFill>
              <a:latin typeface="Tahoma"/>
              <a:ea typeface="Tahoma"/>
              <a:cs typeface="Tahoma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147"/>
                </a:solidFill>
                <a:latin typeface="Tahoma"/>
                <a:ea typeface="Tahoma"/>
                <a:cs typeface="Tahoma"/>
              </a:rPr>
              <a:t>None</a:t>
            </a:r>
            <a:r>
              <a:rPr lang="he-IL" sz="2800" dirty="0">
                <a:solidFill>
                  <a:srgbClr val="002147"/>
                </a:solidFill>
                <a:latin typeface="Tahoma"/>
                <a:ea typeface="Tahoma"/>
                <a:cs typeface="Tahoma"/>
              </a:rPr>
              <a:t> מצביע לאובייקט זה</a:t>
            </a:r>
            <a:endParaRPr lang="LID4096" sz="2800" dirty="0">
              <a:solidFill>
                <a:srgbClr val="002147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8FFD7-82C6-CABE-C7E1-D61D17BD556E}"/>
              </a:ext>
            </a:extLst>
          </p:cNvPr>
          <p:cNvSpPr/>
          <p:nvPr/>
        </p:nvSpPr>
        <p:spPr>
          <a:xfrm>
            <a:off x="7416800" y="4206240"/>
            <a:ext cx="2082800" cy="711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383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523C-7610-7CE0-B6CB-E5434F00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הערך </a:t>
            </a:r>
            <a:r>
              <a:rPr lang="en-US" dirty="0"/>
              <a:t>None</a:t>
            </a:r>
            <a:r>
              <a:rPr lang="he-IL" dirty="0"/>
              <a:t> - בדיקה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D78D0-4EB2-B8BF-7861-A5407ED00DDD}"/>
              </a:ext>
            </a:extLst>
          </p:cNvPr>
          <p:cNvSpPr txBox="1"/>
          <p:nvPr/>
        </p:nvSpPr>
        <p:spPr>
          <a:xfrm>
            <a:off x="579120" y="2091670"/>
            <a:ext cx="61569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22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'x is None?'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x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'x is not None?'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x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 is None?'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y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LID4096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AA673D-F76E-3E4A-B3B4-04D98A898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978" y="2737796"/>
            <a:ext cx="3528742" cy="218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3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636B-5DAF-23FA-987F-C6E18E6C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קונבנציה לכתיבת שמות משתנים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0B9E3-0EEE-2D52-83DA-7A11D300F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8389" y="2144298"/>
            <a:ext cx="4715121" cy="4351338"/>
          </a:xfrm>
        </p:spPr>
        <p:txBody>
          <a:bodyPr/>
          <a:lstStyle/>
          <a:p>
            <a:pPr marL="685800" indent="-457200" algn="just">
              <a:buFont typeface="Arial" panose="020B0604020202020204" pitchFamily="34" charset="0"/>
              <a:buChar char="•"/>
            </a:pPr>
            <a:r>
              <a:rPr lang="he-IL" dirty="0"/>
              <a:t>שימוש באותיות קטנות</a:t>
            </a:r>
          </a:p>
          <a:p>
            <a:pPr marL="685800" indent="-457200" algn="just">
              <a:buFont typeface="Arial" panose="020B0604020202020204" pitchFamily="34" charset="0"/>
              <a:buChar char="•"/>
            </a:pPr>
            <a:r>
              <a:rPr lang="he-IL" dirty="0"/>
              <a:t>שימוש בקו תחתון בין מילים שונות</a:t>
            </a:r>
          </a:p>
          <a:p>
            <a:pPr marL="685800" indent="-457200" algn="just">
              <a:buFont typeface="Arial" panose="020B0604020202020204" pitchFamily="34" charset="0"/>
              <a:buChar char="•"/>
            </a:pPr>
            <a:r>
              <a:rPr lang="he-IL" dirty="0"/>
              <a:t>נקרא </a:t>
            </a:r>
            <a:r>
              <a:rPr lang="en-US"/>
              <a:t>snake_case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DBE8C-AA6E-0639-1D27-FC8B88861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90" y="2144298"/>
            <a:ext cx="2857899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88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98A1-993C-42B8-CEAB-B2FFDFA7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C3EB7-1356-DC61-1E78-279A8C2D3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מדוע משתמשים באופרטור </a:t>
            </a:r>
            <a:r>
              <a:rPr lang="en-US" dirty="0"/>
              <a:t>is</a:t>
            </a:r>
            <a:r>
              <a:rPr lang="he-IL" dirty="0"/>
              <a:t> ולא באופרטור == לבדיקת </a:t>
            </a:r>
            <a:r>
              <a:rPr lang="en-US" dirty="0"/>
              <a:t>None</a:t>
            </a:r>
            <a:r>
              <a:rPr lang="he-IL" dirty="0"/>
              <a:t>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05260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B818-A0FA-592A-C280-D7989652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תשובה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01E4F-3C90-3112-0506-7A2DEDF6B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האופרטור </a:t>
            </a:r>
            <a:r>
              <a:rPr lang="en-US" dirty="0"/>
              <a:t>is</a:t>
            </a:r>
            <a:r>
              <a:rPr lang="he-IL" dirty="0"/>
              <a:t> בפיתון בודק האם שני המשתנים </a:t>
            </a:r>
            <a:r>
              <a:rPr lang="he-IL" b="1" dirty="0"/>
              <a:t>מצביעים</a:t>
            </a:r>
            <a:r>
              <a:rPr lang="he-IL" dirty="0"/>
              <a:t> לאותו האובייקט (מקביל ל == בג'אווה)</a:t>
            </a:r>
          </a:p>
          <a:p>
            <a:r>
              <a:rPr lang="he-IL" dirty="0"/>
              <a:t>האופרטור == בודק האם לשני המשתנים </a:t>
            </a:r>
            <a:r>
              <a:rPr lang="he-IL" b="1" dirty="0"/>
              <a:t>אותו ערך </a:t>
            </a:r>
            <a:r>
              <a:rPr lang="he-IL" dirty="0"/>
              <a:t>(מקביל לפעולה </a:t>
            </a:r>
            <a:r>
              <a:rPr lang="en-US" dirty="0"/>
              <a:t>equals</a:t>
            </a:r>
            <a:r>
              <a:rPr lang="he-IL" dirty="0"/>
              <a:t> בג'אווה)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23181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1846-953E-5665-CBB6-A41A93AD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הערך </a:t>
            </a:r>
            <a:r>
              <a:rPr lang="en-US" dirty="0"/>
              <a:t>None</a:t>
            </a:r>
            <a:r>
              <a:rPr lang="he-IL" dirty="0"/>
              <a:t> – דוגמה לשימוש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FE540-1EA6-A6C1-4942-8B7F9CF42C20}"/>
              </a:ext>
            </a:extLst>
          </p:cNvPr>
          <p:cNvSpPr txBox="1"/>
          <p:nvPr/>
        </p:nvSpPr>
        <p:spPr>
          <a:xfrm>
            <a:off x="751840" y="2326640"/>
            <a:ext cx="768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large_num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number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number &gt;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large_num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number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large_num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is None?'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large_num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LID4096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13DCA-364E-599C-0F93-C2C8C2A89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703" y="3051158"/>
            <a:ext cx="3886257" cy="116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88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iw-IL"/>
              <a:t>משתנה מסוג תו (char - character)</a:t>
            </a:r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body" idx="1"/>
          </p:nvPr>
        </p:nvSpPr>
        <p:spPr>
          <a:xfrm>
            <a:off x="132168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he-IL" dirty="0"/>
              <a:t>לא קיים בפיתון!</a:t>
            </a:r>
          </a:p>
          <a:p>
            <a:pPr marL="6350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he-IL" dirty="0"/>
              <a:t>משתמשים במחרוזת – </a:t>
            </a:r>
            <a:r>
              <a:rPr lang="en-US" dirty="0"/>
              <a:t>string</a:t>
            </a:r>
            <a:r>
              <a:rPr lang="he-IL" dirty="0"/>
              <a:t> שהינה אובייקט</a:t>
            </a:r>
          </a:p>
          <a:p>
            <a:pPr marL="6350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he-IL" dirty="0"/>
              <a:t>ניתן להשתמש בגרש בודד (') או בגרשיים (")</a:t>
            </a:r>
          </a:p>
          <a:p>
            <a:pPr marL="177800" lvl="0" indent="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</a:pPr>
            <a:r>
              <a:rPr lang="he-IL" dirty="0"/>
              <a:t>	מקובל גרש בודד</a:t>
            </a:r>
          </a:p>
          <a:p>
            <a:pPr marL="6350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42" name="Google Shape;142;p17"/>
          <p:cNvSpPr/>
          <p:nvPr/>
        </p:nvSpPr>
        <p:spPr>
          <a:xfrm>
            <a:off x="6442875" y="5992297"/>
            <a:ext cx="30767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https://unicode-table.com/en/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DF2E9-1772-F79D-70BF-BAA3E47CA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181" y="1998213"/>
            <a:ext cx="1876687" cy="192431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8873-404D-A872-FB3D-F8386B1F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52660-B9D0-7E04-9722-20BF98061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7521" y="2580639"/>
            <a:ext cx="7549760" cy="3596323"/>
          </a:xfrm>
        </p:spPr>
        <p:txBody>
          <a:bodyPr/>
          <a:lstStyle/>
          <a:p>
            <a:r>
              <a:rPr lang="he-IL" dirty="0"/>
              <a:t>ערכי המשתנים נשארים בזיכרון אפילו אם </a:t>
            </a:r>
            <a:r>
              <a:rPr lang="he-IL"/>
              <a:t>הרצנו קטעי </a:t>
            </a:r>
            <a:r>
              <a:rPr lang="he-IL" dirty="0"/>
              <a:t>קוד שונים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8B3AA-851A-68EE-D114-FFA1BC327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81" y="2084150"/>
            <a:ext cx="2095792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09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5865-ADDC-14BA-C94E-FB570999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תרגילים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A4D96-F7B8-7F16-EB20-B9ED80098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514350" algn="r">
              <a:buFont typeface="+mj-lt"/>
              <a:buAutoNum type="arabicPeriod"/>
            </a:pPr>
            <a:r>
              <a:rPr lang="he-IL" dirty="0"/>
              <a:t> בצע חלוקה של שני מספרים שלמים. מהו טיפוס התוצאה?</a:t>
            </a:r>
            <a:endParaRPr lang="en-US" dirty="0"/>
          </a:p>
          <a:p>
            <a:pPr marL="742950" indent="-514350" algn="r">
              <a:buFont typeface="+mj-lt"/>
              <a:buAutoNum type="arabicPeriod"/>
            </a:pPr>
            <a:r>
              <a:rPr lang="he-IL" dirty="0"/>
              <a:t> עגל את התוצאה שקיבלת לפי כללי העיגול</a:t>
            </a:r>
            <a:endParaRPr lang="en-US" dirty="0"/>
          </a:p>
          <a:p>
            <a:pPr marL="742950" indent="-514350" algn="r">
              <a:buFont typeface="+mj-lt"/>
              <a:buAutoNum type="arabicPeriod"/>
            </a:pPr>
            <a:r>
              <a:rPr lang="he-IL" dirty="0"/>
              <a:t> עגל את התוצאה שקיבלת כלפי מעלה</a:t>
            </a:r>
            <a:endParaRPr lang="en-US" dirty="0"/>
          </a:p>
          <a:p>
            <a:pPr marL="742950" indent="-514350" algn="r">
              <a:buFont typeface="+mj-lt"/>
              <a:buAutoNum type="arabicPeriod"/>
            </a:pPr>
            <a:r>
              <a:rPr lang="he-IL" dirty="0"/>
              <a:t> וודא כי תוצאת החישוב 3 * 0.2 - 0.6 שווה ל 0</a:t>
            </a:r>
            <a:endParaRPr lang="en-US"/>
          </a:p>
          <a:p>
            <a:pPr marL="742950" indent="-514350" algn="r">
              <a:buFont typeface="+mj-lt"/>
              <a:buAutoNum type="arabicPeriod"/>
            </a:pPr>
            <a:r>
              <a:rPr lang="he-IL"/>
              <a:t>לכמה </a:t>
            </a:r>
            <a:r>
              <a:rPr lang="he-IL" dirty="0"/>
              <a:t>שווה הביטוי הבא:</a:t>
            </a:r>
            <a:endParaRPr lang="en-US" dirty="0"/>
          </a:p>
          <a:p>
            <a:pPr algn="l" rtl="0"/>
            <a:r>
              <a:rPr lang="en-US" dirty="0"/>
              <a:t>8*False + 5*True + False/True + True/2 + True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898938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736622" y="2766218"/>
            <a:ext cx="78006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שאלות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>
            <a:spLocks noGrp="1"/>
          </p:cNvSpPr>
          <p:nvPr>
            <p:ph type="title"/>
          </p:nvPr>
        </p:nvSpPr>
        <p:spPr>
          <a:xfrm>
            <a:off x="3194756" y="2327275"/>
            <a:ext cx="81590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iw-IL" dirty="0"/>
              <a:t>שלמים</a:t>
            </a:r>
            <a:r>
              <a:rPr lang="he-IL" dirty="0"/>
              <a:t> - </a:t>
            </a:r>
            <a:r>
              <a:rPr lang="iw-IL" dirty="0"/>
              <a:t>integers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64E59F-ECAB-809F-8ECA-BFEF7D3DC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בשפת </a:t>
            </a:r>
            <a:r>
              <a:rPr lang="en-US" dirty="0"/>
              <a:t>Java</a:t>
            </a:r>
            <a:r>
              <a:rPr lang="he-IL" dirty="0"/>
              <a:t> ישנם 2 טיפוסים לייצוג מספרים שלמים, </a:t>
            </a:r>
            <a:r>
              <a:rPr lang="en-US" dirty="0"/>
              <a:t>integer</a:t>
            </a:r>
            <a:r>
              <a:rPr lang="he-IL" dirty="0"/>
              <a:t> (4 בתים) ו </a:t>
            </a:r>
            <a:r>
              <a:rPr lang="en-US" dirty="0"/>
              <a:t>long</a:t>
            </a:r>
            <a:r>
              <a:rPr lang="he-IL" dirty="0"/>
              <a:t> (8 בתים)</a:t>
            </a:r>
          </a:p>
          <a:p>
            <a:r>
              <a:rPr lang="he-IL" dirty="0"/>
              <a:t>בשפת </a:t>
            </a:r>
            <a:r>
              <a:rPr lang="he-IL" dirty="0" err="1"/>
              <a:t>פייתון</a:t>
            </a:r>
            <a:r>
              <a:rPr lang="he-IL" dirty="0"/>
              <a:t> יש טיפוס אחד, </a:t>
            </a:r>
            <a:r>
              <a:rPr lang="en-US" dirty="0"/>
              <a:t>integer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3B2D5-0265-1249-D942-80F24843E33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Integer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0572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title"/>
          </p:nvPr>
        </p:nvSpPr>
        <p:spPr>
          <a:xfrm>
            <a:off x="1395228" y="177029"/>
            <a:ext cx="10515600" cy="80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iw-IL" dirty="0"/>
              <a:t>משתנה מסוג שלם (integer - int)</a:t>
            </a:r>
            <a:endParaRPr dirty="0"/>
          </a:p>
        </p:txBody>
      </p:sp>
      <p:sp>
        <p:nvSpPr>
          <p:cNvPr id="75" name="Google Shape;75;p6"/>
          <p:cNvSpPr txBox="1">
            <a:spLocks noGrp="1"/>
          </p:cNvSpPr>
          <p:nvPr>
            <p:ph type="body" idx="1"/>
          </p:nvPr>
        </p:nvSpPr>
        <p:spPr>
          <a:xfrm>
            <a:off x="3190580" y="939608"/>
            <a:ext cx="8657201" cy="416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dirty="0"/>
              <a:t>מכיל מספרים שלמים </a:t>
            </a:r>
            <a:endParaRPr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dirty="0"/>
              <a:t>פעולות שניתן להפעיל על שלמים:</a:t>
            </a:r>
            <a:endParaRPr dirty="0"/>
          </a:p>
          <a:p>
            <a:pPr marL="914400" lvl="1" indent="-457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iw-IL" dirty="0"/>
              <a:t>חיבור (+)</a:t>
            </a:r>
            <a:endParaRPr dirty="0"/>
          </a:p>
          <a:p>
            <a:pPr marL="914400" lvl="1" indent="-457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iw-IL" dirty="0"/>
              <a:t>חיסור (-)</a:t>
            </a:r>
            <a:endParaRPr dirty="0"/>
          </a:p>
          <a:p>
            <a:pPr marL="914400" lvl="1" indent="-457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iw-IL" dirty="0"/>
              <a:t>כפל (*)</a:t>
            </a:r>
            <a:endParaRPr dirty="0"/>
          </a:p>
          <a:p>
            <a:pPr marL="914400" lvl="1" indent="-457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iw-IL" dirty="0"/>
              <a:t>חזקה (**)</a:t>
            </a:r>
            <a:endParaRPr dirty="0"/>
          </a:p>
          <a:p>
            <a:pPr marL="914400" lvl="1" indent="-457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iw-IL" dirty="0"/>
              <a:t>חילוק (/)</a:t>
            </a:r>
            <a:endParaRPr dirty="0"/>
          </a:p>
          <a:p>
            <a:pPr marL="914400" lvl="1" indent="-4572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iw-IL" dirty="0"/>
              <a:t>חילוק שלם (//) </a:t>
            </a:r>
            <a:endParaRPr lang="en-US" dirty="0"/>
          </a:p>
          <a:p>
            <a:pPr marL="0" lvl="0" indent="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pic>
        <p:nvPicPr>
          <p:cNvPr id="76" name="Google Shape;76;p6"/>
          <p:cNvPicPr preferRelativeResize="0"/>
          <p:nvPr/>
        </p:nvPicPr>
        <p:blipFill rotWithShape="1">
          <a:blip r:embed="rId3">
            <a:alphaModFix/>
          </a:blip>
          <a:srcRect l="19818" t="40155" r="51821" b="7963"/>
          <a:stretch/>
        </p:blipFill>
        <p:spPr>
          <a:xfrm>
            <a:off x="344219" y="939608"/>
            <a:ext cx="2180857" cy="4580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710C52E-6389-FD3A-5AA0-8E301718B3C5}"/>
              </a:ext>
            </a:extLst>
          </p:cNvPr>
          <p:cNvGrpSpPr/>
          <p:nvPr/>
        </p:nvGrpSpPr>
        <p:grpSpPr>
          <a:xfrm>
            <a:off x="4143508" y="1934528"/>
            <a:ext cx="2509520" cy="1754326"/>
            <a:chOff x="4549738" y="3316288"/>
            <a:chExt cx="2509520" cy="1754326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97305C57-4797-2786-62D2-41CB8311FFFE}"/>
                </a:ext>
              </a:extLst>
            </p:cNvPr>
            <p:cNvSpPr/>
            <p:nvPr/>
          </p:nvSpPr>
          <p:spPr>
            <a:xfrm>
              <a:off x="4549738" y="3316288"/>
              <a:ext cx="2509520" cy="1738312"/>
            </a:xfrm>
            <a:prstGeom prst="wedgeRoundRectCallout">
              <a:avLst>
                <a:gd name="adj1" fmla="val -167392"/>
                <a:gd name="adj2" fmla="val -5848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327726D-9A6D-FF61-BDE6-4125B6E84EE2}"/>
                </a:ext>
              </a:extLst>
            </p:cNvPr>
            <p:cNvSpPr txBox="1"/>
            <p:nvPr/>
          </p:nvSpPr>
          <p:spPr>
            <a:xfrm>
              <a:off x="4549738" y="3316288"/>
              <a:ext cx="21808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1800" dirty="0" err="1">
                  <a:solidFill>
                    <a:schemeClr val="bg1"/>
                  </a:solidFill>
                </a:rPr>
                <a:t>Colab</a:t>
              </a:r>
              <a:r>
                <a:rPr lang="he-IL" sz="1800" dirty="0">
                  <a:solidFill>
                    <a:schemeClr val="bg1"/>
                  </a:solidFill>
                </a:rPr>
                <a:t> מדפיס את הערך בשורה האחרונה בכל קטע קוד מבלי שנצטרך להשתמש בפקודה </a:t>
              </a:r>
              <a:r>
                <a:rPr lang="en-US" sz="1800" dirty="0">
                  <a:solidFill>
                    <a:schemeClr val="bg1"/>
                  </a:solidFill>
                </a:rPr>
                <a:t>print</a:t>
              </a:r>
              <a:endParaRPr lang="en-IL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3">
            <a:extLst>
              <a:ext uri="{FF2B5EF4-FFF2-40B4-BE49-F238E27FC236}">
                <a16:creationId xmlns:a16="http://schemas.microsoft.com/office/drawing/2014/main" id="{EE02FD2C-80FF-481B-8722-1FF43E39052E}"/>
              </a:ext>
            </a:extLst>
          </p:cNvPr>
          <p:cNvGrpSpPr/>
          <p:nvPr/>
        </p:nvGrpSpPr>
        <p:grpSpPr>
          <a:xfrm>
            <a:off x="3395922" y="4019887"/>
            <a:ext cx="1777266" cy="1093011"/>
            <a:chOff x="3834033" y="3554226"/>
            <a:chExt cx="2180857" cy="1023791"/>
          </a:xfrm>
        </p:grpSpPr>
        <p:sp>
          <p:nvSpPr>
            <p:cNvPr id="9" name="Speech Bubble: Rectangle with Corners Rounded 1">
              <a:extLst>
                <a:ext uri="{FF2B5EF4-FFF2-40B4-BE49-F238E27FC236}">
                  <a16:creationId xmlns:a16="http://schemas.microsoft.com/office/drawing/2014/main" id="{D83201E0-8FBF-43AB-91C1-A1AC55B0FE20}"/>
                </a:ext>
              </a:extLst>
            </p:cNvPr>
            <p:cNvSpPr/>
            <p:nvPr/>
          </p:nvSpPr>
          <p:spPr>
            <a:xfrm>
              <a:off x="3977715" y="3554226"/>
              <a:ext cx="1893494" cy="1023791"/>
            </a:xfrm>
            <a:prstGeom prst="wedgeRoundRectCallout">
              <a:avLst>
                <a:gd name="adj1" fmla="val -203406"/>
                <a:gd name="adj2" fmla="val -9916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91EDEE-15FF-45B4-9FA2-10A7E06D2971}"/>
                </a:ext>
              </a:extLst>
            </p:cNvPr>
            <p:cNvSpPr txBox="1"/>
            <p:nvPr/>
          </p:nvSpPr>
          <p:spPr>
            <a:xfrm>
              <a:off x="3834033" y="3763421"/>
              <a:ext cx="2180857" cy="605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he-IL" sz="1800" dirty="0">
                  <a:solidFill>
                    <a:schemeClr val="bg1"/>
                  </a:solidFill>
                </a:rPr>
                <a:t>ערך מוחזר מטיפוס </a:t>
              </a:r>
              <a:r>
                <a:rPr lang="en-US" sz="1800" dirty="0">
                  <a:solidFill>
                    <a:schemeClr val="bg1"/>
                  </a:solidFill>
                </a:rPr>
                <a:t>float</a:t>
              </a:r>
              <a:endParaRPr lang="en-IL" sz="18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iw-IL"/>
              <a:t>פעולות על שלמים</a:t>
            </a:r>
            <a:endParaRPr/>
          </a:p>
        </p:txBody>
      </p:sp>
      <p:pic>
        <p:nvPicPr>
          <p:cNvPr id="82" name="Google Shape;8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610" y="847011"/>
            <a:ext cx="3081967" cy="45715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63C2FE-DAC3-FC9F-9F58-A497CD3D8337}"/>
              </a:ext>
            </a:extLst>
          </p:cNvPr>
          <p:cNvSpPr txBox="1"/>
          <p:nvPr/>
        </p:nvSpPr>
        <p:spPr>
          <a:xfrm>
            <a:off x="4653280" y="2042160"/>
            <a:ext cx="7044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/>
              <a:t>פעולה חשבונית על שני מספרים שלמים תיתן תוצאה מספר שלם</a:t>
            </a:r>
          </a:p>
          <a:p>
            <a:pPr algn="r" rtl="1"/>
            <a:endParaRPr lang="en-IL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D2FE-2E67-2F9B-5BD8-894EA7B5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קבלת הטיפוס ממשתנה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971E7-1361-80DA-5E04-859D4CE4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786" y="1799319"/>
            <a:ext cx="4270428" cy="3259361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4F3110B-D79D-FDF2-0D0E-D83DAEDAB1CA}"/>
              </a:ext>
            </a:extLst>
          </p:cNvPr>
          <p:cNvSpPr/>
          <p:nvPr/>
        </p:nvSpPr>
        <p:spPr>
          <a:xfrm>
            <a:off x="9094421" y="2011679"/>
            <a:ext cx="2753360" cy="1325563"/>
          </a:xfrm>
          <a:prstGeom prst="wedgeRoundRectCallout">
            <a:avLst>
              <a:gd name="adj1" fmla="val -95372"/>
              <a:gd name="adj2" fmla="val -2641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E2198-935D-5E01-FC95-B86743C26E55}"/>
              </a:ext>
            </a:extLst>
          </p:cNvPr>
          <p:cNvSpPr txBox="1"/>
          <p:nvPr/>
        </p:nvSpPr>
        <p:spPr>
          <a:xfrm>
            <a:off x="9267141" y="2166628"/>
            <a:ext cx="2407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>
                <a:solidFill>
                  <a:schemeClr val="bg1"/>
                </a:solidFill>
              </a:rPr>
              <a:t>ניתן להוסיף קו תחתון כחלק ממספר כדי לשפר את הקריאות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73305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ON_Op3_General_He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41318</TotalTime>
  <Words>1522</Words>
  <Application>Microsoft Office PowerPoint</Application>
  <PresentationFormat>Widescreen</PresentationFormat>
  <Paragraphs>238</Paragraphs>
  <Slides>46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Tahoma</vt:lpstr>
      <vt:lpstr>Calibri</vt:lpstr>
      <vt:lpstr>Google Sans</vt:lpstr>
      <vt:lpstr>Cambria Math</vt:lpstr>
      <vt:lpstr>Courier New</vt:lpstr>
      <vt:lpstr>Arial</vt:lpstr>
      <vt:lpstr>TECHNION_Op3_General_Heb</vt:lpstr>
      <vt:lpstr>משתנים  וטיפוסי נתונים פשוטים</vt:lpstr>
      <vt:lpstr>PowerPoint Presentation</vt:lpstr>
      <vt:lpstr>משתנה בפיתון</vt:lpstr>
      <vt:lpstr>קונבנציה לכתיבת שמות משתנים</vt:lpstr>
      <vt:lpstr>שלמים - integers</vt:lpstr>
      <vt:lpstr>PowerPoint Presentation</vt:lpstr>
      <vt:lpstr>משתנה מסוג שלם (integer - int)</vt:lpstr>
      <vt:lpstr>פעולות על שלמים</vt:lpstr>
      <vt:lpstr>קבלת הטיפוס ממשתנה</vt:lpstr>
      <vt:lpstr>שאלה</vt:lpstr>
      <vt:lpstr>תשובה</vt:lpstr>
      <vt:lpstr>משתנה עשרוני -floating point</vt:lpstr>
      <vt:lpstr>PowerPoint Presentation</vt:lpstr>
      <vt:lpstr>משתנה מסוג עשרוני  (floating point – float)</vt:lpstr>
      <vt:lpstr>טיפוס של משתנה</vt:lpstr>
      <vt:lpstr>ייצוג מדעי של מספרים עשרוניים</vt:lpstr>
      <vt:lpstr>הצגת מספר עשרוני עם מספר ספרות מימין לנקודה העשרונית</vt:lpstr>
      <vt:lpstr>מגבלה קיימת בשימוש בטיפוס float</vt:lpstr>
      <vt:lpstr>PowerPoint Presentation</vt:lpstr>
      <vt:lpstr>PowerPoint Presentation</vt:lpstr>
      <vt:lpstr>מגבלות float</vt:lpstr>
      <vt:lpstr>מגבלות float – בעיה בהשוואות</vt:lpstr>
      <vt:lpstr>השוואת מספרים עשרוניים</vt:lpstr>
      <vt:lpstr>פתרונות למגבלות ה float וקריאה נוספת</vt:lpstr>
      <vt:lpstr>המרה מטיפוס עשרוני לשלם</vt:lpstr>
      <vt:lpstr>המרה מטיפוס עשרוני לשלם  - בעיה</vt:lpstr>
      <vt:lpstr>פתרון 1: נשתמש בפונקציה round</vt:lpstr>
      <vt:lpstr>פתרון 2: נשתמש בספרית math</vt:lpstr>
      <vt:lpstr>PowerPoint Presentation</vt:lpstr>
      <vt:lpstr>ספריית math</vt:lpstr>
      <vt:lpstr>משתנה בוליאני - Boolean</vt:lpstr>
      <vt:lpstr>משתנה מסוג בוליאני (Boolean)</vt:lpstr>
      <vt:lpstr>פעולות בוליאניות</vt:lpstr>
      <vt:lpstr>משתנה בוליאני כמספר</vt:lpstr>
      <vt:lpstr>משתנה בוליאני כמספר</vt:lpstr>
      <vt:lpstr>משתנה בוליאני כמספר – דוגמה לשימוש</vt:lpstr>
      <vt:lpstr>הערך None</vt:lpstr>
      <vt:lpstr>הערך None – מימוש בפייתון</vt:lpstr>
      <vt:lpstr>הערך None - בדיקה</vt:lpstr>
      <vt:lpstr>שאלה</vt:lpstr>
      <vt:lpstr>תשובה</vt:lpstr>
      <vt:lpstr>הערך None – דוגמה לשימוש</vt:lpstr>
      <vt:lpstr>משתנה מסוג תו (char - character)</vt:lpstr>
      <vt:lpstr>PowerPoint Presentation</vt:lpstr>
      <vt:lpstr>תרגילים</vt:lpstr>
      <vt:lpstr>שאלות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משתנים  וטיפוסי נתונים פשוטים</dc:title>
  <dc:creator>Jacob Mike</dc:creator>
  <cp:lastModifiedBy>Yaron Mizrahi</cp:lastModifiedBy>
  <cp:revision>152</cp:revision>
  <dcterms:created xsi:type="dcterms:W3CDTF">2019-03-02T07:56:19Z</dcterms:created>
  <dcterms:modified xsi:type="dcterms:W3CDTF">2024-09-11T09:34:14Z</dcterms:modified>
</cp:coreProperties>
</file>