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267" r:id="rId2"/>
    <p:sldId id="257" r:id="rId3"/>
    <p:sldId id="258" r:id="rId4"/>
    <p:sldId id="283" r:id="rId5"/>
    <p:sldId id="268" r:id="rId6"/>
    <p:sldId id="269" r:id="rId7"/>
    <p:sldId id="270" r:id="rId8"/>
    <p:sldId id="271" r:id="rId9"/>
    <p:sldId id="273" r:id="rId10"/>
    <p:sldId id="274" r:id="rId11"/>
    <p:sldId id="275" r:id="rId12"/>
    <p:sldId id="276" r:id="rId13"/>
    <p:sldId id="288" r:id="rId14"/>
    <p:sldId id="277" r:id="rId15"/>
    <p:sldId id="284" r:id="rId16"/>
    <p:sldId id="278" r:id="rId17"/>
    <p:sldId id="282" r:id="rId18"/>
    <p:sldId id="279" r:id="rId19"/>
    <p:sldId id="285" r:id="rId20"/>
    <p:sldId id="287" r:id="rId21"/>
    <p:sldId id="286" r:id="rId22"/>
    <p:sldId id="290" r:id="rId23"/>
    <p:sldId id="291" r:id="rId24"/>
    <p:sldId id="292" r:id="rId25"/>
    <p:sldId id="295" r:id="rId26"/>
    <p:sldId id="280" r:id="rId27"/>
    <p:sldId id="281" r:id="rId28"/>
    <p:sldId id="297" r:id="rId29"/>
    <p:sldId id="289" r:id="rId30"/>
    <p:sldId id="265" r:id="rId31"/>
  </p:sldIdLst>
  <p:sldSz cx="12192000" cy="6858000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Tahoma" panose="020B0604030504040204" pitchFamily="34" charset="0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gC1PeNUzeRKwYwk13s1n+mgNur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588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Title Slide">
  <p:cSld name="14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1107"/>
            <a:ext cx="12177238" cy="685578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2"/>
          <p:cNvSpPr txBox="1">
            <a:spLocks noGrp="1"/>
          </p:cNvSpPr>
          <p:nvPr>
            <p:ph type="title"/>
          </p:nvPr>
        </p:nvSpPr>
        <p:spPr>
          <a:xfrm>
            <a:off x="3829050" y="2327275"/>
            <a:ext cx="75247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  <a:defRPr sz="44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body" idx="1"/>
          </p:nvPr>
        </p:nvSpPr>
        <p:spPr>
          <a:xfrm>
            <a:off x="3848100" y="3424238"/>
            <a:ext cx="752475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D79E0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3798876" y="6043367"/>
            <a:ext cx="7894974" cy="365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578392" y="6043367"/>
            <a:ext cx="18859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>
                <a:solidFill>
                  <a:srgbClr val="D79E0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/>
          <p:nvPr/>
        </p:nvSpPr>
        <p:spPr>
          <a:xfrm>
            <a:off x="4840269" y="6594280"/>
            <a:ext cx="24987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kobymike@gmail.com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1999" cy="6866313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1332181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132168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3943188" y="6679096"/>
            <a:ext cx="4114800" cy="137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29" name="Google Shape;29;p13"/>
          <p:cNvSpPr txBox="1"/>
          <p:nvPr/>
        </p:nvSpPr>
        <p:spPr>
          <a:xfrm>
            <a:off x="4840269" y="6594280"/>
            <a:ext cx="24987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kobymike@gmail.com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59F0E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>
            <a:spLocks noGrp="1"/>
          </p:cNvSpPr>
          <p:nvPr>
            <p:ph type="title"/>
          </p:nvPr>
        </p:nvSpPr>
        <p:spPr>
          <a:xfrm>
            <a:off x="3829050" y="2327275"/>
            <a:ext cx="75247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he-IL" dirty="0"/>
              <a:t>מדעי הנתונים </a:t>
            </a:r>
            <a:endParaRPr dirty="0"/>
          </a:p>
        </p:txBody>
      </p:sp>
      <p:sp>
        <p:nvSpPr>
          <p:cNvPr id="83" name="Google Shape;83;p1"/>
          <p:cNvSpPr txBox="1">
            <a:spLocks noGrp="1"/>
          </p:cNvSpPr>
          <p:nvPr>
            <p:ph type="body" idx="1"/>
          </p:nvPr>
        </p:nvSpPr>
        <p:spPr>
          <a:xfrm>
            <a:off x="3829050" y="3864505"/>
            <a:ext cx="752475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he-IL" dirty="0"/>
              <a:t>לולאות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B393-E798-3976-1657-BB9F7C132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98082" y="133897"/>
            <a:ext cx="14817436" cy="1325563"/>
          </a:xfrm>
        </p:spPr>
        <p:txBody>
          <a:bodyPr>
            <a:normAutofit/>
          </a:bodyPr>
          <a:lstStyle/>
          <a:p>
            <a:r>
              <a:rPr lang="he-IL" sz="4000" dirty="0"/>
              <a:t>פתרון 1: נשתמש במשתנה עזר בוליאני</a:t>
            </a:r>
            <a:endParaRPr lang="en-IL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758430-D5E4-AA62-C900-B37E6C258AE5}"/>
              </a:ext>
            </a:extLst>
          </p:cNvPr>
          <p:cNvSpPr txBox="1"/>
          <p:nvPr/>
        </p:nvSpPr>
        <p:spPr>
          <a:xfrm>
            <a:off x="1654328" y="2044963"/>
            <a:ext cx="472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breaked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i%</a:t>
            </a:r>
            <a:r>
              <a:rPr lang="en-US" sz="1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==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'found'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breaked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break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breaked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'loop break'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'loop 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didnt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break'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IL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46DE1A-D8D7-4BAD-AD6A-BCB081F5F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996" y="2997444"/>
            <a:ext cx="2553056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987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0B260-5149-AA17-A831-999552B0E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פתרון 2: נשתמש ב </a:t>
            </a:r>
            <a:r>
              <a:rPr lang="en-US" dirty="0"/>
              <a:t>else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FB404-2EF2-9950-F6EB-A764B38C6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1681" y="1825625"/>
            <a:ext cx="10515600" cy="968375"/>
          </a:xfrm>
        </p:spPr>
        <p:txBody>
          <a:bodyPr/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בלוק ה </a:t>
            </a:r>
            <a:r>
              <a:rPr lang="en-US" dirty="0"/>
              <a:t>else</a:t>
            </a:r>
            <a:r>
              <a:rPr lang="he-IL" dirty="0"/>
              <a:t> יתבצע רק אם הלולאה הסתיימה בהצלחה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897C7E-575B-B298-891B-179C441AAA20}"/>
              </a:ext>
            </a:extLst>
          </p:cNvPr>
          <p:cNvSpPr txBox="1"/>
          <p:nvPr/>
        </p:nvSpPr>
        <p:spPr>
          <a:xfrm>
            <a:off x="396240" y="3078480"/>
            <a:ext cx="44907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i%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==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'found'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break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'loop 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didnt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break'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IL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3B7AAF-2B6F-163E-53D8-8D9888A7D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188" y="3464560"/>
            <a:ext cx="2562583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28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BCAD2-3978-3CFB-2912-CAE604051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681" y="145096"/>
            <a:ext cx="10515600" cy="1162369"/>
          </a:xfrm>
        </p:spPr>
        <p:txBody>
          <a:bodyPr/>
          <a:lstStyle/>
          <a:p>
            <a:r>
              <a:rPr lang="he-IL" dirty="0"/>
              <a:t>שימוש ב </a:t>
            </a:r>
            <a:r>
              <a:rPr lang="en-US" dirty="0"/>
              <a:t>continue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A2AB0-6B1D-788B-B9E4-22C7890AD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9760" y="1126575"/>
            <a:ext cx="11217521" cy="1484545"/>
          </a:xfrm>
        </p:spPr>
        <p:txBody>
          <a:bodyPr>
            <a:normAutofit fontScale="77500" lnSpcReduction="20000"/>
          </a:bodyPr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הפקודה </a:t>
            </a:r>
            <a:r>
              <a:rPr lang="en-US" dirty="0"/>
              <a:t>continue</a:t>
            </a:r>
            <a:r>
              <a:rPr lang="he-IL" dirty="0"/>
              <a:t> תפסיק את ביצוע </a:t>
            </a:r>
            <a:r>
              <a:rPr lang="he-IL" dirty="0" err="1"/>
              <a:t>האיטרציה</a:t>
            </a:r>
            <a:r>
              <a:rPr lang="he-IL" dirty="0"/>
              <a:t> הנוכחית ותמשיך לבאה, אם קיימת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בעבר נחשב לא מומלץ לשימוש היות ורצו שלקוד תהיה זרימה אחת ללא "הפתעות"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כיום נחשב מומלץ אם משפר את הקריאות של הקוד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A69FD0-92C3-A8A7-61DC-855CD5EB3592}"/>
              </a:ext>
            </a:extLst>
          </p:cNvPr>
          <p:cNvSpPr txBox="1"/>
          <p:nvPr/>
        </p:nvSpPr>
        <p:spPr>
          <a:xfrm>
            <a:off x="2268620" y="2878858"/>
            <a:ext cx="47345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142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149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i%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==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continue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'looping'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BEA1CE-58C1-4E14-5AA9-B3D69FD2C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101" y="2878858"/>
            <a:ext cx="2857899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207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EDBF9-B1B5-C00D-6134-60ED12964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שימוש ב </a:t>
            </a:r>
            <a:r>
              <a:rPr lang="en-US" dirty="0"/>
              <a:t>continue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B6187-B6B6-A7F2-7A4E-FBA068EB7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1681" y="1825625"/>
            <a:ext cx="10515600" cy="866775"/>
          </a:xfrm>
        </p:spPr>
        <p:txBody>
          <a:bodyPr>
            <a:normAutofit fontScale="92500" lnSpcReduction="10000"/>
          </a:bodyPr>
          <a:lstStyle/>
          <a:p>
            <a:r>
              <a:rPr lang="he-IL" dirty="0"/>
              <a:t>שימוש ב </a:t>
            </a:r>
            <a:r>
              <a:rPr lang="en-US" b="1" dirty="0"/>
              <a:t>continue</a:t>
            </a:r>
            <a:r>
              <a:rPr lang="he-IL" dirty="0"/>
              <a:t> יכול לבטל קינון של תנאים ובכך לפשט את הקוד ולעשות אותו קריא יותר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43E88-42D2-F045-61F3-FBB4B3B65445}"/>
              </a:ext>
            </a:extLst>
          </p:cNvPr>
          <p:cNvSpPr txBox="1"/>
          <p:nvPr/>
        </p:nvSpPr>
        <p:spPr>
          <a:xfrm>
            <a:off x="457200" y="3429000"/>
            <a:ext cx="60756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i%</a:t>
            </a:r>
            <a:r>
              <a:rPr lang="en-US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‘d</a:t>
            </a:r>
            <a:r>
              <a:rPr lang="en-US" sz="2000" dirty="0">
                <a:solidFill>
                  <a:srgbClr val="A31515"/>
                </a:solidFill>
                <a:latin typeface="Courier New" panose="02070309020205020404" pitchFamily="49" charset="0"/>
              </a:rPr>
              <a:t>i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vided by 2'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i%</a:t>
            </a:r>
            <a:r>
              <a:rPr lang="en-US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‘divided by 6'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LID4096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B5AD9-C7D3-54E2-082F-D4837CAF34B5}"/>
              </a:ext>
            </a:extLst>
          </p:cNvPr>
          <p:cNvSpPr txBox="1"/>
          <p:nvPr/>
        </p:nvSpPr>
        <p:spPr>
          <a:xfrm>
            <a:off x="6746240" y="3429000"/>
            <a:ext cx="48776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i%</a:t>
            </a:r>
            <a:r>
              <a:rPr lang="en-US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‘divided by 2'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20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continue</a:t>
            </a:r>
            <a:endParaRPr lang="en-US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i%</a:t>
            </a:r>
            <a:r>
              <a:rPr lang="en-US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‘divided by 6'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3782426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37EB9-7F3B-8632-67DE-6B83967DB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לולאה מקוננת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8151A-4406-F82B-60CE-A00514302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1681" y="1825625"/>
            <a:ext cx="10515600" cy="501015"/>
          </a:xfrm>
        </p:spPr>
        <p:txBody>
          <a:bodyPr>
            <a:normAutofit fontScale="92500" lnSpcReduction="20000"/>
          </a:bodyPr>
          <a:lstStyle/>
          <a:p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00098F-5445-BEA4-5483-F3E06D5030BF}"/>
              </a:ext>
            </a:extLst>
          </p:cNvPr>
          <p:cNvSpPr txBox="1"/>
          <p:nvPr/>
        </p:nvSpPr>
        <p:spPr>
          <a:xfrm>
            <a:off x="538480" y="2661920"/>
            <a:ext cx="4632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j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* j, end =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 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55BD62-E659-03BD-ABAF-E6440943F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562" y="2661920"/>
            <a:ext cx="4363059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537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2EC1D-6817-7F0B-1800-1FEF96AD4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22FC5-1260-0F4A-2932-FEEF3EAD15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נהוג להשתמש בלולאת </a:t>
            </a:r>
            <a:r>
              <a:rPr lang="en-US" dirty="0"/>
              <a:t>while</a:t>
            </a:r>
            <a:r>
              <a:rPr lang="he-IL" dirty="0"/>
              <a:t> כאשר יש תנאי לוגי לסיום ריצת הלולאה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186844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93A4-D7ED-0AE8-60F4-8C9953727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לולאת </a:t>
            </a:r>
            <a:r>
              <a:rPr lang="en-US" dirty="0"/>
              <a:t>while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8F701-1A64-B91A-FE4F-B27075255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3062" y="1470025"/>
            <a:ext cx="10515600" cy="643255"/>
          </a:xfrm>
        </p:spPr>
        <p:txBody>
          <a:bodyPr>
            <a:normAutofit fontScale="92500"/>
          </a:bodyPr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אם משתמשים באינדקס </a:t>
            </a:r>
            <a:r>
              <a:rPr lang="he-IL" b="1" dirty="0"/>
              <a:t>יש לנהל אותו בעצמנו (לא לשכוח!)</a:t>
            </a:r>
            <a:endParaRPr lang="en-I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C64D3-F4CD-604C-4D25-6C527F35D6F1}"/>
              </a:ext>
            </a:extLst>
          </p:cNvPr>
          <p:cNvSpPr txBox="1"/>
          <p:nvPr/>
        </p:nvSpPr>
        <p:spPr>
          <a:xfrm>
            <a:off x="670560" y="3213735"/>
            <a:ext cx="4155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= </a:t>
            </a:r>
            <a:r>
              <a:rPr lang="nn-NO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nn-NO" sz="2400" dirty="0"/>
            </a:br>
            <a:r>
              <a:rPr lang="nn-NO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nn-NO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 &lt; </a:t>
            </a:r>
            <a:r>
              <a:rPr lang="nn-NO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nn-NO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nn-NO" sz="2400" dirty="0"/>
            </a:br>
            <a:r>
              <a:rPr lang="nn-NO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nn-NO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n-NO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(i)</a:t>
            </a:r>
            <a:br>
              <a:rPr lang="nn-NO" sz="2400" dirty="0"/>
            </a:br>
            <a:r>
              <a:rPr lang="nn-NO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i += </a:t>
            </a:r>
            <a:r>
              <a:rPr lang="nn-NO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endParaRPr lang="en-IL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63A5AB-97F4-73B2-E7CA-2B0881551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984" y="3073293"/>
            <a:ext cx="1733792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46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F33697D-0648-416E-ACFC-00FE6A690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לולאת </a:t>
            </a:r>
            <a:r>
              <a:rPr lang="en-US" dirty="0"/>
              <a:t>while</a:t>
            </a:r>
            <a:endParaRPr lang="he-IL" dirty="0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A6BB153-1332-4AB0-BE9A-0AA41E1FF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1681" y="1825625"/>
            <a:ext cx="10515600" cy="567951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בצע את הלולאה כל עוד מתקיים תנאי מסוים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A80B4C-7B6C-48B2-8A6D-28B8B8163D8A}"/>
              </a:ext>
            </a:extLst>
          </p:cNvPr>
          <p:cNvSpPr txBox="1"/>
          <p:nvPr/>
        </p:nvSpPr>
        <p:spPr>
          <a:xfrm>
            <a:off x="510987" y="3156374"/>
            <a:ext cx="5172635" cy="261610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pt-BR" sz="2400" dirty="0">
                <a:solidFill>
                  <a:srgbClr val="0000CD"/>
                </a:solidFill>
                <a:latin typeface="Consolas" panose="020B0609020204030204" pitchFamily="49" charset="0"/>
              </a:rPr>
              <a:t>i = 1</a:t>
            </a:r>
          </a:p>
          <a:p>
            <a:r>
              <a:rPr lang="pt-BR" sz="2400" dirty="0">
                <a:solidFill>
                  <a:srgbClr val="0000CD"/>
                </a:solidFill>
                <a:latin typeface="Consolas" panose="020B0609020204030204" pitchFamily="49" charset="0"/>
              </a:rPr>
              <a:t>n = 4</a:t>
            </a:r>
          </a:p>
          <a:p>
            <a:r>
              <a:rPr lang="pt-BR" sz="2400" dirty="0">
                <a:solidFill>
                  <a:srgbClr val="0000CD"/>
                </a:solidFill>
                <a:latin typeface="Consolas" panose="020B0609020204030204" pitchFamily="49" charset="0"/>
              </a:rPr>
              <a:t>while i &lt; 6 and i * n &lt; 20 :</a:t>
            </a:r>
          </a:p>
          <a:p>
            <a:r>
              <a:rPr lang="pt-BR" sz="2400" dirty="0">
                <a:solidFill>
                  <a:srgbClr val="0000CD"/>
                </a:solidFill>
                <a:latin typeface="Consolas" panose="020B0609020204030204" pitchFamily="49" charset="0"/>
              </a:rPr>
              <a:t>  print(i)</a:t>
            </a:r>
          </a:p>
          <a:p>
            <a:r>
              <a:rPr lang="pt-BR" sz="2400" dirty="0">
                <a:solidFill>
                  <a:srgbClr val="0000CD"/>
                </a:solidFill>
                <a:latin typeface="Consolas" panose="020B0609020204030204" pitchFamily="49" charset="0"/>
              </a:rPr>
              <a:t>  i += 1</a:t>
            </a:r>
          </a:p>
          <a:p>
            <a:r>
              <a:rPr lang="pt-BR" sz="2400" dirty="0">
                <a:solidFill>
                  <a:srgbClr val="0000CD"/>
                </a:solidFill>
                <a:latin typeface="Consolas" panose="020B0609020204030204" pitchFamily="49" charset="0"/>
              </a:rPr>
              <a:t>  n = n + 2</a:t>
            </a:r>
          </a:p>
          <a:p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742819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6A86D-6DBE-CEB9-B509-E4C21A266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לולאת </a:t>
            </a:r>
            <a:r>
              <a:rPr lang="en-US" dirty="0"/>
              <a:t>while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06081-F4A0-E436-A3CE-D498C507A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1681" y="1825625"/>
            <a:ext cx="10515600" cy="998855"/>
          </a:xfrm>
        </p:spPr>
        <p:txBody>
          <a:bodyPr/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ניתן גם להשתמש בפקודות </a:t>
            </a:r>
            <a:r>
              <a:rPr lang="en-US" dirty="0"/>
              <a:t>break</a:t>
            </a:r>
            <a:r>
              <a:rPr lang="he-IL" dirty="0"/>
              <a:t>, </a:t>
            </a:r>
            <a:r>
              <a:rPr lang="en-US" dirty="0"/>
              <a:t>continue</a:t>
            </a:r>
            <a:r>
              <a:rPr lang="he-IL" dirty="0"/>
              <a:t>, </a:t>
            </a:r>
            <a:r>
              <a:rPr lang="en-US" dirty="0"/>
              <a:t>else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A21BF3-ECBF-26D7-9260-CCEA097BD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66" y="2959417"/>
            <a:ext cx="2210108" cy="20672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5A4F21-4575-E244-C952-D16B8C1F1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880" y="2890520"/>
            <a:ext cx="2286319" cy="21053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3C1164-72C6-AF18-FBC6-BB0B375C8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1301" y="2890520"/>
            <a:ext cx="4696480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66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585B1-F4B2-FE0A-56CA-8F1E1D6D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142" y="57404"/>
            <a:ext cx="10515600" cy="1325563"/>
          </a:xfrm>
        </p:spPr>
        <p:txBody>
          <a:bodyPr/>
          <a:lstStyle/>
          <a:p>
            <a:r>
              <a:rPr lang="he-IL" dirty="0"/>
              <a:t>למי שעדיין לא השתכנע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679E4-0395-413A-18F1-EF2C1EA65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4465" y="1070983"/>
            <a:ext cx="10515600" cy="826135"/>
          </a:xfrm>
        </p:spPr>
        <p:txBody>
          <a:bodyPr>
            <a:normAutofit fontScale="92500" lnSpcReduction="20000"/>
          </a:bodyPr>
          <a:lstStyle/>
          <a:p>
            <a:r>
              <a:rPr lang="he-IL" dirty="0"/>
              <a:t>אנו רואים בדוגמה זאת כי לולאת ה </a:t>
            </a:r>
            <a:r>
              <a:rPr lang="en-US" dirty="0"/>
              <a:t>for</a:t>
            </a:r>
            <a:r>
              <a:rPr lang="he-IL" dirty="0"/>
              <a:t> רצה פי 2 מהר יותר מלולאת ה </a:t>
            </a:r>
            <a:r>
              <a:rPr lang="en-US" dirty="0"/>
              <a:t>while</a:t>
            </a:r>
            <a:r>
              <a:rPr lang="he-IL" dirty="0"/>
              <a:t>!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39A5CA-2836-3E12-034D-B5C3A7558975}"/>
              </a:ext>
            </a:extLst>
          </p:cNvPr>
          <p:cNvSpPr txBox="1"/>
          <p:nvPr/>
        </p:nvSpPr>
        <p:spPr>
          <a:xfrm>
            <a:off x="354719" y="1690688"/>
            <a:ext cx="800608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time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start_time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time.time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 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he-IL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_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000</a:t>
            </a:r>
            <a:r>
              <a:rPr lang="he-IL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_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000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sum =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+=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end_time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time.time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 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'Time in 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miliseconds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endParaRPr lang="he-IL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he-IL" dirty="0">
                <a:latin typeface="Courier New" panose="02070309020205020404" pitchFamily="49" charset="0"/>
              </a:rPr>
              <a:t>	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round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end_time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start_time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*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he-IL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_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000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73403-106E-CA9D-ECB0-C31D384FBDB1}"/>
              </a:ext>
            </a:extLst>
          </p:cNvPr>
          <p:cNvSpPr txBox="1"/>
          <p:nvPr/>
        </p:nvSpPr>
        <p:spPr>
          <a:xfrm>
            <a:off x="6595942" y="2299653"/>
            <a:ext cx="61366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time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start_time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time.time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 </a:t>
            </a:r>
          </a:p>
          <a:p>
            <a:r>
              <a:rPr lang="en-US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he-IL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_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000</a:t>
            </a:r>
            <a:r>
              <a:rPr lang="he-IL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_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000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sum =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end_time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time.time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 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'Time in 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miliseconds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round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end_time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start_time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*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he-IL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_</a:t>
            </a:r>
            <a:r>
              <a:rPr lang="en-US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000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ABEDF1-D865-D15D-9789-CBDF95ED3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880" y="4929735"/>
            <a:ext cx="3158879" cy="8442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62DE77-BEB7-6D59-0033-889170BC7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265" y="4929735"/>
            <a:ext cx="3117067" cy="710577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399EE83F-966E-090F-612E-5E6B5E3E8339}"/>
              </a:ext>
            </a:extLst>
          </p:cNvPr>
          <p:cNvSpPr/>
          <p:nvPr/>
        </p:nvSpPr>
        <p:spPr>
          <a:xfrm>
            <a:off x="3545840" y="4977309"/>
            <a:ext cx="690880" cy="570051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FFE7D43-E9F3-CB6C-44D6-A9504E7726DB}"/>
              </a:ext>
            </a:extLst>
          </p:cNvPr>
          <p:cNvSpPr/>
          <p:nvPr/>
        </p:nvSpPr>
        <p:spPr>
          <a:xfrm>
            <a:off x="9191451" y="4968661"/>
            <a:ext cx="690880" cy="570051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4302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e-IL" dirty="0"/>
              <a:t>תוכן</a:t>
            </a:r>
          </a:p>
        </p:txBody>
      </p:sp>
      <p:sp>
        <p:nvSpPr>
          <p:cNvPr id="47" name="Google Shape;47;p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0" indent="-457200">
              <a:buFont typeface="Arial" panose="020B0604020202020204" pitchFamily="34" charset="0"/>
              <a:buChar char="•"/>
            </a:pPr>
            <a:r>
              <a:rPr lang="he-IL" dirty="0"/>
              <a:t>מהי לולאה</a:t>
            </a:r>
          </a:p>
          <a:p>
            <a:pPr marL="685800" lvl="0" indent="-457200">
              <a:buFont typeface="Arial" panose="020B0604020202020204" pitchFamily="34" charset="0"/>
              <a:buChar char="•"/>
            </a:pPr>
            <a:r>
              <a:rPr lang="he-IL" dirty="0"/>
              <a:t>מימוש לולאה בפיתון על ידי פקודת  </a:t>
            </a:r>
            <a:r>
              <a:rPr lang="en-US" dirty="0"/>
              <a:t>for</a:t>
            </a:r>
            <a:endParaRPr lang="he-IL" dirty="0"/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מימוש לולאה בפיתון על ידי פקודת  </a:t>
            </a:r>
            <a:r>
              <a:rPr lang="en-US" dirty="0"/>
              <a:t>while</a:t>
            </a:r>
            <a:endParaRPr lang="he-IL" dirty="0"/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dirty="0"/>
              <a:t>break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dirty="0"/>
              <a:t>continue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dirty="0"/>
              <a:t>pass</a:t>
            </a:r>
            <a:endParaRPr lang="he-IL" dirty="0"/>
          </a:p>
          <a:p>
            <a:pPr marL="685800" lvl="0" indent="-457200">
              <a:buFont typeface="Arial" panose="020B0604020202020204" pitchFamily="34" charset="0"/>
              <a:buChar char="•"/>
            </a:pPr>
            <a:endParaRPr lang="he-IL" dirty="0"/>
          </a:p>
          <a:p>
            <a:pPr marL="685800" lvl="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AF387-5AD3-718A-F104-FBF124469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הסבר לתופעה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5C33F-2151-5803-0A00-A777A4C588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בלולאת ה </a:t>
            </a:r>
            <a:r>
              <a:rPr lang="en-US" dirty="0"/>
              <a:t>for</a:t>
            </a:r>
            <a:r>
              <a:rPr lang="he-IL" dirty="0"/>
              <a:t>:</a:t>
            </a:r>
          </a:p>
          <a:p>
            <a:r>
              <a:rPr lang="en-US" dirty="0" err="1"/>
              <a:t>ragne</a:t>
            </a:r>
            <a:r>
              <a:rPr lang="en-US" dirty="0"/>
              <a:t>(n)</a:t>
            </a:r>
            <a:r>
              <a:rPr lang="he-IL" dirty="0"/>
              <a:t> בונה אובייקט מסוג </a:t>
            </a:r>
            <a:r>
              <a:rPr lang="en-US" dirty="0"/>
              <a:t>range</a:t>
            </a:r>
            <a:r>
              <a:rPr lang="he-IL" dirty="0"/>
              <a:t>. זהו למעשה מבנה נתונים מסוג </a:t>
            </a:r>
            <a:r>
              <a:rPr lang="en-US" dirty="0"/>
              <a:t>sequence</a:t>
            </a:r>
            <a:r>
              <a:rPr lang="he-IL" dirty="0"/>
              <a:t> המחזיר בתאים שלו את ערך המספרים 0 עד</a:t>
            </a:r>
          </a:p>
          <a:p>
            <a:r>
              <a:rPr lang="he-IL" dirty="0"/>
              <a:t> </a:t>
            </a:r>
            <a:r>
              <a:rPr lang="en-US" dirty="0"/>
              <a:t>n-1</a:t>
            </a:r>
            <a:r>
              <a:rPr lang="he-IL" dirty="0"/>
              <a:t>. הלולאה סורקת מבנה נתונים זה והאינדקס שלה יקבל את הערכים ב </a:t>
            </a:r>
            <a:r>
              <a:rPr lang="en-US" dirty="0"/>
              <a:t>sequence</a:t>
            </a:r>
            <a:endParaRPr lang="he-IL" dirty="0"/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בלולאת ה </a:t>
            </a:r>
            <a:r>
              <a:rPr lang="en-US" dirty="0"/>
              <a:t>while</a:t>
            </a:r>
            <a:r>
              <a:rPr lang="he-IL" dirty="0"/>
              <a:t>:</a:t>
            </a:r>
          </a:p>
          <a:p>
            <a:r>
              <a:rPr lang="he-IL" dirty="0"/>
              <a:t>התנאי הלוגי </a:t>
            </a:r>
            <a:r>
              <a:rPr lang="en-US" dirty="0" err="1"/>
              <a:t>i</a:t>
            </a:r>
            <a:r>
              <a:rPr lang="en-US" dirty="0"/>
              <a:t>&lt;n</a:t>
            </a:r>
            <a:r>
              <a:rPr lang="he-IL" dirty="0"/>
              <a:t> נבדק </a:t>
            </a:r>
            <a:r>
              <a:rPr lang="en-US" dirty="0"/>
              <a:t>n</a:t>
            </a:r>
            <a:r>
              <a:rPr lang="he-IL" dirty="0"/>
              <a:t> פעמים וזוהי פעולה איטית יחסית לסריקת ה </a:t>
            </a:r>
            <a:r>
              <a:rPr lang="en-US" dirty="0"/>
              <a:t>sequence</a:t>
            </a:r>
            <a:r>
              <a:rPr lang="he-IL" dirty="0"/>
              <a:t>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860340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3C107-49F2-E5F7-5D1F-0BBFF0C2E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מסקנה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E69A4-6C1C-495B-AD04-387B97A90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נשתמש בלולאת </a:t>
            </a:r>
            <a:r>
              <a:rPr lang="en-US" b="1" dirty="0"/>
              <a:t>for</a:t>
            </a:r>
            <a:r>
              <a:rPr lang="he-IL" dirty="0"/>
              <a:t> כאשר מספר </a:t>
            </a:r>
            <a:r>
              <a:rPr lang="he-IL" dirty="0" err="1"/>
              <a:t>האיטרציות</a:t>
            </a:r>
            <a:r>
              <a:rPr lang="he-IL" dirty="0"/>
              <a:t> ידוע (כקבוע או כמשתנה). היא גם תרוץ מהר יותר!</a:t>
            </a:r>
          </a:p>
          <a:p>
            <a:r>
              <a:rPr lang="he-IL" dirty="0"/>
              <a:t>נשתמש בלולאת </a:t>
            </a:r>
            <a:r>
              <a:rPr lang="en-US" b="1" dirty="0"/>
              <a:t>while</a:t>
            </a:r>
            <a:r>
              <a:rPr lang="he-IL" dirty="0"/>
              <a:t> כאשר סיום הלולאה מותנה בתנאי לוגי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297993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0C126-746B-A94B-631B-B510EC476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לגבי לולאת </a:t>
            </a:r>
            <a:r>
              <a:rPr lang="en-US" dirty="0"/>
              <a:t>do-while</a:t>
            </a:r>
            <a:r>
              <a:rPr lang="he-IL" dirty="0"/>
              <a:t>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CD91B-E0AB-7362-1501-F672BC9E5D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שפת </a:t>
            </a:r>
            <a:r>
              <a:rPr lang="he-IL" dirty="0" err="1"/>
              <a:t>פייתון</a:t>
            </a:r>
            <a:r>
              <a:rPr lang="he-IL" dirty="0"/>
              <a:t> </a:t>
            </a:r>
            <a:r>
              <a:rPr lang="he-IL" b="1" dirty="0"/>
              <a:t>לא תומכת </a:t>
            </a:r>
            <a:r>
              <a:rPr lang="he-IL" dirty="0"/>
              <a:t>בלולאת </a:t>
            </a:r>
            <a:r>
              <a:rPr lang="en-US" dirty="0"/>
              <a:t>do-while</a:t>
            </a:r>
            <a:endParaRPr lang="he-IL" dirty="0"/>
          </a:p>
          <a:p>
            <a:r>
              <a:rPr lang="he-IL" dirty="0"/>
              <a:t>שאלה: מה מיוחד בלולאה זאת?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F4F79B-ED3F-FAD4-FA0E-106C33C3921D}"/>
              </a:ext>
            </a:extLst>
          </p:cNvPr>
          <p:cNvSpPr txBox="1"/>
          <p:nvPr/>
        </p:nvSpPr>
        <p:spPr>
          <a:xfrm>
            <a:off x="4958080" y="4140200"/>
            <a:ext cx="45516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do {</a:t>
            </a:r>
          </a:p>
          <a:p>
            <a:r>
              <a:rPr lang="en-US" sz="2000" dirty="0"/>
              <a:t>    loop block to be executed;</a:t>
            </a:r>
          </a:p>
          <a:p>
            <a:r>
              <a:rPr lang="en-US" sz="2000" dirty="0"/>
              <a:t>} </a:t>
            </a:r>
          </a:p>
          <a:p>
            <a:r>
              <a:rPr lang="en-US" sz="2000" dirty="0"/>
              <a:t>while (condition);</a:t>
            </a:r>
          </a:p>
          <a:p>
            <a:r>
              <a:rPr lang="en-US" sz="2000" dirty="0"/>
              <a:t>	</a:t>
            </a:r>
            <a:endParaRPr lang="LID4096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C4C821-F58B-8B11-2A42-E13E8D66B2F4}"/>
              </a:ext>
            </a:extLst>
          </p:cNvPr>
          <p:cNvSpPr txBox="1"/>
          <p:nvPr/>
        </p:nvSpPr>
        <p:spPr>
          <a:xfrm>
            <a:off x="5689600" y="3400583"/>
            <a:ext cx="256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Java</a:t>
            </a:r>
            <a:endParaRPr lang="LID4096" sz="2000" b="1" dirty="0"/>
          </a:p>
        </p:txBody>
      </p:sp>
    </p:spTree>
    <p:extLst>
      <p:ext uri="{BB962C8B-B14F-4D97-AF65-F5344CB8AC3E}">
        <p14:creationId xmlns:p14="http://schemas.microsoft.com/office/powerpoint/2010/main" val="2800485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25B66-1768-5315-0705-7B8B06B28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לגבי לולאת </a:t>
            </a:r>
            <a:r>
              <a:rPr lang="en-US" dirty="0"/>
              <a:t>do-while</a:t>
            </a:r>
            <a:r>
              <a:rPr lang="he-IL" dirty="0"/>
              <a:t>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2F763-53B8-1A70-6948-B75BA97853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תשובה: הלולאה תתבצע לפחות פעם אחת</a:t>
            </a:r>
          </a:p>
          <a:p>
            <a:r>
              <a:rPr lang="he-IL" dirty="0"/>
              <a:t>ואם נרצה לממש לולאה כזאת </a:t>
            </a:r>
            <a:r>
              <a:rPr lang="he-IL" dirty="0" err="1"/>
              <a:t>בפייתון</a:t>
            </a:r>
            <a:r>
              <a:rPr lang="he-IL" dirty="0"/>
              <a:t>?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97E34-8EEC-906C-5C4D-A41324FC624F}"/>
              </a:ext>
            </a:extLst>
          </p:cNvPr>
          <p:cNvSpPr txBox="1"/>
          <p:nvPr/>
        </p:nvSpPr>
        <p:spPr>
          <a:xfrm>
            <a:off x="4958080" y="4140200"/>
            <a:ext cx="45516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do {</a:t>
            </a:r>
          </a:p>
          <a:p>
            <a:r>
              <a:rPr lang="en-US" sz="2000" dirty="0"/>
              <a:t>    loop block to be executed;</a:t>
            </a:r>
          </a:p>
          <a:p>
            <a:r>
              <a:rPr lang="en-US" sz="2000" dirty="0"/>
              <a:t>} </a:t>
            </a:r>
          </a:p>
          <a:p>
            <a:r>
              <a:rPr lang="en-US" sz="2000" dirty="0"/>
              <a:t>while (condition);</a:t>
            </a:r>
          </a:p>
          <a:p>
            <a:r>
              <a:rPr lang="en-US" sz="2000" dirty="0"/>
              <a:t>	</a:t>
            </a:r>
            <a:endParaRPr lang="LID4096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80D9D0-AC1B-C4A1-546C-84A9C1C03A46}"/>
              </a:ext>
            </a:extLst>
          </p:cNvPr>
          <p:cNvSpPr txBox="1"/>
          <p:nvPr/>
        </p:nvSpPr>
        <p:spPr>
          <a:xfrm>
            <a:off x="5689600" y="3400583"/>
            <a:ext cx="256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Java</a:t>
            </a:r>
            <a:endParaRPr lang="LID4096" sz="2000" b="1" dirty="0"/>
          </a:p>
        </p:txBody>
      </p:sp>
    </p:spTree>
    <p:extLst>
      <p:ext uri="{BB962C8B-B14F-4D97-AF65-F5344CB8AC3E}">
        <p14:creationId xmlns:p14="http://schemas.microsoft.com/office/powerpoint/2010/main" val="1560548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DCCEE-FD24-1C51-22F1-9752FAE5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לגבי לולאת </a:t>
            </a:r>
            <a:r>
              <a:rPr lang="en-US" dirty="0"/>
              <a:t>do-while</a:t>
            </a:r>
            <a:r>
              <a:rPr lang="he-IL" dirty="0"/>
              <a:t>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2F421-961C-CF86-B1A7-67FDF181F1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איזו בעיה יש בקוד הבא: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298DA1-A046-A8C2-F4C5-DEA9CE610516}"/>
              </a:ext>
            </a:extLst>
          </p:cNvPr>
          <p:cNvSpPr txBox="1"/>
          <p:nvPr/>
        </p:nvSpPr>
        <p:spPr>
          <a:xfrm>
            <a:off x="2407919" y="2991158"/>
            <a:ext cx="84623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 = </a:t>
            </a:r>
            <a:r>
              <a:rPr lang="en-US" sz="24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'Enter an even number'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n%</a:t>
            </a:r>
            <a:r>
              <a:rPr lang="en-US" sz="24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!= </a:t>
            </a:r>
            <a:r>
              <a:rPr lang="en-US" sz="24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n = </a:t>
            </a:r>
            <a:r>
              <a:rPr lang="en-US" sz="24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'Enter an even number'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b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2215368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DCCEE-FD24-1C51-22F1-9752FAE5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לגבי לולאת </a:t>
            </a:r>
            <a:r>
              <a:rPr lang="en-US" dirty="0"/>
              <a:t>do-while</a:t>
            </a:r>
            <a:r>
              <a:rPr lang="he-IL" dirty="0"/>
              <a:t>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2F421-961C-CF86-B1A7-67FDF181F1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ראו מימוש של לולאת </a:t>
            </a:r>
            <a:r>
              <a:rPr lang="en-US" dirty="0"/>
              <a:t>do-while</a:t>
            </a:r>
            <a:r>
              <a:rPr lang="he-IL" dirty="0"/>
              <a:t>: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298DA1-A046-A8C2-F4C5-DEA9CE610516}"/>
              </a:ext>
            </a:extLst>
          </p:cNvPr>
          <p:cNvSpPr txBox="1"/>
          <p:nvPr/>
        </p:nvSpPr>
        <p:spPr>
          <a:xfrm>
            <a:off x="1026160" y="3031798"/>
            <a:ext cx="73761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n = </a:t>
            </a:r>
            <a:r>
              <a:rPr lang="en-US" sz="20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'Enter an even number'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n%</a:t>
            </a:r>
            <a:r>
              <a:rPr lang="en-US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20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break</a:t>
            </a:r>
            <a:endParaRPr lang="en-US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3950794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833A3-0EFE-7B97-20C8-99284221E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הפקודה </a:t>
            </a:r>
            <a:r>
              <a:rPr lang="en-US" dirty="0"/>
              <a:t>pass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70EED-90A2-16C2-2CC5-C2E0400EB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0880" y="1406367"/>
            <a:ext cx="11288641" cy="2545080"/>
          </a:xfrm>
        </p:spPr>
        <p:txBody>
          <a:bodyPr>
            <a:normAutofit/>
          </a:bodyPr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נשתמש כאשר נרצה להשאיר את גוף הלולאה ריק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כמובן שניתן להשתמש גם בלולאות </a:t>
            </a:r>
            <a:r>
              <a:rPr lang="en-US" dirty="0"/>
              <a:t>while</a:t>
            </a:r>
            <a:endParaRPr lang="he-IL" dirty="0"/>
          </a:p>
          <a:p>
            <a:pPr marL="6858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שאלה: מה בריצה של הקוד הזה בפיתון שונה משפות פתוח אחרות?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49A426-5CC0-673C-94BD-B455DBB50CCC}"/>
              </a:ext>
            </a:extLst>
          </p:cNvPr>
          <p:cNvSpPr txBox="1"/>
          <p:nvPr/>
        </p:nvSpPr>
        <p:spPr>
          <a:xfrm>
            <a:off x="588374" y="3951447"/>
            <a:ext cx="32410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pass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IL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A22029-6639-9BB3-E3DD-4ECC5394D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261" y="4323080"/>
            <a:ext cx="2295845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492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FE9BF-61A0-309F-2932-F45097398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תשובה 1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D3C4A-43F9-335E-4567-2DABDF783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1681" y="1825625"/>
            <a:ext cx="10515600" cy="1325563"/>
          </a:xfrm>
        </p:spPr>
        <p:txBody>
          <a:bodyPr>
            <a:normAutofit/>
          </a:bodyPr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המשתנה </a:t>
            </a:r>
            <a:r>
              <a:rPr lang="en-US" dirty="0" err="1"/>
              <a:t>i</a:t>
            </a:r>
            <a:r>
              <a:rPr lang="he-IL" dirty="0"/>
              <a:t> מוגדר ב </a:t>
            </a:r>
            <a:r>
              <a:rPr lang="en-US" dirty="0"/>
              <a:t>scope</a:t>
            </a:r>
            <a:r>
              <a:rPr lang="he-IL" dirty="0"/>
              <a:t> של הלולאה בשפות פתוח אחרות הוא לא היה מוכר מחוץ ללולאה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B66D16EC-A3FA-4F46-BCC5-9FF1B3422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978" y="3530894"/>
            <a:ext cx="4349169" cy="1334035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02830AED-503D-4700-87EA-DF5EB0B9D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978" y="5031641"/>
            <a:ext cx="3171621" cy="1822499"/>
          </a:xfrm>
          <a:prstGeom prst="rect">
            <a:avLst/>
          </a:prstGeom>
        </p:spPr>
      </p:pic>
      <p:grpSp>
        <p:nvGrpSpPr>
          <p:cNvPr id="12" name="קבוצה 11">
            <a:extLst>
              <a:ext uri="{FF2B5EF4-FFF2-40B4-BE49-F238E27FC236}">
                <a16:creationId xmlns:a16="http://schemas.microsoft.com/office/drawing/2014/main" id="{DA009791-7269-421B-9994-8C57E3CD14F2}"/>
              </a:ext>
            </a:extLst>
          </p:cNvPr>
          <p:cNvGrpSpPr/>
          <p:nvPr/>
        </p:nvGrpSpPr>
        <p:grpSpPr>
          <a:xfrm>
            <a:off x="309763" y="3023937"/>
            <a:ext cx="3407601" cy="3141337"/>
            <a:chOff x="309763" y="3023937"/>
            <a:chExt cx="3407601" cy="314133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B53F4F-DF0A-3B47-1473-0EE7113CE53A}"/>
                </a:ext>
              </a:extLst>
            </p:cNvPr>
            <p:cNvSpPr txBox="1"/>
            <p:nvPr/>
          </p:nvSpPr>
          <p:spPr>
            <a:xfrm>
              <a:off x="476324" y="3530894"/>
              <a:ext cx="324104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AF00DB"/>
                  </a:solidFill>
                  <a:effectLst/>
                  <a:latin typeface="Courier New" panose="02070309020205020404" pitchFamily="49" charset="0"/>
                </a:rPr>
                <a:t>for</a:t>
              </a:r>
              <a:r>
                <a:rPr lang="en-US" sz="20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 </a:t>
              </a:r>
              <a:r>
                <a:rPr lang="en-US" sz="2000" b="0" dirty="0" err="1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i</a:t>
              </a:r>
              <a:r>
                <a:rPr lang="en-US" sz="20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 </a:t>
              </a:r>
              <a:r>
                <a:rPr lang="en-US" sz="2000" b="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</a:rPr>
                <a:t>in</a:t>
              </a:r>
              <a:r>
                <a:rPr lang="en-US" sz="20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 </a:t>
              </a:r>
              <a:r>
                <a:rPr lang="en-US" sz="2000" b="0" dirty="0">
                  <a:solidFill>
                    <a:srgbClr val="795E26"/>
                  </a:solidFill>
                  <a:effectLst/>
                  <a:latin typeface="Courier New" panose="02070309020205020404" pitchFamily="49" charset="0"/>
                </a:rPr>
                <a:t>range</a:t>
              </a:r>
              <a:r>
                <a:rPr lang="en-US" sz="20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(</a:t>
              </a:r>
              <a:r>
                <a:rPr lang="en-US" sz="2000" b="0" dirty="0">
                  <a:solidFill>
                    <a:srgbClr val="09885A"/>
                  </a:solidFill>
                  <a:effectLst/>
                  <a:latin typeface="Courier New" panose="02070309020205020404" pitchFamily="49" charset="0"/>
                </a:rPr>
                <a:t>10</a:t>
              </a:r>
              <a:r>
                <a:rPr lang="en-US" sz="20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) :</a:t>
              </a:r>
            </a:p>
            <a:p>
              <a:r>
                <a:rPr lang="en-US" sz="20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  </a:t>
              </a:r>
              <a:r>
                <a:rPr lang="en-US" sz="2000" b="0" dirty="0">
                  <a:solidFill>
                    <a:srgbClr val="AF00DB"/>
                  </a:solidFill>
                  <a:effectLst/>
                  <a:latin typeface="Courier New" panose="02070309020205020404" pitchFamily="49" charset="0"/>
                </a:rPr>
                <a:t>pass</a:t>
              </a:r>
              <a:endPara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endParaRPr>
            </a:p>
            <a:p>
              <a:br>
                <a:rPr lang="en-US" sz="20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</a:br>
              <a:r>
                <a:rPr lang="en-US" sz="2000" b="0" dirty="0">
                  <a:solidFill>
                    <a:srgbClr val="795E26"/>
                  </a:solidFill>
                  <a:effectLst/>
                  <a:latin typeface="Courier New" panose="02070309020205020404" pitchFamily="49" charset="0"/>
                </a:rPr>
                <a:t>print</a:t>
              </a:r>
              <a:r>
                <a:rPr lang="en-US" sz="20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(</a:t>
              </a:r>
              <a:r>
                <a:rPr lang="en-US" sz="2000" b="0" dirty="0" err="1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i</a:t>
              </a:r>
              <a:r>
                <a:rPr lang="en-US" sz="20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)</a:t>
              </a:r>
            </a:p>
            <a:p>
              <a:endParaRPr lang="en-IL" sz="2000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95BDBDC-8A5F-E2DE-0584-385EC02EDB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9763" y="5031641"/>
              <a:ext cx="2295845" cy="1133633"/>
            </a:xfrm>
            <a:prstGeom prst="rect">
              <a:avLst/>
            </a:prstGeom>
          </p:spPr>
        </p:pic>
        <p:sp>
          <p:nvSpPr>
            <p:cNvPr id="10" name="תיבת טקסט 9">
              <a:extLst>
                <a:ext uri="{FF2B5EF4-FFF2-40B4-BE49-F238E27FC236}">
                  <a16:creationId xmlns:a16="http://schemas.microsoft.com/office/drawing/2014/main" id="{4097A4F7-283E-449B-BED6-D958716C3C78}"/>
                </a:ext>
              </a:extLst>
            </p:cNvPr>
            <p:cNvSpPr txBox="1"/>
            <p:nvPr/>
          </p:nvSpPr>
          <p:spPr>
            <a:xfrm>
              <a:off x="1321681" y="3023937"/>
              <a:ext cx="2052917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000" b="1" dirty="0"/>
                <a:t>Python</a:t>
              </a:r>
              <a:endParaRPr lang="he-IL" sz="2000" b="1" dirty="0"/>
            </a:p>
          </p:txBody>
        </p:sp>
      </p:grp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1CBE94DF-BE3F-4292-9AFD-9D0CEBAF4508}"/>
              </a:ext>
            </a:extLst>
          </p:cNvPr>
          <p:cNvSpPr txBox="1"/>
          <p:nvPr/>
        </p:nvSpPr>
        <p:spPr>
          <a:xfrm>
            <a:off x="8844296" y="3023937"/>
            <a:ext cx="205291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Java</a:t>
            </a:r>
            <a:endParaRPr lang="he-IL" sz="2000" b="1" dirty="0"/>
          </a:p>
        </p:txBody>
      </p:sp>
    </p:spTree>
    <p:extLst>
      <p:ext uri="{BB962C8B-B14F-4D97-AF65-F5344CB8AC3E}">
        <p14:creationId xmlns:p14="http://schemas.microsoft.com/office/powerpoint/2010/main" val="3779265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FE9BF-61A0-309F-2932-F45097398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תשובה 2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D3C4A-43F9-335E-4567-2DABDF783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1681" y="1825625"/>
            <a:ext cx="10515600" cy="1325563"/>
          </a:xfrm>
        </p:spPr>
        <p:txBody>
          <a:bodyPr>
            <a:normAutofit/>
          </a:bodyPr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בהנחה שהיה מוגדר מחוץ ללולאה, היה מסיים עם ערך 10</a:t>
            </a:r>
            <a:endParaRPr lang="en-IL" dirty="0"/>
          </a:p>
        </p:txBody>
      </p:sp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D62C18EE-8C33-4ADC-B606-B008CDAF7C60}"/>
              </a:ext>
            </a:extLst>
          </p:cNvPr>
          <p:cNvGrpSpPr/>
          <p:nvPr/>
        </p:nvGrpSpPr>
        <p:grpSpPr>
          <a:xfrm>
            <a:off x="453198" y="3429000"/>
            <a:ext cx="3407601" cy="3141337"/>
            <a:chOff x="309763" y="3023937"/>
            <a:chExt cx="3407601" cy="3141337"/>
          </a:xfrm>
        </p:grpSpPr>
        <p:sp>
          <p:nvSpPr>
            <p:cNvPr id="8" name="TextBox 3">
              <a:extLst>
                <a:ext uri="{FF2B5EF4-FFF2-40B4-BE49-F238E27FC236}">
                  <a16:creationId xmlns:a16="http://schemas.microsoft.com/office/drawing/2014/main" id="{92ABFDE4-7E23-41B5-878C-A536D23D5712}"/>
                </a:ext>
              </a:extLst>
            </p:cNvPr>
            <p:cNvSpPr txBox="1"/>
            <p:nvPr/>
          </p:nvSpPr>
          <p:spPr>
            <a:xfrm>
              <a:off x="476324" y="3530894"/>
              <a:ext cx="324104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AF00DB"/>
                  </a:solidFill>
                  <a:effectLst/>
                  <a:latin typeface="Courier New" panose="02070309020205020404" pitchFamily="49" charset="0"/>
                </a:rPr>
                <a:t>for</a:t>
              </a:r>
              <a:r>
                <a:rPr lang="en-US" sz="20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 </a:t>
              </a:r>
              <a:r>
                <a:rPr lang="en-US" sz="2000" b="0" dirty="0" err="1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i</a:t>
              </a:r>
              <a:r>
                <a:rPr lang="en-US" sz="20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 </a:t>
              </a:r>
              <a:r>
                <a:rPr lang="en-US" sz="2000" b="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</a:rPr>
                <a:t>in</a:t>
              </a:r>
              <a:r>
                <a:rPr lang="en-US" sz="20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 </a:t>
              </a:r>
              <a:r>
                <a:rPr lang="en-US" sz="2000" b="0" dirty="0">
                  <a:solidFill>
                    <a:srgbClr val="795E26"/>
                  </a:solidFill>
                  <a:effectLst/>
                  <a:latin typeface="Courier New" panose="02070309020205020404" pitchFamily="49" charset="0"/>
                </a:rPr>
                <a:t>range</a:t>
              </a:r>
              <a:r>
                <a:rPr lang="en-US" sz="20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(</a:t>
              </a:r>
              <a:r>
                <a:rPr lang="en-US" sz="2000" b="0" dirty="0">
                  <a:solidFill>
                    <a:srgbClr val="09885A"/>
                  </a:solidFill>
                  <a:effectLst/>
                  <a:latin typeface="Courier New" panose="02070309020205020404" pitchFamily="49" charset="0"/>
                </a:rPr>
                <a:t>10</a:t>
              </a:r>
              <a:r>
                <a:rPr lang="en-US" sz="20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) :</a:t>
              </a:r>
            </a:p>
            <a:p>
              <a:r>
                <a:rPr lang="en-US" sz="20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  </a:t>
              </a:r>
              <a:r>
                <a:rPr lang="en-US" sz="2000" b="0" dirty="0">
                  <a:solidFill>
                    <a:srgbClr val="AF00DB"/>
                  </a:solidFill>
                  <a:effectLst/>
                  <a:latin typeface="Courier New" panose="02070309020205020404" pitchFamily="49" charset="0"/>
                </a:rPr>
                <a:t>pass</a:t>
              </a:r>
              <a:endPara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endParaRPr>
            </a:p>
            <a:p>
              <a:br>
                <a:rPr lang="en-US" sz="20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</a:br>
              <a:r>
                <a:rPr lang="en-US" sz="2000" b="0" dirty="0">
                  <a:solidFill>
                    <a:srgbClr val="795E26"/>
                  </a:solidFill>
                  <a:effectLst/>
                  <a:latin typeface="Courier New" panose="02070309020205020404" pitchFamily="49" charset="0"/>
                </a:rPr>
                <a:t>print</a:t>
              </a:r>
              <a:r>
                <a:rPr lang="en-US" sz="20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(</a:t>
              </a:r>
              <a:r>
                <a:rPr lang="en-US" sz="2000" b="0" dirty="0" err="1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i</a:t>
              </a:r>
              <a:r>
                <a:rPr lang="en-US" sz="20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)</a:t>
              </a:r>
            </a:p>
            <a:p>
              <a:endParaRPr lang="en-IL" sz="2000" dirty="0"/>
            </a:p>
          </p:txBody>
        </p:sp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F8F22033-60ED-4F93-8CEA-9A566078A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763" y="5031641"/>
              <a:ext cx="2295845" cy="1133633"/>
            </a:xfrm>
            <a:prstGeom prst="rect">
              <a:avLst/>
            </a:prstGeom>
          </p:spPr>
        </p:pic>
        <p:sp>
          <p:nvSpPr>
            <p:cNvPr id="10" name="תיבת טקסט 9">
              <a:extLst>
                <a:ext uri="{FF2B5EF4-FFF2-40B4-BE49-F238E27FC236}">
                  <a16:creationId xmlns:a16="http://schemas.microsoft.com/office/drawing/2014/main" id="{93D743CD-D71F-4BFB-9EC1-B0DBA09ABF3E}"/>
                </a:ext>
              </a:extLst>
            </p:cNvPr>
            <p:cNvSpPr txBox="1"/>
            <p:nvPr/>
          </p:nvSpPr>
          <p:spPr>
            <a:xfrm>
              <a:off x="1321681" y="3023937"/>
              <a:ext cx="2052917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000" b="1" dirty="0"/>
                <a:t>Python</a:t>
              </a:r>
              <a:endParaRPr lang="he-IL" sz="2000" b="1" dirty="0"/>
            </a:p>
          </p:txBody>
        </p:sp>
      </p:grp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6E0C4B9A-5549-4DA7-9A4A-ADCA67625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053" y="3878416"/>
            <a:ext cx="3019846" cy="1590897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D50F25A4-AC31-4A66-9A57-124FFDE39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5056" y="5491725"/>
            <a:ext cx="1076475" cy="962159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B2D69C28-7441-40AC-8BBF-70F59489893C}"/>
              </a:ext>
            </a:extLst>
          </p:cNvPr>
          <p:cNvSpPr txBox="1"/>
          <p:nvPr/>
        </p:nvSpPr>
        <p:spPr>
          <a:xfrm>
            <a:off x="8785056" y="3506758"/>
            <a:ext cx="205291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Java</a:t>
            </a:r>
            <a:endParaRPr lang="he-IL" sz="2000" b="1" dirty="0"/>
          </a:p>
        </p:txBody>
      </p:sp>
    </p:spTree>
    <p:extLst>
      <p:ext uri="{BB962C8B-B14F-4D97-AF65-F5344CB8AC3E}">
        <p14:creationId xmlns:p14="http://schemas.microsoft.com/office/powerpoint/2010/main" val="3661222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D29B2-CB69-89BB-A72A-2BAC5071D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8093D-02B7-3442-1001-6B0CC74CE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נתונים שני מספרים, כתוב לולאה הרצה בין המספר הנמוך למספר הגבוה ומדפיסה את המספרים ביניהם. לא ידוע מי מהמספרים הוא הגדול.</a:t>
            </a:r>
          </a:p>
          <a:p>
            <a:r>
              <a:rPr lang="he-IL" dirty="0"/>
              <a:t>כתוב לולאה המדפיסה את ספרותיו של מספר מימין לשמאל</a:t>
            </a:r>
          </a:p>
          <a:p>
            <a:r>
              <a:rPr lang="he-IL" dirty="0"/>
              <a:t>כתוב לולאה מקוננת המדפיסה מלבן של כוכביות</a:t>
            </a:r>
            <a:endParaRPr lang="en-US" dirty="0"/>
          </a:p>
          <a:p>
            <a:r>
              <a:rPr lang="he-IL" dirty="0"/>
              <a:t>כתוב תוכנית בה המשתמש צריך לנחש מספר. בכל ניחוש התוכנית תדפיס למשתמש האם המספר שהקיש גדול יותר או קטן יותר. התוכנית תסתיים כאשר המשתמש ינחש את המספר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18123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e-IL"/>
              <a:t>לולאה</a:t>
            </a:r>
          </a:p>
        </p:txBody>
      </p:sp>
      <p:sp>
        <p:nvSpPr>
          <p:cNvPr id="53" name="Google Shape;53;p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0" indent="-457200">
              <a:buFont typeface="Arial" panose="020B0604020202020204" pitchFamily="34" charset="0"/>
              <a:buChar char="•"/>
            </a:pPr>
            <a:r>
              <a:rPr lang="he-IL" dirty="0"/>
              <a:t>ביצוע של קטע קוד מספר פעמים</a:t>
            </a:r>
          </a:p>
          <a:p>
            <a:pPr lvl="0"/>
            <a:endParaRPr lang="he-IL" dirty="0"/>
          </a:p>
          <a:p>
            <a:pPr lvl="0"/>
            <a:endParaRPr lang="he-IL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>
            <a:spLocks noGrp="1"/>
          </p:cNvSpPr>
          <p:nvPr>
            <p:ph type="title"/>
          </p:nvPr>
        </p:nvSpPr>
        <p:spPr>
          <a:xfrm>
            <a:off x="3736622" y="2766218"/>
            <a:ext cx="78006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he-IL" dirty="0"/>
              <a:t>שאלות?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8277-E265-2F19-EFFE-AB4D7FC70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05448-3838-9DED-CD82-21A8B30258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נהוג להשתמש בלולאת </a:t>
            </a:r>
            <a:r>
              <a:rPr lang="en-US" dirty="0"/>
              <a:t>for</a:t>
            </a:r>
            <a:r>
              <a:rPr lang="he-IL" dirty="0"/>
              <a:t> </a:t>
            </a:r>
            <a:r>
              <a:rPr lang="he-IL" b="1" dirty="0"/>
              <a:t>כאשר מספר </a:t>
            </a:r>
            <a:r>
              <a:rPr lang="he-IL" b="1" dirty="0" err="1"/>
              <a:t>האיטרציות</a:t>
            </a:r>
            <a:r>
              <a:rPr lang="he-IL" b="1" dirty="0"/>
              <a:t> ידוע (כקבוע או כמשתנה)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26814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8CB8E-8F12-8876-DDDC-F05C8D07D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365125"/>
            <a:ext cx="11349941" cy="1325563"/>
          </a:xfrm>
        </p:spPr>
        <p:txBody>
          <a:bodyPr/>
          <a:lstStyle/>
          <a:p>
            <a:r>
              <a:rPr lang="he-IL" dirty="0"/>
              <a:t>שימוש בפונקציית </a:t>
            </a:r>
            <a:r>
              <a:rPr lang="en-US" dirty="0"/>
              <a:t>range</a:t>
            </a:r>
            <a:r>
              <a:rPr lang="he-IL" dirty="0"/>
              <a:t> עם פרמטר יחיד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342A0-1EA7-3F73-898A-3421EA7CF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1226" y="2865120"/>
            <a:ext cx="4611759" cy="2112963"/>
          </a:xfrm>
        </p:spPr>
        <p:txBody>
          <a:bodyPr/>
          <a:lstStyle/>
          <a:p>
            <a:pPr algn="l" rtl="0"/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 algn="l" rtl="0"/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algn="l" rtl="0"/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9284E8-77DA-F20C-6D7C-CBFA64014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247" y="3011314"/>
            <a:ext cx="2505425" cy="17242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1A1BE8-4B99-3B6A-9E4D-5BBF7FD16005}"/>
              </a:ext>
            </a:extLst>
          </p:cNvPr>
          <p:cNvSpPr txBox="1"/>
          <p:nvPr/>
        </p:nvSpPr>
        <p:spPr>
          <a:xfrm>
            <a:off x="686410" y="1716743"/>
            <a:ext cx="1097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800" dirty="0"/>
              <a:t>range(n)</a:t>
            </a:r>
            <a:endParaRPr lang="he-IL" sz="28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800" dirty="0"/>
              <a:t>ירוץ על כל המספרים מ 0 ועד </a:t>
            </a:r>
            <a:r>
              <a:rPr lang="en-US" sz="2800" dirty="0"/>
              <a:t>n-1</a:t>
            </a:r>
            <a:endParaRPr lang="en-IL" sz="2800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4A19CEB-ADCA-71E7-2877-29DDB8EF157C}"/>
              </a:ext>
            </a:extLst>
          </p:cNvPr>
          <p:cNvSpPr/>
          <p:nvPr/>
        </p:nvSpPr>
        <p:spPr>
          <a:xfrm>
            <a:off x="6132985" y="4094480"/>
            <a:ext cx="1761335" cy="1402080"/>
          </a:xfrm>
          <a:prstGeom prst="wedgeRoundRectCallout">
            <a:avLst>
              <a:gd name="adj1" fmla="val -74479"/>
              <a:gd name="adj2" fmla="val -969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A5685F47-431A-FA74-ECDC-11EE544A7D38}"/>
              </a:ext>
            </a:extLst>
          </p:cNvPr>
          <p:cNvSpPr/>
          <p:nvPr/>
        </p:nvSpPr>
        <p:spPr>
          <a:xfrm>
            <a:off x="291388" y="4109740"/>
            <a:ext cx="2174240" cy="1402080"/>
          </a:xfrm>
          <a:prstGeom prst="wedgeRoundRectCallout">
            <a:avLst>
              <a:gd name="adj1" fmla="val 31503"/>
              <a:gd name="adj2" fmla="val -737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6EF4D5-46FF-760E-9E6F-D3F00B3D9BAE}"/>
              </a:ext>
            </a:extLst>
          </p:cNvPr>
          <p:cNvSpPr txBox="1"/>
          <p:nvPr/>
        </p:nvSpPr>
        <p:spPr>
          <a:xfrm>
            <a:off x="6289040" y="4378960"/>
            <a:ext cx="1483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800" dirty="0">
                <a:solidFill>
                  <a:schemeClr val="bg1"/>
                </a:solidFill>
              </a:rPr>
              <a:t>נקודתיים לציון התחלת בלוק </a:t>
            </a:r>
            <a:r>
              <a:rPr lang="he-IL" sz="1800" dirty="0" err="1">
                <a:solidFill>
                  <a:schemeClr val="bg1"/>
                </a:solidFill>
              </a:rPr>
              <a:t>ואינדנטציה</a:t>
            </a:r>
            <a:endParaRPr lang="en-IL" sz="18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E0BEFF-FD6D-B73D-7DFB-A54E70453C40}"/>
              </a:ext>
            </a:extLst>
          </p:cNvPr>
          <p:cNvSpPr txBox="1"/>
          <p:nvPr/>
        </p:nvSpPr>
        <p:spPr>
          <a:xfrm>
            <a:off x="497840" y="4579015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800" dirty="0" err="1">
                <a:solidFill>
                  <a:schemeClr val="bg1"/>
                </a:solidFill>
              </a:rPr>
              <a:t>אינדנטציה</a:t>
            </a:r>
            <a:endParaRPr lang="en-IL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641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8CB8E-8F12-8876-DDDC-F05C8D07D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365125"/>
            <a:ext cx="11349941" cy="1325563"/>
          </a:xfrm>
        </p:spPr>
        <p:txBody>
          <a:bodyPr/>
          <a:lstStyle/>
          <a:p>
            <a:r>
              <a:rPr lang="he-IL" dirty="0"/>
              <a:t>שימוש בפונקציית </a:t>
            </a:r>
            <a:r>
              <a:rPr lang="en-US" dirty="0"/>
              <a:t>range</a:t>
            </a:r>
            <a:r>
              <a:rPr lang="he-IL" dirty="0"/>
              <a:t> עם 2 פרמטרים 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342A0-1EA7-3F73-898A-3421EA7CF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1226" y="2865120"/>
            <a:ext cx="4767814" cy="2112963"/>
          </a:xfrm>
        </p:spPr>
        <p:txBody>
          <a:bodyPr/>
          <a:lstStyle/>
          <a:p>
            <a:pPr algn="l" rtl="0"/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IL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L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IL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L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algn="l" rtl="0"/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algn="l" rtl="0"/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1A1BE8-4B99-3B6A-9E4D-5BBF7FD16005}"/>
              </a:ext>
            </a:extLst>
          </p:cNvPr>
          <p:cNvSpPr txBox="1"/>
          <p:nvPr/>
        </p:nvSpPr>
        <p:spPr>
          <a:xfrm>
            <a:off x="802640" y="1622618"/>
            <a:ext cx="1097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800" dirty="0"/>
              <a:t>range(s, n)</a:t>
            </a:r>
            <a:endParaRPr lang="he-IL" sz="28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800" dirty="0"/>
              <a:t>ירוץ על כל המספרים מ</a:t>
            </a:r>
            <a:r>
              <a:rPr lang="en-US" sz="2800" dirty="0"/>
              <a:t> s </a:t>
            </a:r>
            <a:r>
              <a:rPr lang="he-IL" sz="2800" dirty="0"/>
              <a:t> ועד </a:t>
            </a:r>
            <a:r>
              <a:rPr lang="en-US" sz="2800" dirty="0"/>
              <a:t>n-1</a:t>
            </a:r>
            <a:endParaRPr lang="en-IL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0F0F90-D24A-0B18-99A3-C1E115352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7881" y="3221585"/>
            <a:ext cx="2162477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72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8CB8E-8F12-8876-DDDC-F05C8D07D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365125"/>
            <a:ext cx="11349941" cy="1325563"/>
          </a:xfrm>
        </p:spPr>
        <p:txBody>
          <a:bodyPr/>
          <a:lstStyle/>
          <a:p>
            <a:r>
              <a:rPr lang="he-IL" dirty="0"/>
              <a:t>שימוש בפונקציית </a:t>
            </a:r>
            <a:r>
              <a:rPr lang="en-US" dirty="0"/>
              <a:t>range</a:t>
            </a:r>
            <a:r>
              <a:rPr lang="he-IL" dirty="0"/>
              <a:t> עם </a:t>
            </a:r>
            <a:r>
              <a:rPr lang="en-US" dirty="0"/>
              <a:t>3</a:t>
            </a:r>
            <a:r>
              <a:rPr lang="he-IL" dirty="0"/>
              <a:t> פרמטרים 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342A0-1EA7-3F73-898A-3421EA7CF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840" y="2865120"/>
            <a:ext cx="5791200" cy="2112963"/>
          </a:xfrm>
        </p:spPr>
        <p:txBody>
          <a:bodyPr/>
          <a:lstStyle/>
          <a:p>
            <a:pPr algn="l"/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x 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 algn="l"/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(x)</a:t>
            </a:r>
          </a:p>
          <a:p>
            <a:pPr algn="l" rtl="0"/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1A1BE8-4B99-3B6A-9E4D-5BBF7FD16005}"/>
              </a:ext>
            </a:extLst>
          </p:cNvPr>
          <p:cNvSpPr txBox="1"/>
          <p:nvPr/>
        </p:nvSpPr>
        <p:spPr>
          <a:xfrm>
            <a:off x="802640" y="1622618"/>
            <a:ext cx="1097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800" dirty="0"/>
              <a:t>range(s, n, j)</a:t>
            </a:r>
            <a:endParaRPr lang="he-IL" sz="28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800" dirty="0"/>
              <a:t>ירוץ על כל המספרים מ</a:t>
            </a:r>
            <a:r>
              <a:rPr lang="en-US" sz="2800" dirty="0"/>
              <a:t> s </a:t>
            </a:r>
            <a:r>
              <a:rPr lang="he-IL" sz="2800" dirty="0"/>
              <a:t> ועד </a:t>
            </a:r>
            <a:r>
              <a:rPr lang="en-US" sz="2800" dirty="0"/>
              <a:t>n-1</a:t>
            </a:r>
            <a:r>
              <a:rPr lang="he-IL" sz="2800" dirty="0"/>
              <a:t> בקפיצות של </a:t>
            </a:r>
            <a:r>
              <a:rPr lang="en-US" sz="2800" dirty="0"/>
              <a:t>j</a:t>
            </a:r>
            <a:endParaRPr lang="en-IL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867A07-D88C-C1B1-0738-8D8195CB6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4358" y="2861853"/>
            <a:ext cx="1209844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31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24D84-028E-1C7F-B1DC-096A9A477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181" y="114003"/>
            <a:ext cx="10515600" cy="1325563"/>
          </a:xfrm>
        </p:spPr>
        <p:txBody>
          <a:bodyPr/>
          <a:lstStyle/>
          <a:p>
            <a:r>
              <a:rPr lang="he-IL" dirty="0"/>
              <a:t>שימוש ב </a:t>
            </a:r>
            <a:r>
              <a:rPr lang="en-US" dirty="0"/>
              <a:t>break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2EEEF-2299-7B3D-60DE-2DD9F1DED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1302" y="1307465"/>
            <a:ext cx="10626479" cy="1882775"/>
          </a:xfrm>
        </p:spPr>
        <p:txBody>
          <a:bodyPr>
            <a:normAutofit fontScale="70000" lnSpcReduction="20000"/>
          </a:bodyPr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יציאה מהלולאה באופן מידי</a:t>
            </a:r>
            <a:endParaRPr lang="en-US" dirty="0"/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בעבר נחשב לא מומלץ לשימוש היות ורצו שללולאה תהיה נקודת כניסה ויציאה יחידה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כיום נחשב מומלץ אם משפר את הקריאות של הקוד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ללא שימוש ב </a:t>
            </a:r>
            <a:r>
              <a:rPr lang="en-US" dirty="0"/>
              <a:t>break</a:t>
            </a:r>
            <a:r>
              <a:rPr lang="he-IL" dirty="0"/>
              <a:t>, לא היינו יכולים להשתמש בלולאת </a:t>
            </a:r>
            <a:r>
              <a:rPr lang="en-US" dirty="0"/>
              <a:t>for</a:t>
            </a:r>
            <a:r>
              <a:rPr lang="he-IL" dirty="0"/>
              <a:t> עבור מטלה זו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שימוש ב </a:t>
            </a:r>
            <a:r>
              <a:rPr lang="en-US" dirty="0"/>
              <a:t>break</a:t>
            </a:r>
            <a:r>
              <a:rPr lang="he-IL" dirty="0"/>
              <a:t> בלולאה מקוננת יגרום להפסקת </a:t>
            </a:r>
            <a:r>
              <a:rPr lang="he-IL"/>
              <a:t>הלולאה הפנימית בלבד!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BDD2B7-6BD5-E833-FF26-B214E7EB36FE}"/>
              </a:ext>
            </a:extLst>
          </p:cNvPr>
          <p:cNvSpPr txBox="1"/>
          <p:nvPr/>
        </p:nvSpPr>
        <p:spPr>
          <a:xfrm>
            <a:off x="741680" y="3573899"/>
            <a:ext cx="5181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i%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==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'found'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20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break</a:t>
            </a:r>
            <a:endParaRPr lang="en-US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endParaRPr lang="en-IL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C5B7B9-8AFF-6E6E-1893-2183E0DFC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036" y="4993244"/>
            <a:ext cx="2419688" cy="11145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98EE35-71D0-7BCC-2A17-C2EEBA1DDFF3}"/>
              </a:ext>
            </a:extLst>
          </p:cNvPr>
          <p:cNvSpPr txBox="1"/>
          <p:nvPr/>
        </p:nvSpPr>
        <p:spPr>
          <a:xfrm>
            <a:off x="6589981" y="3573898"/>
            <a:ext cx="509401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100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found = 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 </a:t>
            </a:r>
            <a:r>
              <a:rPr lang="en-US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found: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i%</a:t>
            </a:r>
            <a:r>
              <a:rPr lang="en-US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'found'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found = 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en-US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4085443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E42EA-3107-60D9-3201-751005C84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היה </a:t>
            </a:r>
            <a:r>
              <a:rPr lang="en-US" dirty="0"/>
              <a:t>break</a:t>
            </a:r>
            <a:r>
              <a:rPr lang="he-IL" dirty="0"/>
              <a:t>?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ECAF3-577F-04C4-8F27-3A1528407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1681" y="1825625"/>
            <a:ext cx="10515600" cy="1120775"/>
          </a:xfrm>
        </p:spPr>
        <p:txBody>
          <a:bodyPr>
            <a:normAutofit fontScale="85000" lnSpcReduction="20000"/>
          </a:bodyPr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אנו מעוניינים לדעת האם יצאנו מהלולאה באמצעות </a:t>
            </a:r>
            <a:r>
              <a:rPr lang="en-US" dirty="0"/>
              <a:t>break</a:t>
            </a:r>
            <a:r>
              <a:rPr lang="he-IL" dirty="0"/>
              <a:t> או האם הלולאה רצה עד סופה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כיצד נעשה זאת?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6114473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ON_Op3_General_Heb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2620</TotalTime>
  <Words>1407</Words>
  <Application>Microsoft Office PowerPoint</Application>
  <PresentationFormat>מסך רחב</PresentationFormat>
  <Paragraphs>207</Paragraphs>
  <Slides>30</Slides>
  <Notes>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30</vt:i4>
      </vt:variant>
    </vt:vector>
  </HeadingPairs>
  <TitlesOfParts>
    <vt:vector size="36" baseType="lpstr">
      <vt:lpstr>Calibri</vt:lpstr>
      <vt:lpstr>Tahoma</vt:lpstr>
      <vt:lpstr>Arial</vt:lpstr>
      <vt:lpstr>Consolas</vt:lpstr>
      <vt:lpstr>Courier New</vt:lpstr>
      <vt:lpstr>TECHNION_Op3_General_Heb</vt:lpstr>
      <vt:lpstr>מדעי הנתונים </vt:lpstr>
      <vt:lpstr>תוכן</vt:lpstr>
      <vt:lpstr>לולאה</vt:lpstr>
      <vt:lpstr>For loop</vt:lpstr>
      <vt:lpstr>שימוש בפונקציית range עם פרמטר יחיד</vt:lpstr>
      <vt:lpstr>שימוש בפונקציית range עם 2 פרמטרים </vt:lpstr>
      <vt:lpstr>שימוש בפונקציית range עם 3 פרמטרים </vt:lpstr>
      <vt:lpstr>שימוש ב break</vt:lpstr>
      <vt:lpstr>היה break?</vt:lpstr>
      <vt:lpstr>פתרון 1: נשתמש במשתנה עזר בוליאני</vt:lpstr>
      <vt:lpstr>פתרון 2: נשתמש ב else</vt:lpstr>
      <vt:lpstr>שימוש ב continue</vt:lpstr>
      <vt:lpstr>שימוש ב continue</vt:lpstr>
      <vt:lpstr>לולאה מקוננת</vt:lpstr>
      <vt:lpstr>While loop</vt:lpstr>
      <vt:lpstr>לולאת while</vt:lpstr>
      <vt:lpstr>לולאת while</vt:lpstr>
      <vt:lpstr>לולאת while</vt:lpstr>
      <vt:lpstr>למי שעדיין לא השתכנע</vt:lpstr>
      <vt:lpstr>הסבר לתופעה</vt:lpstr>
      <vt:lpstr>מסקנה</vt:lpstr>
      <vt:lpstr>מה לגבי לולאת do-while?</vt:lpstr>
      <vt:lpstr>מה לגבי לולאת do-while?</vt:lpstr>
      <vt:lpstr>מה לגבי לולאת do-while?</vt:lpstr>
      <vt:lpstr>מה לגבי לולאת do-while?</vt:lpstr>
      <vt:lpstr>הפקודה pass</vt:lpstr>
      <vt:lpstr>תשובה 1</vt:lpstr>
      <vt:lpstr>תשובה 2</vt:lpstr>
      <vt:lpstr>שאלות</vt:lpstr>
      <vt:lpstr>שאלות?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לולאות</dc:title>
  <dc:creator>Jacob Mike</dc:creator>
  <cp:lastModifiedBy>Danielsh</cp:lastModifiedBy>
  <cp:revision>93</cp:revision>
  <dcterms:created xsi:type="dcterms:W3CDTF">2019-03-02T07:56:19Z</dcterms:created>
  <dcterms:modified xsi:type="dcterms:W3CDTF">2024-09-19T07:55:43Z</dcterms:modified>
</cp:coreProperties>
</file>