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9" r:id="rId4"/>
    <p:sldId id="270" r:id="rId5"/>
    <p:sldId id="272" r:id="rId6"/>
    <p:sldId id="273" r:id="rId7"/>
    <p:sldId id="274" r:id="rId8"/>
    <p:sldId id="287" r:id="rId9"/>
    <p:sldId id="289" r:id="rId10"/>
    <p:sldId id="288" r:id="rId11"/>
    <p:sldId id="291" r:id="rId12"/>
    <p:sldId id="275" r:id="rId13"/>
    <p:sldId id="276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93" r:id="rId22"/>
    <p:sldId id="297" r:id="rId23"/>
    <p:sldId id="284" r:id="rId24"/>
    <p:sldId id="285" r:id="rId25"/>
    <p:sldId id="286" r:id="rId26"/>
    <p:sldId id="294" r:id="rId27"/>
    <p:sldId id="295" r:id="rId28"/>
    <p:sldId id="296" r:id="rId29"/>
    <p:sldId id="268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sP05/wbklGGvZN3CaJNb+N8v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תכנות מונחה עצמים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50436-75DE-1679-D623-08B49CD0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29" y="886459"/>
            <a:ext cx="11430077" cy="55181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ניתן לבצע בדיקה האם תכונה קיימת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F35C-C1BD-B42E-AB56-72B30D15EB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6973" y="-213996"/>
            <a:ext cx="11430078" cy="1376363"/>
          </a:xfrm>
        </p:spPr>
        <p:txBody>
          <a:bodyPr/>
          <a:lstStyle/>
          <a:p>
            <a:r>
              <a:rPr lang="he-IL" dirty="0"/>
              <a:t>הגדרת תכונות האובייקט - 3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E279D-EE32-BC6C-6745-4FD7FE57F6A0}"/>
              </a:ext>
            </a:extLst>
          </p:cNvPr>
          <p:cNvSpPr txBox="1"/>
          <p:nvPr/>
        </p:nvSpPr>
        <p:spPr>
          <a:xfrm>
            <a:off x="410229" y="182562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hasattr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’_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print_barks_no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21C17-510B-6B47-1100-55286EC54A5B}"/>
              </a:ext>
            </a:extLst>
          </p:cNvPr>
          <p:cNvSpPr txBox="1"/>
          <p:nvPr/>
        </p:nvSpPr>
        <p:spPr>
          <a:xfrm>
            <a:off x="5553690" y="18256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Dog(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d.print_barks_no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87329B-962E-9709-C132-4D019C37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67" y="4045287"/>
            <a:ext cx="116221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50436-75DE-1679-D623-08B49CD0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29" y="886459"/>
            <a:ext cx="11430077" cy="55181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ניתן למחוק תכונה קיימת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F35C-C1BD-B42E-AB56-72B30D15EB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6973" y="-213996"/>
            <a:ext cx="11430078" cy="1376363"/>
          </a:xfrm>
        </p:spPr>
        <p:txBody>
          <a:bodyPr/>
          <a:lstStyle/>
          <a:p>
            <a:r>
              <a:rPr lang="he-IL" dirty="0"/>
              <a:t>הגדרת תכונות האובייקט - </a:t>
            </a:r>
            <a:r>
              <a:rPr lang="en-US" dirty="0"/>
              <a:t>4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E279D-EE32-BC6C-6745-4FD7FE57F6A0}"/>
              </a:ext>
            </a:extLst>
          </p:cNvPr>
          <p:cNvSpPr txBox="1"/>
          <p:nvPr/>
        </p:nvSpPr>
        <p:spPr>
          <a:xfrm>
            <a:off x="410229" y="182562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hasattr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print_barks_no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21C17-510B-6B47-1100-55286EC54A5B}"/>
              </a:ext>
            </a:extLst>
          </p:cNvPr>
          <p:cNvSpPr txBox="1"/>
          <p:nvPr/>
        </p:nvSpPr>
        <p:spPr>
          <a:xfrm>
            <a:off x="6021051" y="192272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Dog(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del d._</a:t>
            </a:r>
            <a:r>
              <a:rPr lang="en-US" sz="1800" b="1" dirty="0" err="1">
                <a:latin typeface="Courier New" panose="02070309020205020404" pitchFamily="49" charset="0"/>
              </a:rPr>
              <a:t>barks_no</a:t>
            </a:r>
            <a:endParaRPr lang="en-US" sz="1800" b="1" dirty="0"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d.print_barks_no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A7D5-2A3F-3D76-BA9B-66263617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15" y="4260914"/>
            <a:ext cx="103837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70179E-D2D0-7702-216B-5D8BA15B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82613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מה תהיה תוצאת ההרצה של הקוד הבא ולמה?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136B-47FB-38DD-A45C-0DF405065E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0D71C-2A0C-0893-4EDB-0C736BAF0CCA}"/>
              </a:ext>
            </a:extLst>
          </p:cNvPr>
          <p:cNvSpPr txBox="1"/>
          <p:nvPr/>
        </p:nvSpPr>
        <p:spPr>
          <a:xfrm>
            <a:off x="589280" y="2926080"/>
            <a:ext cx="565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Dog()</a:t>
            </a: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77059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10FA-DD90-FA7A-DE22-ADE6AD0ACC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תוצאת הרצה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C936E-EC69-82B0-795B-F19A2256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741487"/>
            <a:ext cx="6831427" cy="3468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F70EF-CB55-B487-6BDF-FD40741BB82C}"/>
              </a:ext>
            </a:extLst>
          </p:cNvPr>
          <p:cNvSpPr txBox="1"/>
          <p:nvPr/>
        </p:nvSpPr>
        <p:spPr>
          <a:xfrm>
            <a:off x="6797040" y="174148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הגדרנו בעצמנו בנאי המקבל שני פרמטרים,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הבנאי </a:t>
            </a:r>
            <a:r>
              <a:rPr lang="he-IL" sz="1800" dirty="0" err="1"/>
              <a:t>הדיפולטי</a:t>
            </a:r>
            <a:r>
              <a:rPr lang="he-IL" sz="1800" dirty="0"/>
              <a:t>, חסר הפרמטרים כבר לא קיים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קיבלנו שגיאה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60413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DE67FF-C905-917E-4BC3-C7849CDC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978535"/>
          </a:xfrm>
        </p:spPr>
        <p:txBody>
          <a:bodyPr/>
          <a:lstStyle/>
          <a:p>
            <a:r>
              <a:rPr lang="he-IL" dirty="0"/>
              <a:t>פיתון יוצר אובייקט כלב ומעביר אותו לפרמטר הראשון בבנאי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9A9D-BE7F-1D74-E49A-5A682FC302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קריאה לבנאי החדש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54777-04FA-B405-E6BF-559E42BF7E8A}"/>
              </a:ext>
            </a:extLst>
          </p:cNvPr>
          <p:cNvSpPr txBox="1"/>
          <p:nvPr/>
        </p:nvSpPr>
        <p:spPr>
          <a:xfrm>
            <a:off x="477520" y="3088640"/>
            <a:ext cx="5709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dog1 = Dog(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dog2 = Dog(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2077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7E9D13-28C8-0B6B-DC44-00FC91C6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602105"/>
            <a:ext cx="11430077" cy="856615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1B7C-81AD-C93E-E351-38F42DD3B9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גישה לתכונות האובייקט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59492-4B28-440B-1F08-80E294E41B63}"/>
              </a:ext>
            </a:extLst>
          </p:cNvPr>
          <p:cNvSpPr txBox="1"/>
          <p:nvPr/>
        </p:nvSpPr>
        <p:spPr>
          <a:xfrm>
            <a:off x="337624" y="2458720"/>
            <a:ext cx="5605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dog1 = Dog(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(dog1._age)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dog1._age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(dog1._age)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1FCC4-F048-FBE5-EB56-D384B637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20" y="3082186"/>
            <a:ext cx="301032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5F310-5894-2054-90AA-2D1F967A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689735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לא ניתן להסתיר תכונות </a:t>
            </a:r>
          </a:p>
          <a:p>
            <a:r>
              <a:rPr lang="he-IL" dirty="0"/>
              <a:t>מקובל לגשת לתכונות באופן ישיר</a:t>
            </a:r>
          </a:p>
          <a:p>
            <a:r>
              <a:rPr lang="he-IL" dirty="0"/>
              <a:t>קיימת מוסכמה להוסיף קו תחתון לתכונה שאנו רוצים להחשיב אותה כמוסתרת, לדוגמה: </a:t>
            </a:r>
            <a:r>
              <a:rPr lang="en-US" dirty="0"/>
              <a:t>_age</a:t>
            </a:r>
          </a:p>
          <a:p>
            <a:r>
              <a:rPr lang="he-IL" dirty="0"/>
              <a:t>נעשה זאת כדי להעביר מסר למי שקורא/משתמש בקוד שלנו כי מדובר במשתנה פנימי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FD58-0585-BDEA-CDF0-2CA1DB69ED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תכונות פרטיות - </a:t>
            </a:r>
            <a:r>
              <a:rPr lang="en-US" dirty="0"/>
              <a:t>properties</a:t>
            </a:r>
            <a:r>
              <a:rPr lang="he-IL" dirty="0"/>
              <a:t> </a:t>
            </a:r>
            <a:r>
              <a:rPr lang="en-US" dirty="0"/>
              <a:t>Private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648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E064E-44AE-C3CE-8A7E-D05AA25D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2228215"/>
          </a:xfrm>
        </p:spPr>
        <p:txBody>
          <a:bodyPr/>
          <a:lstStyle/>
          <a:p>
            <a:r>
              <a:rPr lang="he-IL" dirty="0"/>
              <a:t>מתן גישה לתכונה</a:t>
            </a:r>
          </a:p>
          <a:p>
            <a:r>
              <a:rPr lang="he-IL" dirty="0"/>
              <a:t>הוספה של בדיקות לפני שינוי של תכונה</a:t>
            </a:r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82BA-524D-B936-3837-7704684460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Getters</a:t>
            </a:r>
            <a:r>
              <a:rPr lang="he-IL" dirty="0"/>
              <a:t> / </a:t>
            </a:r>
            <a:r>
              <a:rPr lang="en-US" dirty="0"/>
              <a:t>Setters</a:t>
            </a:r>
            <a:r>
              <a:rPr lang="he-IL" dirty="0"/>
              <a:t> שימוש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197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A2CCDA-E7D0-1318-6EEB-7D356932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19625"/>
            <a:ext cx="11430077" cy="97853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נניח שאנו מעוניינים לשמור את גיל הכלב באובייקט בשנות אדם אבל להמיר אותו לשנות כלב למשתמש של המחלקה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70F2-4E19-E6FE-1D4D-81505B22B0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2" y="131444"/>
            <a:ext cx="11430078" cy="1376363"/>
          </a:xfrm>
        </p:spPr>
        <p:txBody>
          <a:bodyPr/>
          <a:lstStyle/>
          <a:p>
            <a:r>
              <a:rPr lang="en-US" dirty="0"/>
              <a:t>Getters</a:t>
            </a:r>
            <a:r>
              <a:rPr lang="he-IL" dirty="0"/>
              <a:t> / </a:t>
            </a:r>
            <a:r>
              <a:rPr lang="en-US" dirty="0"/>
              <a:t>Setters</a:t>
            </a:r>
            <a:r>
              <a:rPr lang="he-IL" dirty="0"/>
              <a:t> שימוש</a:t>
            </a:r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65AA5-AB9D-E3CF-F0BB-98A8CB6B215F}"/>
              </a:ext>
            </a:extLst>
          </p:cNvPr>
          <p:cNvSpPr txBox="1"/>
          <p:nvPr/>
        </p:nvSpPr>
        <p:spPr>
          <a:xfrm>
            <a:off x="233602" y="1663381"/>
            <a:ext cx="51105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 /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set_age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 /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AE88-A731-22CC-4E6D-15E9D5CB377D}"/>
              </a:ext>
            </a:extLst>
          </p:cNvPr>
          <p:cNvSpPr txBox="1"/>
          <p:nvPr/>
        </p:nvSpPr>
        <p:spPr>
          <a:xfrm>
            <a:off x="5608322" y="1798160"/>
            <a:ext cx="59334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 change'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dog.get_age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dog.set_age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'after change'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dog.get_age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57AF1-7298-22DA-9318-07E9F2E1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34" y="3913425"/>
            <a:ext cx="32675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60BCE7-D2C8-DA60-1CD0-6422CD1F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253" y="999808"/>
            <a:ext cx="11677747" cy="155818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יצרנו </a:t>
            </a:r>
            <a:r>
              <a:rPr lang="en-US" dirty="0"/>
              <a:t>property</a:t>
            </a:r>
            <a:r>
              <a:rPr lang="he-IL" dirty="0"/>
              <a:t> בשם </a:t>
            </a:r>
            <a:r>
              <a:rPr lang="en-US" dirty="0"/>
              <a:t>age</a:t>
            </a:r>
          </a:p>
          <a:p>
            <a:r>
              <a:rPr lang="he-IL" dirty="0"/>
              <a:t>פעולות קריאה/השמה יפעילו את </a:t>
            </a:r>
            <a:endParaRPr lang="en-US" dirty="0"/>
          </a:p>
          <a:p>
            <a:pPr marL="228600" indent="0">
              <a:buNone/>
            </a:pPr>
            <a:r>
              <a:rPr lang="en-US" dirty="0"/>
              <a:t>	</a:t>
            </a:r>
            <a:r>
              <a:rPr lang="he-IL" dirty="0"/>
              <a:t>הפעולות </a:t>
            </a:r>
            <a:r>
              <a:rPr lang="en-US" dirty="0"/>
              <a:t>set/get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93F6-1EFA-20DA-A6AD-8796ABFE98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121921"/>
            <a:ext cx="11430078" cy="863600"/>
          </a:xfrm>
        </p:spPr>
        <p:txBody>
          <a:bodyPr/>
          <a:lstStyle/>
          <a:p>
            <a:r>
              <a:rPr lang="he-IL" dirty="0"/>
              <a:t>שימוש ב </a:t>
            </a:r>
            <a:r>
              <a:rPr lang="en-US" dirty="0"/>
              <a:t>properties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74DDA-C8F0-0E5F-EA5B-EC2BFD83AD3A}"/>
              </a:ext>
            </a:extLst>
          </p:cNvPr>
          <p:cNvSpPr txBox="1"/>
          <p:nvPr/>
        </p:nvSpPr>
        <p:spPr>
          <a:xfrm>
            <a:off x="247669" y="1741487"/>
            <a:ext cx="5115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 /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'getter method called'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set_age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'setter method called'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 /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 age = property(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get_age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set_age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dirty="0"/>
          </a:p>
          <a:p>
            <a:endParaRPr lang="en-IL" dirty="0"/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B2C4-D4E9-37E7-714C-025F6DBAAD10}"/>
              </a:ext>
            </a:extLst>
          </p:cNvPr>
          <p:cNvSpPr txBox="1"/>
          <p:nvPr/>
        </p:nvSpPr>
        <p:spPr>
          <a:xfrm>
            <a:off x="5059680" y="3313958"/>
            <a:ext cx="286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da-DK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dog.age = 21</a:t>
            </a:r>
          </a:p>
          <a:p>
            <a:r>
              <a:rPr lang="da-DK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'dog age'</a:t>
            </a:r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dog.age</a:t>
            </a:r>
            <a:r>
              <a:rPr lang="da-DK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E89B6-C690-FCC4-9317-9C57DD76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04" y="4268065"/>
            <a:ext cx="323895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מהו תכנות מונחה עצמים</a:t>
            </a:r>
          </a:p>
          <a:p>
            <a:pPr lvl="0"/>
            <a:r>
              <a:rPr lang="he-IL" dirty="0"/>
              <a:t>מחלקה</a:t>
            </a:r>
          </a:p>
          <a:p>
            <a:r>
              <a:rPr lang="he-IL" dirty="0"/>
              <a:t>אובייקט</a:t>
            </a:r>
          </a:p>
          <a:p>
            <a:r>
              <a:rPr lang="he-IL" dirty="0"/>
              <a:t>בנאי</a:t>
            </a:r>
          </a:p>
          <a:p>
            <a:pPr lvl="0"/>
            <a:r>
              <a:rPr lang="he-IL" dirty="0"/>
              <a:t>פעולה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he-IL" dirty="0"/>
              <a:t>תוכן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0A7CA-B2BD-CAA6-8082-0D5C6B8C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389255"/>
          </a:xfrm>
        </p:spPr>
        <p:txBody>
          <a:bodyPr>
            <a:normAutofit fontScale="55000" lnSpcReduction="20000"/>
          </a:bodyPr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675A-E503-C047-380B-3F5E6D04BD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פעולות </a:t>
            </a:r>
            <a:r>
              <a:rPr lang="en-US" dirty="0"/>
              <a:t>methods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FEF0-7389-4CF1-A522-88782E5B164F}"/>
              </a:ext>
            </a:extLst>
          </p:cNvPr>
          <p:cNvSpPr txBox="1"/>
          <p:nvPr/>
        </p:nvSpPr>
        <p:spPr>
          <a:xfrm>
            <a:off x="351693" y="2672080"/>
            <a:ext cx="5659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speak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says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{sound}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0DECA-E2BB-CD52-D1B8-FFBE0E7F67F5}"/>
              </a:ext>
            </a:extLst>
          </p:cNvPr>
          <p:cNvSpPr txBox="1"/>
          <p:nvPr/>
        </p:nvSpPr>
        <p:spPr>
          <a:xfrm>
            <a:off x="6380480" y="2672080"/>
            <a:ext cx="441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dog.description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'speak1'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dog.speak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'How'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'speak2'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dog.speak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Myao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9A4BD-AB73-C2B5-1DC6-26A5774A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4314646"/>
            <a:ext cx="4953691" cy="12860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347A6A0-E534-BF16-2AF7-FB94950D2FB4}"/>
              </a:ext>
            </a:extLst>
          </p:cNvPr>
          <p:cNvSpPr/>
          <p:nvPr/>
        </p:nvSpPr>
        <p:spPr>
          <a:xfrm>
            <a:off x="3952241" y="2599600"/>
            <a:ext cx="1859280" cy="116955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80A27-2644-29EE-8AFE-86462BE4AA60}"/>
              </a:ext>
            </a:extLst>
          </p:cNvPr>
          <p:cNvSpPr txBox="1"/>
          <p:nvPr/>
        </p:nvSpPr>
        <p:spPr>
          <a:xfrm>
            <a:off x="4114801" y="2861209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800" dirty="0">
                <a:solidFill>
                  <a:schemeClr val="bg1"/>
                </a:solidFill>
              </a:rPr>
              <a:t>מחרוזת מפורמטת</a:t>
            </a:r>
            <a:endParaRPr lang="en-I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6A2604-D2FA-CA07-DE65-EE59D232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92" y="1104265"/>
            <a:ext cx="11430077" cy="480695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חובה להגדיר את </a:t>
            </a:r>
            <a:r>
              <a:rPr lang="en-US" dirty="0"/>
              <a:t>self</a:t>
            </a:r>
            <a:r>
              <a:rPr lang="he-IL" dirty="0"/>
              <a:t> כפרמטר ראשון בכל פעולה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0E33-EE8B-0353-167B-3101E22EDD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-183516"/>
            <a:ext cx="11430078" cy="1376363"/>
          </a:xfrm>
        </p:spPr>
        <p:txBody>
          <a:bodyPr/>
          <a:lstStyle/>
          <a:p>
            <a:r>
              <a:rPr lang="he-IL" dirty="0"/>
              <a:t>פעולות </a:t>
            </a:r>
            <a:r>
              <a:rPr lang="en-US" dirty="0"/>
              <a:t>methods</a:t>
            </a:r>
            <a:r>
              <a:rPr lang="he-IL" dirty="0"/>
              <a:t> – שימוש בפרמטר </a:t>
            </a:r>
            <a:r>
              <a:rPr lang="en-US" dirty="0"/>
              <a:t>self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80104-E723-C93A-E02F-4B5B7E327A46}"/>
              </a:ext>
            </a:extLst>
          </p:cNvPr>
          <p:cNvSpPr txBox="1"/>
          <p:nvPr/>
        </p:nvSpPr>
        <p:spPr>
          <a:xfrm>
            <a:off x="300892" y="1741487"/>
            <a:ext cx="72987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speak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says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{sound}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test()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0E23C-7532-20FE-7803-72DC6247D644}"/>
              </a:ext>
            </a:extLst>
          </p:cNvPr>
          <p:cNvSpPr txBox="1"/>
          <p:nvPr/>
        </p:nvSpPr>
        <p:spPr>
          <a:xfrm>
            <a:off x="7691120" y="1834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da-DK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da-DK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</a:t>
            </a:r>
            <a:r>
              <a:rPr lang="da-DK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test()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1ADAD-5626-A6B3-D011-603F62BB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74" y="4888353"/>
            <a:ext cx="6885886" cy="19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C4685-AD21-C363-53C4-949365EC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29" y="831690"/>
            <a:ext cx="11430077" cy="622935"/>
          </a:xfrm>
        </p:spPr>
        <p:txBody>
          <a:bodyPr/>
          <a:lstStyle/>
          <a:p>
            <a:r>
              <a:rPr lang="he-IL" dirty="0"/>
              <a:t>פעולה המפעילה פעולה </a:t>
            </a:r>
            <a:r>
              <a:rPr lang="he-IL" b="1" dirty="0"/>
              <a:t>חייבת</a:t>
            </a:r>
            <a:r>
              <a:rPr lang="he-IL" dirty="0"/>
              <a:t> להשתמש ב </a:t>
            </a:r>
            <a:r>
              <a:rPr lang="en-US" dirty="0"/>
              <a:t>self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FA00-2CA8-C4C7-6ABD-09DAE9B8B3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-297623"/>
            <a:ext cx="11430078" cy="1376363"/>
          </a:xfrm>
        </p:spPr>
        <p:txBody>
          <a:bodyPr>
            <a:normAutofit/>
          </a:bodyPr>
          <a:lstStyle/>
          <a:p>
            <a:r>
              <a:rPr lang="he-IL" dirty="0"/>
              <a:t>פעולות </a:t>
            </a:r>
            <a:r>
              <a:rPr lang="en-US" dirty="0"/>
              <a:t>methods</a:t>
            </a:r>
            <a:r>
              <a:rPr lang="he-IL" dirty="0"/>
              <a:t> – שימוש בפרמטר </a:t>
            </a:r>
            <a:r>
              <a:rPr lang="en-US" dirty="0"/>
              <a:t>self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E6A8-6993-25D6-2CCC-B14E98064E76}"/>
              </a:ext>
            </a:extLst>
          </p:cNvPr>
          <p:cNvSpPr txBox="1"/>
          <p:nvPr/>
        </p:nvSpPr>
        <p:spPr>
          <a:xfrm>
            <a:off x="410229" y="143001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call_description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opssssss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dog.call_description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7DC7A-B404-E026-AC91-59925711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13" y="5906666"/>
            <a:ext cx="2623376" cy="645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08530-1659-398B-DCEF-1C6FD20B4233}"/>
              </a:ext>
            </a:extLst>
          </p:cNvPr>
          <p:cNvSpPr txBox="1"/>
          <p:nvPr/>
        </p:nvSpPr>
        <p:spPr>
          <a:xfrm>
            <a:off x="6588993" y="1463382"/>
            <a:ext cx="52513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call_description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opssssss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dog.call_description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0A877-B17C-3B65-93BD-9CCD9283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12" y="5883830"/>
            <a:ext cx="1717727" cy="7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4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95672-945E-8E2D-FD79-C5B9B9B2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322147" cy="137636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אנו מעוניינים באפשרות להדפיס את פרטי האובייקט שלנו לפלט</a:t>
            </a:r>
            <a:endParaRPr lang="en-US" dirty="0"/>
          </a:p>
          <a:p>
            <a:r>
              <a:rPr lang="he-IL" dirty="0"/>
              <a:t>אם נפעל באופן נאיבי ונבקש להדפיס את האובייקט נקבל את הפלט הבא</a:t>
            </a:r>
          </a:p>
          <a:p>
            <a:r>
              <a:rPr lang="he-IL" dirty="0"/>
              <a:t>שאלה: מה משמעות הפלט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5AE5-D733-C218-3ED9-5A45132AB9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הפעולה </a:t>
            </a:r>
            <a:r>
              <a:rPr lang="en-US" dirty="0"/>
              <a:t>__str__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D8C78-CF15-BE05-AD18-793C62D26934}"/>
              </a:ext>
            </a:extLst>
          </p:cNvPr>
          <p:cNvSpPr txBox="1"/>
          <p:nvPr/>
        </p:nvSpPr>
        <p:spPr>
          <a:xfrm>
            <a:off x="610200" y="3940348"/>
            <a:ext cx="431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da-DK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(dog)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A8BEF-8C1B-FC4C-0D79-BF3B8DD9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71" y="3940348"/>
            <a:ext cx="522042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DB831-FD44-F756-659A-DCB75DC9E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שם המחלקה + מיקום האובייקט בזיכרון.</a:t>
            </a:r>
          </a:p>
          <a:p>
            <a:r>
              <a:rPr lang="he-IL" dirty="0"/>
              <a:t>מזהה את האובייקט באופן חד ערכי</a:t>
            </a:r>
          </a:p>
          <a:p>
            <a:r>
              <a:rPr lang="he-IL" dirty="0"/>
              <a:t>לרוב אין לנו מה לעשות עם מידע זה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6DE0-5C2C-B665-8AC9-6F7D3A8FC0B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930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65D30-2AC9-C24A-3CA5-24F6ABEA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63575"/>
          </a:xfrm>
        </p:spPr>
        <p:txBody>
          <a:bodyPr>
            <a:normAutofit fontScale="85000" lnSpcReduction="10000"/>
          </a:bodyPr>
          <a:lstStyle/>
          <a:p>
            <a:r>
              <a:rPr lang="he-IL" dirty="0" err="1"/>
              <a:t>פייתון</a:t>
            </a:r>
            <a:r>
              <a:rPr lang="he-IL" dirty="0"/>
              <a:t> יפעיל את השיטה </a:t>
            </a:r>
            <a:r>
              <a:rPr lang="en-US" dirty="0"/>
              <a:t>__str__</a:t>
            </a:r>
            <a:r>
              <a:rPr lang="he-IL" dirty="0"/>
              <a:t> שמימשנו ונקבל ייצוג טקסטואלי לאובייקט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A616-36C0-765D-3A23-46129C45AF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הפעולה </a:t>
            </a:r>
            <a:r>
              <a:rPr lang="en-US" dirty="0"/>
              <a:t>__str__</a:t>
            </a:r>
            <a:endParaRPr lang="en-IL" dirty="0"/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7D4F6-2B91-C670-6ECF-7DDC6C0A6AE6}"/>
              </a:ext>
            </a:extLst>
          </p:cNvPr>
          <p:cNvSpPr txBox="1"/>
          <p:nvPr/>
        </p:nvSpPr>
        <p:spPr>
          <a:xfrm>
            <a:off x="213359" y="2691418"/>
            <a:ext cx="81077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 __str__(self)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14FCD-5CB7-3E17-7C88-80B609C0548A}"/>
              </a:ext>
            </a:extLst>
          </p:cNvPr>
          <p:cNvSpPr txBox="1"/>
          <p:nvPr/>
        </p:nvSpPr>
        <p:spPr>
          <a:xfrm>
            <a:off x="8036560" y="2926080"/>
            <a:ext cx="360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da-DK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(dog)</a:t>
            </a:r>
          </a:p>
          <a:p>
            <a:endParaRPr lang="en-I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4F43F-3A68-DB8A-67D6-C1274CEE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133" y="4378623"/>
            <a:ext cx="321037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1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A5FA-8110-5D40-999E-33AB7B8848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33" y="2740818"/>
            <a:ext cx="11430078" cy="1376363"/>
          </a:xfrm>
        </p:spPr>
        <p:txBody>
          <a:bodyPr/>
          <a:lstStyle/>
          <a:p>
            <a:pPr algn="ctr"/>
            <a:r>
              <a:rPr lang="en-US" dirty="0"/>
              <a:t>Static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4937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728FBE-A5DB-7CAD-1E02-EF8D7576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29" y="1410061"/>
            <a:ext cx="11430078" cy="1058819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יש לסמן את הפעולה הסטטית ב </a:t>
            </a: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he-IL" sz="2800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r>
              <a:rPr lang="he-IL" dirty="0"/>
              <a:t>הפעולה הסטטית לא מקבלת פרמטר 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self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6514-7E34-6FDC-6D95-1A6AE20018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פעולה סטטית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C30B4-F8A2-0F3A-0788-A05812C511DE}"/>
              </a:ext>
            </a:extLst>
          </p:cNvPr>
          <p:cNvSpPr txBox="1"/>
          <p:nvPr/>
        </p:nvSpPr>
        <p:spPr>
          <a:xfrm>
            <a:off x="233680" y="2613978"/>
            <a:ext cx="7264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Hav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hav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CD2C-EC63-B152-2474-4646A88EA99C}"/>
              </a:ext>
            </a:extLst>
          </p:cNvPr>
          <p:cNvSpPr txBox="1"/>
          <p:nvPr/>
        </p:nvSpPr>
        <p:spPr>
          <a:xfrm>
            <a:off x="7386320" y="261397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 = Dog(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dog.description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Dog.bark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dog.bark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37894D-4CD9-854D-A83B-1D3A2DB1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0" y="4271234"/>
            <a:ext cx="329611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E019-DEFB-0291-B921-BCCB54E7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962025"/>
            <a:ext cx="11430077" cy="897255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השמה למשתנה מחוץ לפעולות תגדיר אותו כסטטי</a:t>
            </a:r>
          </a:p>
          <a:p>
            <a:r>
              <a:rPr lang="he-IL" dirty="0"/>
              <a:t>ניתן לכתוב שם גם קוד שיאתחל אותו – "בנאי סטטי"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C310-4F17-96AC-4A31-35EB1F89EB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801" y="-171708"/>
            <a:ext cx="11430078" cy="1376363"/>
          </a:xfrm>
        </p:spPr>
        <p:txBody>
          <a:bodyPr/>
          <a:lstStyle/>
          <a:p>
            <a:r>
              <a:rPr lang="he-IL" dirty="0"/>
              <a:t>תכונה סטטית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BC1F4-3AD1-39F5-235F-B94430BA92EC}"/>
              </a:ext>
            </a:extLst>
          </p:cNvPr>
          <p:cNvSpPr txBox="1"/>
          <p:nvPr/>
        </p:nvSpPr>
        <p:spPr>
          <a:xfrm>
            <a:off x="243840" y="1960047"/>
            <a:ext cx="81076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Dog.counter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+=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years old'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BCB17-54DD-930C-9943-D620D6F11EC6}"/>
              </a:ext>
            </a:extLst>
          </p:cNvPr>
          <p:cNvSpPr txBox="1"/>
          <p:nvPr/>
        </p:nvSpPr>
        <p:spPr>
          <a:xfrm>
            <a:off x="7955280" y="196004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dog1 = Dog(</a:t>
            </a:r>
            <a:r>
              <a:rPr lang="da-DK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'Homy'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dog2 = Dog(</a:t>
            </a:r>
            <a:r>
              <a:rPr lang="da-DK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'Blacky'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da-DK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a-DK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a-DK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Dog.counter</a:t>
            </a:r>
            <a: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da-DK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da-DK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8A600-1429-C193-720B-E6E03B42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54" y="4096961"/>
            <a:ext cx="116221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3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711B6-9F31-5BF1-722B-52D2B4AB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עד כה השתמשנו בפיתון כשפה פרוצדורלית</a:t>
            </a:r>
          </a:p>
          <a:p>
            <a:r>
              <a:rPr lang="he-IL" dirty="0"/>
              <a:t>עתה נשתמש בה כשפה מונחית עצמים</a:t>
            </a:r>
          </a:p>
          <a:p>
            <a:r>
              <a:rPr lang="he-IL" dirty="0"/>
              <a:t>אנו מסתכלים על העולם כאוסף של עצמים</a:t>
            </a:r>
          </a:p>
          <a:p>
            <a:r>
              <a:rPr lang="he-IL" dirty="0"/>
              <a:t>לכל עצם יש תכונות ופעולות</a:t>
            </a:r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A49A-D5F2-0C0F-5073-8A568DAD1A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תכנות מונחה עצמים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06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6265D2-025B-BCF5-5B4B-26D7CB26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73469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מחלקה המייצגת כלב</a:t>
            </a:r>
          </a:p>
          <a:p>
            <a:r>
              <a:rPr lang="he-IL" dirty="0"/>
              <a:t>שמות מחלקה נכתבים ללא קו תחתון בין המילים. לכל מילה אות ראשונה גדולה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653B-A91E-0474-6403-0984AF065C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מחלקה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1B882-2853-F616-EA26-AE8AF076D0D4}"/>
              </a:ext>
            </a:extLst>
          </p:cNvPr>
          <p:cNvSpPr txBox="1"/>
          <p:nvPr/>
        </p:nvSpPr>
        <p:spPr>
          <a:xfrm>
            <a:off x="883920" y="3160375"/>
            <a:ext cx="301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06097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81B62-ED18-9542-E3E0-DBB8B162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391921"/>
            <a:ext cx="11334730" cy="1422399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יוצרים אובייקט באמצעות כתיבת שם המחלקה עם סוגריים</a:t>
            </a:r>
          </a:p>
          <a:p>
            <a:r>
              <a:rPr lang="he-IL" dirty="0"/>
              <a:t>המספרים </a:t>
            </a:r>
            <a:r>
              <a:rPr lang="he-IL" dirty="0" err="1"/>
              <a:t>בהקסה</a:t>
            </a:r>
            <a:r>
              <a:rPr lang="he-IL" dirty="0"/>
              <a:t> הם כתובתו של האובייקט בזיכרון</a:t>
            </a:r>
          </a:p>
          <a:p>
            <a:r>
              <a:rPr lang="he-IL" dirty="0"/>
              <a:t>נוצרו 2 אובייקטים שונים. כל אובייקט ממוקם במקום אחר בזיכרון</a:t>
            </a:r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75D4-7CA7-C733-41C7-A7F0E0D6E7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365125"/>
            <a:ext cx="11430078" cy="884556"/>
          </a:xfrm>
        </p:spPr>
        <p:txBody>
          <a:bodyPr/>
          <a:lstStyle/>
          <a:p>
            <a:r>
              <a:rPr lang="he-IL" dirty="0"/>
              <a:t>יצירת אובייקט - 1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5ED5-C5E4-99CD-60EB-60BB4E3F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814320"/>
            <a:ext cx="511563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62645-C111-8D60-B650-CCD77E97A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דרך נוספת לראות שנוצרו 2 אובייקטים שונים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A701-876B-5174-4BB8-56C39A8827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יצירת אובייקט - 2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C400D-10AB-D1BB-5963-FBA7881F0327}"/>
              </a:ext>
            </a:extLst>
          </p:cNvPr>
          <p:cNvSpPr txBox="1"/>
          <p:nvPr/>
        </p:nvSpPr>
        <p:spPr>
          <a:xfrm>
            <a:off x="812800" y="3881120"/>
            <a:ext cx="4206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Dog()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Dog()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== b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D1EDB-D25E-C210-7E8B-BDE558FD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87" y="4244926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75FC0-61F1-68E9-246B-9D4B82D5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518384"/>
            <a:ext cx="11840307" cy="1517015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שם הבנאי הוא תמיד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he-IL" dirty="0"/>
              <a:t> . 2 קווים תחתונים בכל צד.</a:t>
            </a:r>
          </a:p>
          <a:p>
            <a:r>
              <a:rPr lang="he-IL" dirty="0"/>
              <a:t>פרמטר ראשון תמיד יהיה </a:t>
            </a:r>
            <a:r>
              <a:rPr lang="en-US" dirty="0"/>
              <a:t>self</a:t>
            </a:r>
            <a:r>
              <a:rPr lang="he-IL" dirty="0"/>
              <a:t>, מייצג את האובייקט שנוצר. פיתון ייצור אובייקט כלב בצורה אוטומטית ויעביר אותו לפרמטר זה.</a:t>
            </a:r>
          </a:p>
          <a:p>
            <a:r>
              <a:rPr lang="he-IL" dirty="0"/>
              <a:t>תכונות האובייקט (</a:t>
            </a:r>
            <a:r>
              <a:rPr lang="en-US" dirty="0"/>
              <a:t>instance attributes</a:t>
            </a:r>
            <a:r>
              <a:rPr lang="he-IL" dirty="0"/>
              <a:t>) מוגדרות </a:t>
            </a:r>
            <a:r>
              <a:rPr lang="he-IL" b="1" dirty="0"/>
              <a:t>בעת ההשמה שלהם</a:t>
            </a:r>
          </a:p>
          <a:p>
            <a:endParaRPr lang="he-IL" dirty="0"/>
          </a:p>
          <a:p>
            <a:endParaRPr lang="he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767F0-2D29-EFB0-41A0-71A1001EB82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365125"/>
            <a:ext cx="11430078" cy="843916"/>
          </a:xfrm>
        </p:spPr>
        <p:txBody>
          <a:bodyPr/>
          <a:lstStyle/>
          <a:p>
            <a:r>
              <a:rPr lang="he-IL" dirty="0"/>
              <a:t>בנאי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FE767-DED2-35C4-BC26-CD8F379E41D8}"/>
              </a:ext>
            </a:extLst>
          </p:cNvPr>
          <p:cNvSpPr txBox="1"/>
          <p:nvPr/>
        </p:nvSpPr>
        <p:spPr>
          <a:xfrm>
            <a:off x="351693" y="3708400"/>
            <a:ext cx="5394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age</a:t>
            </a:r>
          </a:p>
          <a:p>
            <a:endParaRPr lang="en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B17D3-D81B-4941-9FC5-D401075BBC01}"/>
              </a:ext>
            </a:extLst>
          </p:cNvPr>
          <p:cNvSpPr txBox="1"/>
          <p:nvPr/>
        </p:nvSpPr>
        <p:spPr>
          <a:xfrm>
            <a:off x="6878320" y="43701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Dog(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7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B1721-F5B8-6542-839D-55733231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496059"/>
            <a:ext cx="11430077" cy="820421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תכונות האובייקט מוגדרות בעת ההשמה הראשונה שלהם</a:t>
            </a:r>
          </a:p>
          <a:p>
            <a:r>
              <a:rPr lang="he-IL" dirty="0"/>
              <a:t>התכונות מוגדרות על </a:t>
            </a:r>
            <a:r>
              <a:rPr lang="en-US" dirty="0"/>
              <a:t>self</a:t>
            </a:r>
            <a:r>
              <a:rPr lang="he-IL" dirty="0"/>
              <a:t> </a:t>
            </a:r>
            <a:r>
              <a:rPr lang="he-IL" b="1" dirty="0"/>
              <a:t>ולא ניתן לגשת אליהם בלעדיו</a:t>
            </a:r>
            <a:endParaRPr lang="en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F89A-E00C-0C88-E9AA-68629F0A58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תכונות האובייקט - 1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7F747-FE0B-84C5-FF5F-7BC8C85E5CF9}"/>
              </a:ext>
            </a:extLst>
          </p:cNvPr>
          <p:cNvSpPr txBox="1"/>
          <p:nvPr/>
        </p:nvSpPr>
        <p:spPr>
          <a:xfrm>
            <a:off x="223520" y="2316480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bark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._test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64BF9-A72C-A147-9C8E-147BD590862B}"/>
              </a:ext>
            </a:extLst>
          </p:cNvPr>
          <p:cNvSpPr txBox="1"/>
          <p:nvPr/>
        </p:nvSpPr>
        <p:spPr>
          <a:xfrm>
            <a:off x="7311370" y="240061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Dog(</a:t>
            </a:r>
            <a:r>
              <a:rPr lang="sv-SE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d.bark()</a:t>
            </a:r>
          </a:p>
          <a:p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</a:t>
            </a:r>
            <a:r>
              <a:rPr lang="sv-SE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sv-SE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75DA1-DDA6-ECD3-5DF4-A7EFA94B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225" y="4363194"/>
            <a:ext cx="160995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B1721-F5B8-6542-839D-55733231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496059"/>
            <a:ext cx="11430077" cy="490855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יש להיזהר לא לגשת לתכונה לפני שהוגדרה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F89A-E00C-0C88-E9AA-68629F0A58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תכונות האובייקט - 2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7F747-FE0B-84C5-FF5F-7BC8C85E5CF9}"/>
              </a:ext>
            </a:extLst>
          </p:cNvPr>
          <p:cNvSpPr txBox="1"/>
          <p:nvPr/>
        </p:nvSpPr>
        <p:spPr>
          <a:xfrm>
            <a:off x="223520" y="2316480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Dog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name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age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bark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._test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64BF9-A72C-A147-9C8E-147BD590862B}"/>
              </a:ext>
            </a:extLst>
          </p:cNvPr>
          <p:cNvSpPr txBox="1"/>
          <p:nvPr/>
        </p:nvSpPr>
        <p:spPr>
          <a:xfrm>
            <a:off x="7311370" y="240061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Dog(</a:t>
            </a:r>
            <a:r>
              <a:rPr lang="sv-SE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'Homi'</a:t>
            </a:r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sv-S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</a:t>
            </a:r>
            <a:r>
              <a:rPr lang="sv-SE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sv-S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sv-SE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sv-SE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6EAF4-3A86-0499-58DE-1CB1A462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32" y="3242010"/>
            <a:ext cx="6096000" cy="35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09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1944</Words>
  <Application>Microsoft Office PowerPoint</Application>
  <PresentationFormat>Widescreen</PresentationFormat>
  <Paragraphs>289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Tahoma</vt:lpstr>
      <vt:lpstr>Calibri</vt:lpstr>
      <vt:lpstr>TECHNION_Op3_General_Heb</vt:lpstr>
      <vt:lpstr>תכנות מונחה עצמים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רשימות</dc:title>
  <dc:creator>Jacob Mike</dc:creator>
  <cp:lastModifiedBy>Yaron Mizrahi</cp:lastModifiedBy>
  <cp:revision>132</cp:revision>
  <dcterms:created xsi:type="dcterms:W3CDTF">2019-03-02T07:56:19Z</dcterms:created>
  <dcterms:modified xsi:type="dcterms:W3CDTF">2022-11-01T09:17:36Z</dcterms:modified>
</cp:coreProperties>
</file>