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79" r:id="rId14"/>
    <p:sldId id="280" r:id="rId15"/>
    <p:sldId id="268" r:id="rId16"/>
    <p:sldId id="269" r:id="rId17"/>
    <p:sldId id="281" r:id="rId18"/>
    <p:sldId id="271" r:id="rId19"/>
    <p:sldId id="273" r:id="rId20"/>
    <p:sldId id="272" r:id="rId21"/>
    <p:sldId id="283" r:id="rId22"/>
    <p:sldId id="275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AWtRBcDg7SzNeQ4dZQNI7l5FJ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4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מחרוזות בפיתון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l="21968" t="66512" r="49783" b="22247"/>
          <a:stretch/>
        </p:blipFill>
        <p:spPr>
          <a:xfrm>
            <a:off x="7482272" y="3788246"/>
            <a:ext cx="2703718" cy="125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l="21915" t="55723" r="50150" b="34045"/>
          <a:stretch/>
        </p:blipFill>
        <p:spPr>
          <a:xfrm>
            <a:off x="1897041" y="3859618"/>
            <a:ext cx="3049636" cy="130780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קיטוע מחרוזות (2)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77563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228603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279642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330681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381720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4327602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483799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5348388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5858781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6369174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687956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738996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790035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841074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892113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943152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76854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27893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278932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329972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381011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4320508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483090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5341294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5851687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6362080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687247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738286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789325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840365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891404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942443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0"/>
          <p:cNvCxnSpPr/>
          <p:nvPr/>
        </p:nvCxnSpPr>
        <p:spPr>
          <a:xfrm rot="10800000" flipH="1">
            <a:off x="3177404" y="2861936"/>
            <a:ext cx="639805" cy="12209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10"/>
          <p:cNvCxnSpPr/>
          <p:nvPr/>
        </p:nvCxnSpPr>
        <p:spPr>
          <a:xfrm rot="10800000" flipH="1">
            <a:off x="8374373" y="2861935"/>
            <a:ext cx="46976" cy="12103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קיטוע מחרוזות (3)</a:t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1775637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28603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2796423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330681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3817209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4327602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4837995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5348388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5858781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6369174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6879567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738996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7900353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841074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8921139" y="2287777"/>
            <a:ext cx="520996" cy="57415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943152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176854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227893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278932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329972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381011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4320508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483090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5341294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5851687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6362080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687247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738286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789325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840365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891404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942443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1"/>
          <p:cNvPicPr preferRelativeResize="0"/>
          <p:nvPr/>
        </p:nvPicPr>
        <p:blipFill rotWithShape="1">
          <a:blip r:embed="rId3">
            <a:alphaModFix/>
          </a:blip>
          <a:srcRect l="21987" t="77752" r="58229" b="11628"/>
          <a:stretch/>
        </p:blipFill>
        <p:spPr>
          <a:xfrm>
            <a:off x="4373852" y="3260583"/>
            <a:ext cx="3333504" cy="209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ADF9-F432-1F1A-0890-24A02984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קיטוע מחרוזת - היפוך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55995-FBBA-BA89-AE87-FBE6FEBE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6129" y="3752098"/>
            <a:ext cx="7533712" cy="2441575"/>
          </a:xfrm>
        </p:spPr>
        <p:txBody>
          <a:bodyPr/>
          <a:lstStyle/>
          <a:p>
            <a:r>
              <a:rPr lang="he-IL" dirty="0"/>
              <a:t>מסוף המחרוזת לתחילתה בקפיצות של -1 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28ACB0-E42F-8B75-E1B9-629A923C01E7}"/>
              </a:ext>
            </a:extLst>
          </p:cNvPr>
          <p:cNvGrpSpPr/>
          <p:nvPr/>
        </p:nvGrpSpPr>
        <p:grpSpPr>
          <a:xfrm>
            <a:off x="2004011" y="1367712"/>
            <a:ext cx="8183978" cy="1336160"/>
            <a:chOff x="1768543" y="1525775"/>
            <a:chExt cx="8183978" cy="1336160"/>
          </a:xfrm>
        </p:grpSpPr>
        <p:sp>
          <p:nvSpPr>
            <p:cNvPr id="5" name="Google Shape;150;p8">
              <a:extLst>
                <a:ext uri="{FF2B5EF4-FFF2-40B4-BE49-F238E27FC236}">
                  <a16:creationId xmlns:a16="http://schemas.microsoft.com/office/drawing/2014/main" id="{E7F897E1-4DA2-C002-0DD6-60ABB07F4D6D}"/>
                </a:ext>
              </a:extLst>
            </p:cNvPr>
            <p:cNvSpPr/>
            <p:nvPr/>
          </p:nvSpPr>
          <p:spPr>
            <a:xfrm>
              <a:off x="1775637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51;p8">
              <a:extLst>
                <a:ext uri="{FF2B5EF4-FFF2-40B4-BE49-F238E27FC236}">
                  <a16:creationId xmlns:a16="http://schemas.microsoft.com/office/drawing/2014/main" id="{F11A9948-CFD8-5D9C-246F-4173DE3D4CEF}"/>
                </a:ext>
              </a:extLst>
            </p:cNvPr>
            <p:cNvSpPr/>
            <p:nvPr/>
          </p:nvSpPr>
          <p:spPr>
            <a:xfrm>
              <a:off x="2286030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52;p8">
              <a:extLst>
                <a:ext uri="{FF2B5EF4-FFF2-40B4-BE49-F238E27FC236}">
                  <a16:creationId xmlns:a16="http://schemas.microsoft.com/office/drawing/2014/main" id="{71852501-201A-B595-4F08-F82960DDC54D}"/>
                </a:ext>
              </a:extLst>
            </p:cNvPr>
            <p:cNvSpPr/>
            <p:nvPr/>
          </p:nvSpPr>
          <p:spPr>
            <a:xfrm>
              <a:off x="2796423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3;p8">
              <a:extLst>
                <a:ext uri="{FF2B5EF4-FFF2-40B4-BE49-F238E27FC236}">
                  <a16:creationId xmlns:a16="http://schemas.microsoft.com/office/drawing/2014/main" id="{969F2686-78A6-CD84-764E-709EBF8330AC}"/>
                </a:ext>
              </a:extLst>
            </p:cNvPr>
            <p:cNvSpPr/>
            <p:nvPr/>
          </p:nvSpPr>
          <p:spPr>
            <a:xfrm>
              <a:off x="3306816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4;p8">
              <a:extLst>
                <a:ext uri="{FF2B5EF4-FFF2-40B4-BE49-F238E27FC236}">
                  <a16:creationId xmlns:a16="http://schemas.microsoft.com/office/drawing/2014/main" id="{B0A45F0E-F0D5-F3F2-960B-212F952122A9}"/>
                </a:ext>
              </a:extLst>
            </p:cNvPr>
            <p:cNvSpPr/>
            <p:nvPr/>
          </p:nvSpPr>
          <p:spPr>
            <a:xfrm>
              <a:off x="3817209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5;p8">
              <a:extLst>
                <a:ext uri="{FF2B5EF4-FFF2-40B4-BE49-F238E27FC236}">
                  <a16:creationId xmlns:a16="http://schemas.microsoft.com/office/drawing/2014/main" id="{C483F770-9F27-7298-A268-8B7FFA19CE15}"/>
                </a:ext>
              </a:extLst>
            </p:cNvPr>
            <p:cNvSpPr/>
            <p:nvPr/>
          </p:nvSpPr>
          <p:spPr>
            <a:xfrm>
              <a:off x="4327602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6;p8">
              <a:extLst>
                <a:ext uri="{FF2B5EF4-FFF2-40B4-BE49-F238E27FC236}">
                  <a16:creationId xmlns:a16="http://schemas.microsoft.com/office/drawing/2014/main" id="{DE22E98F-605C-CE83-50E1-B855A507EA86}"/>
                </a:ext>
              </a:extLst>
            </p:cNvPr>
            <p:cNvSpPr/>
            <p:nvPr/>
          </p:nvSpPr>
          <p:spPr>
            <a:xfrm>
              <a:off x="4837995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7;p8">
              <a:extLst>
                <a:ext uri="{FF2B5EF4-FFF2-40B4-BE49-F238E27FC236}">
                  <a16:creationId xmlns:a16="http://schemas.microsoft.com/office/drawing/2014/main" id="{3A50ADA3-03FC-377F-35D4-24097ABFD5D5}"/>
                </a:ext>
              </a:extLst>
            </p:cNvPr>
            <p:cNvSpPr/>
            <p:nvPr/>
          </p:nvSpPr>
          <p:spPr>
            <a:xfrm>
              <a:off x="5348388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8;p8">
              <a:extLst>
                <a:ext uri="{FF2B5EF4-FFF2-40B4-BE49-F238E27FC236}">
                  <a16:creationId xmlns:a16="http://schemas.microsoft.com/office/drawing/2014/main" id="{04827A79-3FBD-F5F5-97CA-41EE81B22240}"/>
                </a:ext>
              </a:extLst>
            </p:cNvPr>
            <p:cNvSpPr/>
            <p:nvPr/>
          </p:nvSpPr>
          <p:spPr>
            <a:xfrm>
              <a:off x="5858781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9;p8">
              <a:extLst>
                <a:ext uri="{FF2B5EF4-FFF2-40B4-BE49-F238E27FC236}">
                  <a16:creationId xmlns:a16="http://schemas.microsoft.com/office/drawing/2014/main" id="{C23BD2A6-38E1-3B49-5C8E-F6AFF063A4C9}"/>
                </a:ext>
              </a:extLst>
            </p:cNvPr>
            <p:cNvSpPr/>
            <p:nvPr/>
          </p:nvSpPr>
          <p:spPr>
            <a:xfrm>
              <a:off x="6369174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0;p8">
              <a:extLst>
                <a:ext uri="{FF2B5EF4-FFF2-40B4-BE49-F238E27FC236}">
                  <a16:creationId xmlns:a16="http://schemas.microsoft.com/office/drawing/2014/main" id="{76D00057-3E13-62A8-BCDD-28ABB84B3C74}"/>
                </a:ext>
              </a:extLst>
            </p:cNvPr>
            <p:cNvSpPr/>
            <p:nvPr/>
          </p:nvSpPr>
          <p:spPr>
            <a:xfrm>
              <a:off x="6879567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1;p8">
              <a:extLst>
                <a:ext uri="{FF2B5EF4-FFF2-40B4-BE49-F238E27FC236}">
                  <a16:creationId xmlns:a16="http://schemas.microsoft.com/office/drawing/2014/main" id="{2F63FD56-F101-5312-8266-9C0AD54C0420}"/>
                </a:ext>
              </a:extLst>
            </p:cNvPr>
            <p:cNvSpPr/>
            <p:nvPr/>
          </p:nvSpPr>
          <p:spPr>
            <a:xfrm>
              <a:off x="7389960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2;p8">
              <a:extLst>
                <a:ext uri="{FF2B5EF4-FFF2-40B4-BE49-F238E27FC236}">
                  <a16:creationId xmlns:a16="http://schemas.microsoft.com/office/drawing/2014/main" id="{A61CA48D-C751-895D-8CD9-0E987DE0B060}"/>
                </a:ext>
              </a:extLst>
            </p:cNvPr>
            <p:cNvSpPr/>
            <p:nvPr/>
          </p:nvSpPr>
          <p:spPr>
            <a:xfrm>
              <a:off x="7900353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3;p8">
              <a:extLst>
                <a:ext uri="{FF2B5EF4-FFF2-40B4-BE49-F238E27FC236}">
                  <a16:creationId xmlns:a16="http://schemas.microsoft.com/office/drawing/2014/main" id="{E339DC03-3F23-C214-2725-CCA49548CDCD}"/>
                </a:ext>
              </a:extLst>
            </p:cNvPr>
            <p:cNvSpPr/>
            <p:nvPr/>
          </p:nvSpPr>
          <p:spPr>
            <a:xfrm>
              <a:off x="8410746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4;p8">
              <a:extLst>
                <a:ext uri="{FF2B5EF4-FFF2-40B4-BE49-F238E27FC236}">
                  <a16:creationId xmlns:a16="http://schemas.microsoft.com/office/drawing/2014/main" id="{F18BD9A6-CCDC-7647-FC40-6EAD27B148F2}"/>
                </a:ext>
              </a:extLst>
            </p:cNvPr>
            <p:cNvSpPr/>
            <p:nvPr/>
          </p:nvSpPr>
          <p:spPr>
            <a:xfrm>
              <a:off x="8921139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5;p8">
              <a:extLst>
                <a:ext uri="{FF2B5EF4-FFF2-40B4-BE49-F238E27FC236}">
                  <a16:creationId xmlns:a16="http://schemas.microsoft.com/office/drawing/2014/main" id="{207E4BC2-A0A0-67E1-58BA-6DFCCEF94EFA}"/>
                </a:ext>
              </a:extLst>
            </p:cNvPr>
            <p:cNvSpPr/>
            <p:nvPr/>
          </p:nvSpPr>
          <p:spPr>
            <a:xfrm>
              <a:off x="9431525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6;p8">
              <a:extLst>
                <a:ext uri="{FF2B5EF4-FFF2-40B4-BE49-F238E27FC236}">
                  <a16:creationId xmlns:a16="http://schemas.microsoft.com/office/drawing/2014/main" id="{7A74135C-7B26-2079-C13F-43034297DE66}"/>
                </a:ext>
              </a:extLst>
            </p:cNvPr>
            <p:cNvSpPr/>
            <p:nvPr/>
          </p:nvSpPr>
          <p:spPr>
            <a:xfrm>
              <a:off x="1768543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7;p8">
              <a:extLst>
                <a:ext uri="{FF2B5EF4-FFF2-40B4-BE49-F238E27FC236}">
                  <a16:creationId xmlns:a16="http://schemas.microsoft.com/office/drawing/2014/main" id="{75D03462-6FC1-FB8B-902E-3811D75A38A0}"/>
                </a:ext>
              </a:extLst>
            </p:cNvPr>
            <p:cNvSpPr/>
            <p:nvPr/>
          </p:nvSpPr>
          <p:spPr>
            <a:xfrm>
              <a:off x="2278936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68;p8">
              <a:extLst>
                <a:ext uri="{FF2B5EF4-FFF2-40B4-BE49-F238E27FC236}">
                  <a16:creationId xmlns:a16="http://schemas.microsoft.com/office/drawing/2014/main" id="{6789C52D-F64F-703E-76BF-9E0AAA42620D}"/>
                </a:ext>
              </a:extLst>
            </p:cNvPr>
            <p:cNvSpPr/>
            <p:nvPr/>
          </p:nvSpPr>
          <p:spPr>
            <a:xfrm>
              <a:off x="2789329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9;p8">
              <a:extLst>
                <a:ext uri="{FF2B5EF4-FFF2-40B4-BE49-F238E27FC236}">
                  <a16:creationId xmlns:a16="http://schemas.microsoft.com/office/drawing/2014/main" id="{12BFDF3B-C1A5-F4A3-5370-A70842BB77D2}"/>
                </a:ext>
              </a:extLst>
            </p:cNvPr>
            <p:cNvSpPr/>
            <p:nvPr/>
          </p:nvSpPr>
          <p:spPr>
            <a:xfrm>
              <a:off x="3299722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70;p8">
              <a:extLst>
                <a:ext uri="{FF2B5EF4-FFF2-40B4-BE49-F238E27FC236}">
                  <a16:creationId xmlns:a16="http://schemas.microsoft.com/office/drawing/2014/main" id="{1F08CD7A-79B4-DB8A-ED6D-18F3093B87CC}"/>
                </a:ext>
              </a:extLst>
            </p:cNvPr>
            <p:cNvSpPr/>
            <p:nvPr/>
          </p:nvSpPr>
          <p:spPr>
            <a:xfrm>
              <a:off x="3810115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71;p8">
              <a:extLst>
                <a:ext uri="{FF2B5EF4-FFF2-40B4-BE49-F238E27FC236}">
                  <a16:creationId xmlns:a16="http://schemas.microsoft.com/office/drawing/2014/main" id="{B95967FA-0D60-4D89-4306-763DE9B8483B}"/>
                </a:ext>
              </a:extLst>
            </p:cNvPr>
            <p:cNvSpPr/>
            <p:nvPr/>
          </p:nvSpPr>
          <p:spPr>
            <a:xfrm>
              <a:off x="4320508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72;p8">
              <a:extLst>
                <a:ext uri="{FF2B5EF4-FFF2-40B4-BE49-F238E27FC236}">
                  <a16:creationId xmlns:a16="http://schemas.microsoft.com/office/drawing/2014/main" id="{0141408C-F927-8E54-E4F8-6BF5A7AF72E9}"/>
                </a:ext>
              </a:extLst>
            </p:cNvPr>
            <p:cNvSpPr/>
            <p:nvPr/>
          </p:nvSpPr>
          <p:spPr>
            <a:xfrm>
              <a:off x="4830901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73;p8">
              <a:extLst>
                <a:ext uri="{FF2B5EF4-FFF2-40B4-BE49-F238E27FC236}">
                  <a16:creationId xmlns:a16="http://schemas.microsoft.com/office/drawing/2014/main" id="{3622E0B3-7FB5-7129-209B-952E8165B9AA}"/>
                </a:ext>
              </a:extLst>
            </p:cNvPr>
            <p:cNvSpPr/>
            <p:nvPr/>
          </p:nvSpPr>
          <p:spPr>
            <a:xfrm>
              <a:off x="5341294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74;p8">
              <a:extLst>
                <a:ext uri="{FF2B5EF4-FFF2-40B4-BE49-F238E27FC236}">
                  <a16:creationId xmlns:a16="http://schemas.microsoft.com/office/drawing/2014/main" id="{CDF9FA78-0C3F-9EAD-8824-AA133447B3DC}"/>
                </a:ext>
              </a:extLst>
            </p:cNvPr>
            <p:cNvSpPr/>
            <p:nvPr/>
          </p:nvSpPr>
          <p:spPr>
            <a:xfrm>
              <a:off x="5851687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75;p8">
              <a:extLst>
                <a:ext uri="{FF2B5EF4-FFF2-40B4-BE49-F238E27FC236}">
                  <a16:creationId xmlns:a16="http://schemas.microsoft.com/office/drawing/2014/main" id="{7C2A1363-BA3F-7FE6-3D75-430E481BD4A7}"/>
                </a:ext>
              </a:extLst>
            </p:cNvPr>
            <p:cNvSpPr/>
            <p:nvPr/>
          </p:nvSpPr>
          <p:spPr>
            <a:xfrm>
              <a:off x="6362080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76;p8">
              <a:extLst>
                <a:ext uri="{FF2B5EF4-FFF2-40B4-BE49-F238E27FC236}">
                  <a16:creationId xmlns:a16="http://schemas.microsoft.com/office/drawing/2014/main" id="{4D59CBBE-EA2B-99BF-314A-120ECAB3AC58}"/>
                </a:ext>
              </a:extLst>
            </p:cNvPr>
            <p:cNvSpPr/>
            <p:nvPr/>
          </p:nvSpPr>
          <p:spPr>
            <a:xfrm>
              <a:off x="6872473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77;p8">
              <a:extLst>
                <a:ext uri="{FF2B5EF4-FFF2-40B4-BE49-F238E27FC236}">
                  <a16:creationId xmlns:a16="http://schemas.microsoft.com/office/drawing/2014/main" id="{9E260184-1203-2544-25F3-3EA416A725F6}"/>
                </a:ext>
              </a:extLst>
            </p:cNvPr>
            <p:cNvSpPr/>
            <p:nvPr/>
          </p:nvSpPr>
          <p:spPr>
            <a:xfrm>
              <a:off x="7382866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78;p8">
              <a:extLst>
                <a:ext uri="{FF2B5EF4-FFF2-40B4-BE49-F238E27FC236}">
                  <a16:creationId xmlns:a16="http://schemas.microsoft.com/office/drawing/2014/main" id="{B638B6F2-1A59-2818-4AFE-12340E5AAE2F}"/>
                </a:ext>
              </a:extLst>
            </p:cNvPr>
            <p:cNvSpPr/>
            <p:nvPr/>
          </p:nvSpPr>
          <p:spPr>
            <a:xfrm>
              <a:off x="7893259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79;p8">
              <a:extLst>
                <a:ext uri="{FF2B5EF4-FFF2-40B4-BE49-F238E27FC236}">
                  <a16:creationId xmlns:a16="http://schemas.microsoft.com/office/drawing/2014/main" id="{9D2AC691-1ADC-1D0F-66A5-194F93275EC9}"/>
                </a:ext>
              </a:extLst>
            </p:cNvPr>
            <p:cNvSpPr/>
            <p:nvPr/>
          </p:nvSpPr>
          <p:spPr>
            <a:xfrm>
              <a:off x="8403652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80;p8">
              <a:extLst>
                <a:ext uri="{FF2B5EF4-FFF2-40B4-BE49-F238E27FC236}">
                  <a16:creationId xmlns:a16="http://schemas.microsoft.com/office/drawing/2014/main" id="{480E170C-5031-0DCE-1EC8-F02B9948F6F9}"/>
                </a:ext>
              </a:extLst>
            </p:cNvPr>
            <p:cNvSpPr/>
            <p:nvPr/>
          </p:nvSpPr>
          <p:spPr>
            <a:xfrm>
              <a:off x="8914045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81;p8">
              <a:extLst>
                <a:ext uri="{FF2B5EF4-FFF2-40B4-BE49-F238E27FC236}">
                  <a16:creationId xmlns:a16="http://schemas.microsoft.com/office/drawing/2014/main" id="{AD9B354A-9C48-E380-4E5F-508A674559E7}"/>
                </a:ext>
              </a:extLst>
            </p:cNvPr>
            <p:cNvSpPr/>
            <p:nvPr/>
          </p:nvSpPr>
          <p:spPr>
            <a:xfrm>
              <a:off x="9424431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83;p8">
              <a:extLst>
                <a:ext uri="{FF2B5EF4-FFF2-40B4-BE49-F238E27FC236}">
                  <a16:creationId xmlns:a16="http://schemas.microsoft.com/office/drawing/2014/main" id="{7E039778-8581-F4A8-96A8-01FFCBBA4BEE}"/>
                </a:ext>
              </a:extLst>
            </p:cNvPr>
            <p:cNvSpPr/>
            <p:nvPr/>
          </p:nvSpPr>
          <p:spPr>
            <a:xfrm>
              <a:off x="1772085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-16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84;p8">
              <a:extLst>
                <a:ext uri="{FF2B5EF4-FFF2-40B4-BE49-F238E27FC236}">
                  <a16:creationId xmlns:a16="http://schemas.microsoft.com/office/drawing/2014/main" id="{530E65D2-0A21-E858-B90A-28FF27FBC750}"/>
                </a:ext>
              </a:extLst>
            </p:cNvPr>
            <p:cNvSpPr/>
            <p:nvPr/>
          </p:nvSpPr>
          <p:spPr>
            <a:xfrm>
              <a:off x="2282478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85;p8">
              <a:extLst>
                <a:ext uri="{FF2B5EF4-FFF2-40B4-BE49-F238E27FC236}">
                  <a16:creationId xmlns:a16="http://schemas.microsoft.com/office/drawing/2014/main" id="{83019E4E-B627-95DD-AFC3-45F432A21C37}"/>
                </a:ext>
              </a:extLst>
            </p:cNvPr>
            <p:cNvSpPr/>
            <p:nvPr/>
          </p:nvSpPr>
          <p:spPr>
            <a:xfrm>
              <a:off x="2792871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86;p8">
              <a:extLst>
                <a:ext uri="{FF2B5EF4-FFF2-40B4-BE49-F238E27FC236}">
                  <a16:creationId xmlns:a16="http://schemas.microsoft.com/office/drawing/2014/main" id="{634DC9F5-3AA8-6A70-99F4-28EE5E5DE521}"/>
                </a:ext>
              </a:extLst>
            </p:cNvPr>
            <p:cNvSpPr/>
            <p:nvPr/>
          </p:nvSpPr>
          <p:spPr>
            <a:xfrm>
              <a:off x="3303264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87;p8">
              <a:extLst>
                <a:ext uri="{FF2B5EF4-FFF2-40B4-BE49-F238E27FC236}">
                  <a16:creationId xmlns:a16="http://schemas.microsoft.com/office/drawing/2014/main" id="{61DB17A7-A87D-6A4E-D99C-65244DBEC36D}"/>
                </a:ext>
              </a:extLst>
            </p:cNvPr>
            <p:cNvSpPr/>
            <p:nvPr/>
          </p:nvSpPr>
          <p:spPr>
            <a:xfrm>
              <a:off x="3813657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88;p8">
              <a:extLst>
                <a:ext uri="{FF2B5EF4-FFF2-40B4-BE49-F238E27FC236}">
                  <a16:creationId xmlns:a16="http://schemas.microsoft.com/office/drawing/2014/main" id="{59EEB07B-01DB-C332-0972-3DA56DCD2A84}"/>
                </a:ext>
              </a:extLst>
            </p:cNvPr>
            <p:cNvSpPr/>
            <p:nvPr/>
          </p:nvSpPr>
          <p:spPr>
            <a:xfrm>
              <a:off x="4324050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89;p8">
              <a:extLst>
                <a:ext uri="{FF2B5EF4-FFF2-40B4-BE49-F238E27FC236}">
                  <a16:creationId xmlns:a16="http://schemas.microsoft.com/office/drawing/2014/main" id="{A8A4B6CF-1D7B-6EE7-A35F-8BCA002332FD}"/>
                </a:ext>
              </a:extLst>
            </p:cNvPr>
            <p:cNvSpPr/>
            <p:nvPr/>
          </p:nvSpPr>
          <p:spPr>
            <a:xfrm>
              <a:off x="4834443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-10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0;p8">
              <a:extLst>
                <a:ext uri="{FF2B5EF4-FFF2-40B4-BE49-F238E27FC236}">
                  <a16:creationId xmlns:a16="http://schemas.microsoft.com/office/drawing/2014/main" id="{795DF13A-B3AA-D5EA-03B6-2F4CFAE9C946}"/>
                </a:ext>
              </a:extLst>
            </p:cNvPr>
            <p:cNvSpPr/>
            <p:nvPr/>
          </p:nvSpPr>
          <p:spPr>
            <a:xfrm>
              <a:off x="5344836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-9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91;p8">
              <a:extLst>
                <a:ext uri="{FF2B5EF4-FFF2-40B4-BE49-F238E27FC236}">
                  <a16:creationId xmlns:a16="http://schemas.microsoft.com/office/drawing/2014/main" id="{4A7C45F1-63E1-80C2-A68E-FF25D06690E0}"/>
                </a:ext>
              </a:extLst>
            </p:cNvPr>
            <p:cNvSpPr/>
            <p:nvPr/>
          </p:nvSpPr>
          <p:spPr>
            <a:xfrm>
              <a:off x="5855229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92;p8">
              <a:extLst>
                <a:ext uri="{FF2B5EF4-FFF2-40B4-BE49-F238E27FC236}">
                  <a16:creationId xmlns:a16="http://schemas.microsoft.com/office/drawing/2014/main" id="{8FA2B67D-F1B2-E8EC-DD95-E2113B77254F}"/>
                </a:ext>
              </a:extLst>
            </p:cNvPr>
            <p:cNvSpPr/>
            <p:nvPr/>
          </p:nvSpPr>
          <p:spPr>
            <a:xfrm>
              <a:off x="6365622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-7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3;p8">
              <a:extLst>
                <a:ext uri="{FF2B5EF4-FFF2-40B4-BE49-F238E27FC236}">
                  <a16:creationId xmlns:a16="http://schemas.microsoft.com/office/drawing/2014/main" id="{F86ADF4B-28AF-9E57-EE5C-A1A98DDED18A}"/>
                </a:ext>
              </a:extLst>
            </p:cNvPr>
            <p:cNvSpPr/>
            <p:nvPr/>
          </p:nvSpPr>
          <p:spPr>
            <a:xfrm>
              <a:off x="6876015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-6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94;p8">
              <a:extLst>
                <a:ext uri="{FF2B5EF4-FFF2-40B4-BE49-F238E27FC236}">
                  <a16:creationId xmlns:a16="http://schemas.microsoft.com/office/drawing/2014/main" id="{B9A0F138-9200-736A-764B-B05DAE89F94B}"/>
                </a:ext>
              </a:extLst>
            </p:cNvPr>
            <p:cNvSpPr/>
            <p:nvPr/>
          </p:nvSpPr>
          <p:spPr>
            <a:xfrm>
              <a:off x="7386408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95;p8">
              <a:extLst>
                <a:ext uri="{FF2B5EF4-FFF2-40B4-BE49-F238E27FC236}">
                  <a16:creationId xmlns:a16="http://schemas.microsoft.com/office/drawing/2014/main" id="{40F58BC0-26A2-82E0-3DDC-A0A7D2B6BF66}"/>
                </a:ext>
              </a:extLst>
            </p:cNvPr>
            <p:cNvSpPr/>
            <p:nvPr/>
          </p:nvSpPr>
          <p:spPr>
            <a:xfrm>
              <a:off x="7896801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96;p8">
              <a:extLst>
                <a:ext uri="{FF2B5EF4-FFF2-40B4-BE49-F238E27FC236}">
                  <a16:creationId xmlns:a16="http://schemas.microsoft.com/office/drawing/2014/main" id="{C2956030-9DA8-0BB0-F765-06C20319BFB4}"/>
                </a:ext>
              </a:extLst>
            </p:cNvPr>
            <p:cNvSpPr/>
            <p:nvPr/>
          </p:nvSpPr>
          <p:spPr>
            <a:xfrm>
              <a:off x="8407194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97;p8">
              <a:extLst>
                <a:ext uri="{FF2B5EF4-FFF2-40B4-BE49-F238E27FC236}">
                  <a16:creationId xmlns:a16="http://schemas.microsoft.com/office/drawing/2014/main" id="{A95B998C-F974-E497-3D8A-D6B2B7AD87A8}"/>
                </a:ext>
              </a:extLst>
            </p:cNvPr>
            <p:cNvSpPr/>
            <p:nvPr/>
          </p:nvSpPr>
          <p:spPr>
            <a:xfrm>
              <a:off x="8917587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98;p8">
              <a:extLst>
                <a:ext uri="{FF2B5EF4-FFF2-40B4-BE49-F238E27FC236}">
                  <a16:creationId xmlns:a16="http://schemas.microsoft.com/office/drawing/2014/main" id="{3D806694-7885-B58A-EA76-0F1DA3AB63B2}"/>
                </a:ext>
              </a:extLst>
            </p:cNvPr>
            <p:cNvSpPr/>
            <p:nvPr/>
          </p:nvSpPr>
          <p:spPr>
            <a:xfrm>
              <a:off x="9427973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72D16C78-5992-1964-CAE1-667E2B75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9" y="3561514"/>
            <a:ext cx="3556212" cy="14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9F25-F1FC-8530-4A81-EA4301C2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סריקת מחרוזת – לולאת </a:t>
            </a:r>
            <a:r>
              <a:rPr lang="en-US" dirty="0"/>
              <a:t>for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E2F51-2EAC-BD60-F69B-6566D62E71D9}"/>
              </a:ext>
            </a:extLst>
          </p:cNvPr>
          <p:cNvSpPr txBox="1"/>
          <p:nvPr/>
        </p:nvSpPr>
        <p:spPr>
          <a:xfrm>
            <a:off x="447040" y="3058160"/>
            <a:ext cx="481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 love python'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(s))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3A9BB-5905-83D1-DD07-0C1B6BBD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05" y="3507004"/>
            <a:ext cx="3896269" cy="733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01D9AC-51CB-764F-0C7C-83C215CB96EA}"/>
              </a:ext>
            </a:extLst>
          </p:cNvPr>
          <p:cNvSpPr txBox="1"/>
          <p:nvPr/>
        </p:nvSpPr>
        <p:spPr>
          <a:xfrm>
            <a:off x="6096000" y="1690688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חסרון: לא תמיד יש שימוש אמיתי לאינדקס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91577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52A0-F00B-EB86-ABA6-E26CBE52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סריקת מחרוזת – </a:t>
            </a:r>
            <a:r>
              <a:rPr lang="he-IL" dirty="0" err="1"/>
              <a:t>איטרציה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42824-C5B9-822A-C15E-BBDF2EA77316}"/>
              </a:ext>
            </a:extLst>
          </p:cNvPr>
          <p:cNvSpPr txBox="1"/>
          <p:nvPr/>
        </p:nvSpPr>
        <p:spPr>
          <a:xfrm>
            <a:off x="538480" y="2613392"/>
            <a:ext cx="5476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 love python'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04505-F785-4AED-7406-42EA9CAF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26" y="2847609"/>
            <a:ext cx="395342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המרת מספר למחרוזת</a:t>
            </a:r>
            <a:endParaRPr/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3">
            <a:alphaModFix/>
          </a:blip>
          <a:srcRect l="21216" t="35968" r="4929" b="32403"/>
          <a:stretch/>
        </p:blipFill>
        <p:spPr>
          <a:xfrm>
            <a:off x="1456660" y="1866973"/>
            <a:ext cx="5698786" cy="296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המרת מחרוזת למספר</a:t>
            </a:r>
            <a:endParaRPr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 l="16094" t="26384" r="3480" b="20309"/>
          <a:stretch/>
        </p:blipFill>
        <p:spPr>
          <a:xfrm>
            <a:off x="838200" y="1601159"/>
            <a:ext cx="6825140" cy="412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D33F-30CC-54C1-382E-967F318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חיפוש תת מחרוזת בתוך מחרוזת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A980-A8F0-6924-99DA-4ABDD118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181" y="1455420"/>
            <a:ext cx="10515600" cy="470535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מחזיר ערך </a:t>
            </a:r>
            <a:r>
              <a:rPr lang="he-IL" b="1" dirty="0"/>
              <a:t>בוליאני</a:t>
            </a:r>
            <a:r>
              <a:rPr lang="he-IL" dirty="0"/>
              <a:t> האם נמצא במחרוזת או לא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F191E-EA6E-C007-0F61-D67D3659E251}"/>
              </a:ext>
            </a:extLst>
          </p:cNvPr>
          <p:cNvSpPr txBox="1"/>
          <p:nvPr/>
        </p:nvSpPr>
        <p:spPr>
          <a:xfrm>
            <a:off x="274320" y="2105561"/>
            <a:ext cx="6725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txt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best things in life are free!"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"free"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txt: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"Yes, 'free' is present."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4D361-1A0E-926C-6941-1A8D59B4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289474"/>
            <a:ext cx="3610479" cy="63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4600F-B510-CD5A-AF87-B908C5EA4067}"/>
              </a:ext>
            </a:extLst>
          </p:cNvPr>
          <p:cNvSpPr txBox="1"/>
          <p:nvPr/>
        </p:nvSpPr>
        <p:spPr>
          <a:xfrm>
            <a:off x="5121862" y="3608607"/>
            <a:ext cx="672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txt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best things in life are free!"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"expensive"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txt: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"No, 'expensive' is NOT present."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2DE45-2143-BCB4-6DE8-78E92DE8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44" y="4810390"/>
            <a:ext cx="456311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9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8477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חיפוש תת מחרוזת בתוך מחרוזת - המשך</a:t>
            </a:r>
            <a:endParaRPr dirty="0"/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 l="20920" t="32092" r="5681" b="15348"/>
          <a:stretch/>
        </p:blipFill>
        <p:spPr>
          <a:xfrm>
            <a:off x="3578919" y="2057992"/>
            <a:ext cx="5312798" cy="46145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CC7B6-7BF4-900E-C516-ED05773CA15E}"/>
              </a:ext>
            </a:extLst>
          </p:cNvPr>
          <p:cNvSpPr txBox="1"/>
          <p:nvPr/>
        </p:nvSpPr>
        <p:spPr>
          <a:xfrm>
            <a:off x="2743200" y="1229360"/>
            <a:ext cx="910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מחזיר את האנדקס הראשון של תת המחרוזת בתוך המחרוזת או </a:t>
            </a:r>
            <a:r>
              <a:rPr lang="en-US" sz="2000"/>
              <a:t>-1</a:t>
            </a:r>
            <a:r>
              <a:rPr lang="he-IL" sz="2000"/>
              <a:t> </a:t>
            </a:r>
            <a:r>
              <a:rPr lang="he-IL" sz="2000" dirty="0"/>
              <a:t>אם לא נמצא</a:t>
            </a:r>
            <a:endParaRPr lang="en-IL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 dirty="0" err="1"/>
              <a:t>החלפה</a:t>
            </a:r>
            <a:r>
              <a:rPr lang="en-US" dirty="0"/>
              <a:t> </a:t>
            </a:r>
            <a:r>
              <a:rPr lang="en-US" dirty="0" err="1"/>
              <a:t>בתוך</a:t>
            </a:r>
            <a:r>
              <a:rPr lang="en-US" dirty="0"/>
              <a:t> </a:t>
            </a:r>
            <a:r>
              <a:rPr lang="en-US" dirty="0" err="1"/>
              <a:t>מחרוזת</a:t>
            </a:r>
            <a:r>
              <a:rPr lang="he-IL" dirty="0"/>
              <a:t> -</a:t>
            </a:r>
            <a:r>
              <a:rPr lang="en-US" dirty="0"/>
              <a:t>replace </a:t>
            </a:r>
            <a:endParaRPr dirty="0"/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 l="18182" t="43404" r="4356" b="5324"/>
          <a:stretch/>
        </p:blipFill>
        <p:spPr>
          <a:xfrm>
            <a:off x="1196879" y="1532671"/>
            <a:ext cx="6628684" cy="471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dirty="0"/>
              <a:t>מהי מחרוזת (</a:t>
            </a:r>
            <a:r>
              <a:rPr lang="en-US" dirty="0"/>
              <a:t>string</a:t>
            </a:r>
            <a:r>
              <a:rPr lang="he-IL" dirty="0"/>
              <a:t>) - </a:t>
            </a:r>
            <a:r>
              <a:rPr lang="en-US" dirty="0" err="1"/>
              <a:t>מבנה</a:t>
            </a:r>
            <a:r>
              <a:rPr lang="en-US" dirty="0"/>
              <a:t> </a:t>
            </a:r>
            <a:r>
              <a:rPr lang="en-US" dirty="0" err="1"/>
              <a:t>נתונים</a:t>
            </a:r>
            <a:r>
              <a:rPr lang="en-US" dirty="0"/>
              <a:t> </a:t>
            </a:r>
            <a:r>
              <a:rPr lang="en-US" dirty="0" err="1"/>
              <a:t>המכיל</a:t>
            </a:r>
            <a:r>
              <a:rPr lang="en-US" dirty="0"/>
              <a:t> </a:t>
            </a:r>
            <a:r>
              <a:rPr lang="en-US" dirty="0" err="1"/>
              <a:t>טקסט</a:t>
            </a:r>
            <a:r>
              <a:rPr lang="en-US" dirty="0"/>
              <a:t> 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 err="1"/>
              <a:t>פעולות</a:t>
            </a:r>
            <a:r>
              <a:rPr lang="en-US" dirty="0"/>
              <a:t> </a:t>
            </a:r>
            <a:r>
              <a:rPr lang="en-US" dirty="0" err="1"/>
              <a:t>יסודיות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מחרוזות</a:t>
            </a:r>
            <a:r>
              <a:rPr lang="en-US" dirty="0"/>
              <a:t>: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err="1"/>
              <a:t>חיבור</a:t>
            </a:r>
            <a:r>
              <a:rPr lang="en-US" dirty="0"/>
              <a:t> </a:t>
            </a:r>
            <a:r>
              <a:rPr lang="en-US" dirty="0" err="1"/>
              <a:t>מחרוזות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err="1"/>
              <a:t>קיטוע</a:t>
            </a:r>
            <a:r>
              <a:rPr lang="en-US" dirty="0"/>
              <a:t> </a:t>
            </a:r>
            <a:r>
              <a:rPr lang="en-US" dirty="0" err="1"/>
              <a:t>מחרוזת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err="1"/>
              <a:t>המרת</a:t>
            </a:r>
            <a:r>
              <a:rPr lang="en-US" dirty="0"/>
              <a:t> </a:t>
            </a:r>
            <a:r>
              <a:rPr lang="en-US" dirty="0" err="1"/>
              <a:t>מחרוזות</a:t>
            </a:r>
            <a:r>
              <a:rPr lang="en-US" dirty="0"/>
              <a:t> </a:t>
            </a:r>
            <a:r>
              <a:rPr lang="en-US" dirty="0" err="1"/>
              <a:t>למספרים</a:t>
            </a:r>
            <a:r>
              <a:rPr lang="en-US" dirty="0"/>
              <a:t> </a:t>
            </a:r>
            <a:r>
              <a:rPr lang="en-US" dirty="0" err="1"/>
              <a:t>ומספרים</a:t>
            </a:r>
            <a:r>
              <a:rPr lang="en-US" dirty="0"/>
              <a:t> </a:t>
            </a:r>
            <a:r>
              <a:rPr lang="en-US" dirty="0" err="1"/>
              <a:t>למחרוזות</a:t>
            </a:r>
            <a:endParaRPr lang="he-IL"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he-IL" dirty="0"/>
              <a:t>חיפוש, ספירה והחלפה במחרוזות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he-IL" dirty="0"/>
              <a:t>תוכן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 dirty="0" err="1"/>
              <a:t>ספירת</a:t>
            </a:r>
            <a:r>
              <a:rPr lang="en-US" dirty="0"/>
              <a:t> </a:t>
            </a:r>
            <a:r>
              <a:rPr lang="en-US" dirty="0" err="1"/>
              <a:t>מופעים</a:t>
            </a:r>
            <a:r>
              <a:rPr lang="he-IL" dirty="0"/>
              <a:t> - </a:t>
            </a:r>
            <a:r>
              <a:rPr lang="en-US" dirty="0"/>
              <a:t>count</a:t>
            </a:r>
            <a:endParaRPr dirty="0"/>
          </a:p>
        </p:txBody>
      </p:sp>
      <p:pic>
        <p:nvPicPr>
          <p:cNvPr id="356" name="Google Shape;356;p17"/>
          <p:cNvPicPr preferRelativeResize="0"/>
          <p:nvPr/>
        </p:nvPicPr>
        <p:blipFill rotWithShape="1">
          <a:blip r:embed="rId3">
            <a:alphaModFix/>
          </a:blip>
          <a:srcRect l="21443" t="48372" r="2686" b="12403"/>
          <a:stretch/>
        </p:blipFill>
        <p:spPr>
          <a:xfrm>
            <a:off x="2987749" y="1690688"/>
            <a:ext cx="6007674" cy="36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44A-1638-B6C9-9483-0E8E9489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9105-89EB-27DC-845B-0D098648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עבור מחרוזת </a:t>
            </a:r>
            <a:r>
              <a:rPr lang="he-IL" dirty="0" err="1"/>
              <a:t>מסויימת</a:t>
            </a:r>
            <a:r>
              <a:rPr lang="he-IL" dirty="0"/>
              <a:t>, הדפס את שלושת התווים הראשונים ושלושת התווים האחרונים. הנח כי אורך המחרוזת לא ידוע וגדול מ 2 תווים.</a:t>
            </a:r>
          </a:p>
          <a:p>
            <a:pPr marL="742950" indent="-514350">
              <a:buAutoNum type="arabicPeriod"/>
            </a:pPr>
            <a:r>
              <a:rPr lang="he-IL" dirty="0"/>
              <a:t>כתוב פונקציה המקבלת מחרוזת ומחזירה את המחרוזת הפוכה. השתמש בלולאה</a:t>
            </a:r>
          </a:p>
          <a:p>
            <a:pPr marL="742950" indent="-514350">
              <a:buAutoNum type="arabicPeriod"/>
            </a:pPr>
            <a:r>
              <a:rPr lang="he-IL" dirty="0"/>
              <a:t>בדוק האם המחרוזת </a:t>
            </a:r>
            <a:r>
              <a:rPr lang="en-US" dirty="0"/>
              <a:t>‘apple’</a:t>
            </a:r>
            <a:r>
              <a:rPr lang="he-IL" dirty="0"/>
              <a:t> נמצאת בתוך המחרוזת ‘</a:t>
            </a:r>
            <a:r>
              <a:rPr lang="en-US" dirty="0"/>
              <a:t>pineapple</a:t>
            </a:r>
            <a:r>
              <a:rPr lang="he-IL" dirty="0"/>
              <a:t>’. הראה 3 שיטות שונות לבדיקה.</a:t>
            </a:r>
          </a:p>
          <a:p>
            <a:pPr marL="742950" indent="-514350">
              <a:buAutoNum type="arabicPeriod"/>
            </a:pPr>
            <a:r>
              <a:rPr lang="he-IL" dirty="0"/>
              <a:t>החלף את כל המופעים של המילה ‘</a:t>
            </a:r>
            <a:r>
              <a:rPr lang="en-US" dirty="0"/>
              <a:t>apple</a:t>
            </a:r>
            <a:r>
              <a:rPr lang="he-IL" dirty="0"/>
              <a:t>' במילה ‘</a:t>
            </a:r>
            <a:r>
              <a:rPr lang="en-US" dirty="0"/>
              <a:t>banana</a:t>
            </a:r>
            <a:r>
              <a:rPr lang="he-IL" dirty="0"/>
              <a:t>’ במחרוזת ‘</a:t>
            </a:r>
            <a:r>
              <a:rPr lang="en-US" dirty="0"/>
              <a:t>I like apple pie</a:t>
            </a:r>
            <a:r>
              <a:rPr lang="he-IL" dirty="0"/>
              <a:t>'</a:t>
            </a:r>
          </a:p>
          <a:p>
            <a:pPr marL="742950" indent="-514350">
              <a:buAutoNum type="arabicPeriod"/>
            </a:pPr>
            <a:endParaRPr lang="he-IL" dirty="0"/>
          </a:p>
          <a:p>
            <a:pPr marL="742950" indent="-514350"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094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מחרוזת (string)</a:t>
            </a: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 err="1"/>
              <a:t>אוסף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תווים</a:t>
            </a:r>
            <a:r>
              <a:rPr lang="en-US" dirty="0"/>
              <a:t> </a:t>
            </a:r>
            <a:endParaRPr lang="he-IL" dirty="0"/>
          </a:p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dirty="0"/>
              <a:t>ממומש ע"י פיתון באמצעות מערך שמחזיק את ערכי התווים בפורמט </a:t>
            </a:r>
            <a:r>
              <a:rPr lang="en-US" dirty="0" err="1"/>
              <a:t>unicode</a:t>
            </a:r>
            <a:endParaRPr lang="he-IL" dirty="0"/>
          </a:p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 err="1"/>
              <a:t>מוגדרת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ידי</a:t>
            </a:r>
            <a:r>
              <a:rPr lang="en-US" dirty="0"/>
              <a:t> </a:t>
            </a:r>
            <a:r>
              <a:rPr lang="en-US" dirty="0" err="1"/>
              <a:t>מרכאות</a:t>
            </a:r>
            <a:r>
              <a:rPr lang="en-US" dirty="0"/>
              <a:t> </a:t>
            </a:r>
            <a:r>
              <a:rPr lang="en-US" dirty="0" err="1"/>
              <a:t>בודדות</a:t>
            </a:r>
            <a:r>
              <a:rPr lang="en-US" dirty="0"/>
              <a:t> </a:t>
            </a:r>
            <a:r>
              <a:rPr lang="en-US" dirty="0" err="1"/>
              <a:t>או</a:t>
            </a:r>
            <a:r>
              <a:rPr lang="en-US" dirty="0"/>
              <a:t> </a:t>
            </a:r>
            <a:r>
              <a:rPr lang="en-US" dirty="0" err="1"/>
              <a:t>כפולות</a:t>
            </a:r>
            <a:endParaRPr lang="en-US" dirty="0"/>
          </a:p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dirty="0"/>
              <a:t>נהוג להשתמש </a:t>
            </a:r>
            <a:r>
              <a:rPr lang="he-IL" dirty="0" err="1"/>
              <a:t>במרכאות</a:t>
            </a:r>
            <a:r>
              <a:rPr lang="he-IL" dirty="0"/>
              <a:t> בודדות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‘this is a string’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“this is a string too”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שירשור</a:t>
            </a:r>
            <a:r>
              <a:rPr lang="en-US"/>
              <a:t> </a:t>
            </a:r>
            <a:r>
              <a:rPr lang="en-US" dirty="0" err="1"/>
              <a:t>מחרוזות</a:t>
            </a:r>
            <a:endParaRPr dirty="0"/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l="20207" t="33953" r="4487" b="33333"/>
          <a:stretch/>
        </p:blipFill>
        <p:spPr>
          <a:xfrm>
            <a:off x="2254101" y="1690688"/>
            <a:ext cx="6991683" cy="348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6AA9-78C4-C125-495F-0A3E1E59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השוואת מחרוזות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1E32-6F7E-1AE8-19ED-9E092D9D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181" y="1830272"/>
            <a:ext cx="10515600" cy="470535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תוכן המחרוזת מושווה תו אחר תו בסדר לקסיקוגרפי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4F3FD-2C92-55DC-9F76-71B162B4DC03}"/>
              </a:ext>
            </a:extLst>
          </p:cNvPr>
          <p:cNvSpPr txBox="1"/>
          <p:nvPr/>
        </p:nvSpPr>
        <p:spPr>
          <a:xfrm>
            <a:off x="294640" y="3130680"/>
            <a:ext cx="4155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fruit1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(fruit1 ==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(fruit1 !=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(fruit1 &lt;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'Banana'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(fruit1 &gt;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'Melon'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(fruit1 &lt;=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(fruit1 &gt;=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F2932-34F2-59DA-E2FF-DB7F8CFE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607" y="3350433"/>
            <a:ext cx="154326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אינדקסים במחרוזות (1)</a:t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177563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228603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279642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330681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381720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4327602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83799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5348388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5858781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6369174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687956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738996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790035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841074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892113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943152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6"/>
          <p:cNvCxnSpPr/>
          <p:nvPr/>
        </p:nvCxnSpPr>
        <p:spPr>
          <a:xfrm>
            <a:off x="1775637" y="3147242"/>
            <a:ext cx="817688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8" name="Google Shape;88;p6"/>
          <p:cNvSpPr txBox="1"/>
          <p:nvPr/>
        </p:nvSpPr>
        <p:spPr>
          <a:xfrm>
            <a:off x="5393749" y="3181946"/>
            <a:ext cx="9300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len = 16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176854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227893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278932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329972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381011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320508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483090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5341294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5851687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6362080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687247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738286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789325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840365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91404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942443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l="18781" t="39379" r="5547" b="44083"/>
          <a:stretch/>
        </p:blipFill>
        <p:spPr>
          <a:xfrm>
            <a:off x="1041990" y="3606200"/>
            <a:ext cx="4827393" cy="113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l="18781" t="56071" r="5547" b="3412"/>
          <a:stretch/>
        </p:blipFill>
        <p:spPr>
          <a:xfrm>
            <a:off x="7364606" y="3459024"/>
            <a:ext cx="4827393" cy="27786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2FF1EDB-79B5-2E74-579C-5A46303264F6}"/>
              </a:ext>
            </a:extLst>
          </p:cNvPr>
          <p:cNvSpPr/>
          <p:nvPr/>
        </p:nvSpPr>
        <p:spPr>
          <a:xfrm>
            <a:off x="9904939" y="3868269"/>
            <a:ext cx="2002741" cy="1198880"/>
          </a:xfrm>
          <a:prstGeom prst="wedgeRoundRectCallout">
            <a:avLst>
              <a:gd name="adj1" fmla="val -128982"/>
              <a:gd name="adj2" fmla="val 99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F64BD-E924-797C-32AE-7384786D81DC}"/>
              </a:ext>
            </a:extLst>
          </p:cNvPr>
          <p:cNvSpPr txBox="1"/>
          <p:nvPr/>
        </p:nvSpPr>
        <p:spPr>
          <a:xfrm>
            <a:off x="9845040" y="4096434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מה צורת הכתיבה מזכירה?</a:t>
            </a:r>
            <a:endParaRPr lang="en-IL" sz="1800" dirty="0">
              <a:solidFill>
                <a:schemeClr val="bg1"/>
              </a:solidFill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164E825B-267C-693E-2625-305D10F9FF4D}"/>
              </a:ext>
            </a:extLst>
          </p:cNvPr>
          <p:cNvSpPr/>
          <p:nvPr/>
        </p:nvSpPr>
        <p:spPr>
          <a:xfrm>
            <a:off x="3612883" y="4467709"/>
            <a:ext cx="2002741" cy="1198880"/>
          </a:xfrm>
          <a:prstGeom prst="wedgeRoundRectCallout">
            <a:avLst>
              <a:gd name="adj1" fmla="val -130504"/>
              <a:gd name="adj2" fmla="val -68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7F10FD-BDF7-B449-1B25-F43F815DB2E1}"/>
              </a:ext>
            </a:extLst>
          </p:cNvPr>
          <p:cNvSpPr txBox="1"/>
          <p:nvPr/>
        </p:nvSpPr>
        <p:spPr>
          <a:xfrm>
            <a:off x="3345724" y="4882483"/>
            <a:ext cx="22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מציאת אורך מחרוזת</a:t>
            </a:r>
            <a:endParaRPr lang="en-IL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אינדקסים במחרוזות (2)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177563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228603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279642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330681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381720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4327602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483799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348388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5858781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6369174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687956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738996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90035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841074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892113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943152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76854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227893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278932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29972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381011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4320508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483090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5341294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851687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6362080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687247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738286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789325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40365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891404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942443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l="15601" t="66148" r="4427"/>
          <a:stretch/>
        </p:blipFill>
        <p:spPr>
          <a:xfrm>
            <a:off x="2445487" y="3260583"/>
            <a:ext cx="6468135" cy="232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BD498F9-40F4-E228-8E53-0E5F86857853}"/>
              </a:ext>
            </a:extLst>
          </p:cNvPr>
          <p:cNvSpPr/>
          <p:nvPr/>
        </p:nvSpPr>
        <p:spPr>
          <a:xfrm>
            <a:off x="4338205" y="3260583"/>
            <a:ext cx="2936355" cy="735483"/>
          </a:xfrm>
          <a:prstGeom prst="wedgeRoundRectCallout">
            <a:avLst>
              <a:gd name="adj1" fmla="val -87266"/>
              <a:gd name="adj2" fmla="val -10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A5942-F913-B7BC-B4E7-D1E6E0AB0FCA}"/>
              </a:ext>
            </a:extLst>
          </p:cNvPr>
          <p:cNvSpPr txBox="1"/>
          <p:nvPr/>
        </p:nvSpPr>
        <p:spPr>
          <a:xfrm>
            <a:off x="4551680" y="3332480"/>
            <a:ext cx="258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שקול ל: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str1[</a:t>
            </a:r>
            <a:r>
              <a:rPr lang="en-US" sz="2000" dirty="0" err="1">
                <a:solidFill>
                  <a:schemeClr val="bg1"/>
                </a:solidFill>
              </a:rPr>
              <a:t>len</a:t>
            </a:r>
            <a:r>
              <a:rPr lang="en-US" sz="2000" dirty="0">
                <a:solidFill>
                  <a:schemeClr val="bg1"/>
                </a:solidFill>
              </a:rPr>
              <a:t>(str1)-1)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אינדקסים במחרוזות (3)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l="15467" t="31937" r="4736" b="13333"/>
          <a:stretch/>
        </p:blipFill>
        <p:spPr>
          <a:xfrm>
            <a:off x="2604977" y="3104706"/>
            <a:ext cx="6453933" cy="3753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A55CB3-8072-1ECE-35BF-CA2FC90B4BF5}"/>
              </a:ext>
            </a:extLst>
          </p:cNvPr>
          <p:cNvGrpSpPr/>
          <p:nvPr/>
        </p:nvGrpSpPr>
        <p:grpSpPr>
          <a:xfrm>
            <a:off x="1768543" y="1525775"/>
            <a:ext cx="8183978" cy="1336160"/>
            <a:chOff x="1768543" y="1525775"/>
            <a:chExt cx="8183978" cy="1336160"/>
          </a:xfrm>
        </p:grpSpPr>
        <p:sp>
          <p:nvSpPr>
            <p:cNvPr id="150" name="Google Shape;150;p8"/>
            <p:cNvSpPr/>
            <p:nvPr/>
          </p:nvSpPr>
          <p:spPr>
            <a:xfrm>
              <a:off x="1775637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86030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796423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306816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817209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327602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837995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348388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858781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369174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879567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7389960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900353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410746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8921139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9431525" y="2287777"/>
              <a:ext cx="520996" cy="574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768543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278936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9329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299722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810115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320508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830901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41294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851687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362080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872473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382866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893259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8403652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14045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9424431" y="1525775"/>
              <a:ext cx="520996" cy="5741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772085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-16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2282478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792871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03264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813657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324050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834443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-10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5344836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-9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855229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365622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-7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876015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-6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386408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-5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96801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-4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407194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8917587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9427973" y="1688812"/>
              <a:ext cx="520996" cy="574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/>
              <a:t>קיטוע מחרוזות (1)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177563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228603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279642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330681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381720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4327602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483799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5348388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5858781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6369174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879567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7389960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7900353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8410746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921139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9431525" y="2287777"/>
            <a:ext cx="520996" cy="574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176854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227893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278932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329972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81011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320508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483090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5341294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5851687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62080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6872473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7382866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7893259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8403652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8914045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9424431" y="1525775"/>
            <a:ext cx="520996" cy="5741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 l="15586" t="59843" r="61481" b="30350"/>
          <a:stretch/>
        </p:blipFill>
        <p:spPr>
          <a:xfrm>
            <a:off x="1775636" y="3804692"/>
            <a:ext cx="3656089" cy="1325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9"/>
          <p:cNvCxnSpPr/>
          <p:nvPr/>
        </p:nvCxnSpPr>
        <p:spPr>
          <a:xfrm rot="10800000">
            <a:off x="1768543" y="2861936"/>
            <a:ext cx="1020786" cy="12209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/>
          <p:nvPr/>
        </p:nvCxnSpPr>
        <p:spPr>
          <a:xfrm rot="10800000" flipH="1">
            <a:off x="3177404" y="2861936"/>
            <a:ext cx="639805" cy="12209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l="15586" t="70529" r="61481" b="19390"/>
          <a:stretch/>
        </p:blipFill>
        <p:spPr>
          <a:xfrm>
            <a:off x="7347156" y="3767638"/>
            <a:ext cx="3656089" cy="1362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9"/>
          <p:cNvCxnSpPr/>
          <p:nvPr/>
        </p:nvCxnSpPr>
        <p:spPr>
          <a:xfrm rot="10800000">
            <a:off x="4291235" y="2861935"/>
            <a:ext cx="4083137" cy="1210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" name="Google Shape;241;p9"/>
          <p:cNvCxnSpPr/>
          <p:nvPr/>
        </p:nvCxnSpPr>
        <p:spPr>
          <a:xfrm rot="10800000">
            <a:off x="6362080" y="2861935"/>
            <a:ext cx="2286134" cy="12156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39F7542-662B-DA4A-5C2F-D5405B2EAB31}"/>
              </a:ext>
            </a:extLst>
          </p:cNvPr>
          <p:cNvSpPr/>
          <p:nvPr/>
        </p:nvSpPr>
        <p:spPr>
          <a:xfrm>
            <a:off x="10170160" y="2194560"/>
            <a:ext cx="1758044" cy="1362618"/>
          </a:xfrm>
          <a:prstGeom prst="wedgeRoundRectCallout">
            <a:avLst>
              <a:gd name="adj1" fmla="val -113209"/>
              <a:gd name="adj2" fmla="val 960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7C6D4-E345-7E71-C7ED-904C9CC81ADA}"/>
              </a:ext>
            </a:extLst>
          </p:cNvPr>
          <p:cNvSpPr txBox="1"/>
          <p:nvPr/>
        </p:nvSpPr>
        <p:spPr>
          <a:xfrm>
            <a:off x="10170160" y="2552703"/>
            <a:ext cx="175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מה צורת הכתיבה מזכירה?</a:t>
            </a:r>
            <a:endParaRPr lang="en-IL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746</Words>
  <Application>Microsoft Office PowerPoint</Application>
  <PresentationFormat>Widescreen</PresentationFormat>
  <Paragraphs>318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 New</vt:lpstr>
      <vt:lpstr>Tahoma</vt:lpstr>
      <vt:lpstr>Arial</vt:lpstr>
      <vt:lpstr>Calibri</vt:lpstr>
      <vt:lpstr>TECHNION_Op3_General_Heb</vt:lpstr>
      <vt:lpstr>מדעי הנתונים</vt:lpstr>
      <vt:lpstr>PowerPoint Presentation</vt:lpstr>
      <vt:lpstr>מחרוזת (string)</vt:lpstr>
      <vt:lpstr>שירשור מחרוזות</vt:lpstr>
      <vt:lpstr>השוואת מחרוזות</vt:lpstr>
      <vt:lpstr>אינדקסים במחרוזות (1)</vt:lpstr>
      <vt:lpstr>אינדקסים במחרוזות (2)</vt:lpstr>
      <vt:lpstr>אינדקסים במחרוזות (3)</vt:lpstr>
      <vt:lpstr>קיטוע מחרוזות (1)</vt:lpstr>
      <vt:lpstr>קיטוע מחרוזות (2)</vt:lpstr>
      <vt:lpstr>קיטוע מחרוזות (3)</vt:lpstr>
      <vt:lpstr>קיטוע מחרוזת - היפוך</vt:lpstr>
      <vt:lpstr>סריקת מחרוזת – לולאת for</vt:lpstr>
      <vt:lpstr>סריקת מחרוזת – איטרציה</vt:lpstr>
      <vt:lpstr>המרת מספר למחרוזת</vt:lpstr>
      <vt:lpstr>המרת מחרוזת למספר</vt:lpstr>
      <vt:lpstr>חיפוש תת מחרוזת בתוך מחרוזת</vt:lpstr>
      <vt:lpstr>חיפוש תת מחרוזת בתוך מחרוזת - המשך</vt:lpstr>
      <vt:lpstr>החלפה בתוך מחרוזת -replace </vt:lpstr>
      <vt:lpstr>ספירת מופעים - count</vt:lpstr>
      <vt:lpstr>שאלות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מחרוזות</dc:title>
  <dc:creator>Jacob Mike</dc:creator>
  <cp:lastModifiedBy>Yaron Mizrahi</cp:lastModifiedBy>
  <cp:revision>31</cp:revision>
  <dcterms:created xsi:type="dcterms:W3CDTF">2019-03-02T07:56:19Z</dcterms:created>
  <dcterms:modified xsi:type="dcterms:W3CDTF">2023-10-17T09:06:29Z</dcterms:modified>
</cp:coreProperties>
</file>