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4" r:id="rId4"/>
    <p:sldId id="275" r:id="rId5"/>
    <p:sldId id="276" r:id="rId6"/>
    <p:sldId id="284" r:id="rId7"/>
    <p:sldId id="277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93" r:id="rId17"/>
    <p:sldId id="295" r:id="rId18"/>
    <p:sldId id="294" r:id="rId19"/>
    <p:sldId id="296" r:id="rId20"/>
    <p:sldId id="281" r:id="rId21"/>
    <p:sldId id="282" r:id="rId22"/>
    <p:sldId id="283" r:id="rId23"/>
    <p:sldId id="297" r:id="rId24"/>
    <p:sldId id="298" r:id="rId25"/>
    <p:sldId id="299" r:id="rId26"/>
    <p:sldId id="300" r:id="rId27"/>
    <p:sldId id="301" r:id="rId28"/>
    <p:sldId id="302" r:id="rId29"/>
    <p:sldId id="279" r:id="rId30"/>
    <p:sldId id="303" r:id="rId31"/>
    <p:sldId id="304" r:id="rId32"/>
    <p:sldId id="306" r:id="rId33"/>
    <p:sldId id="305" r:id="rId34"/>
    <p:sldId id="307" r:id="rId35"/>
    <p:sldId id="308" r:id="rId36"/>
    <p:sldId id="268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sP05/wbklGGvZN3CaJNb+N8v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25120" y="365125"/>
            <a:ext cx="115226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25120" y="1825625"/>
            <a:ext cx="1151216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6" name="Google Shape;36;p17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מילונים </a:t>
            </a:r>
            <a:r>
              <a:rPr lang="en-US" dirty="0"/>
              <a:t>Dictionaries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AB89-751A-C976-D55A-CAE694AC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dict_keys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9B1E-CCC4-7CED-C79B-5D5C5B3A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490855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האובייקט יעודכן כאשר ישתנו המפתחות במפה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4B31F-125B-D0F2-84DF-1CFC240A7737}"/>
              </a:ext>
            </a:extLst>
          </p:cNvPr>
          <p:cNvSpPr txBox="1"/>
          <p:nvPr/>
        </p:nvSpPr>
        <p:spPr>
          <a:xfrm>
            <a:off x="3048000" y="208405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FC376-CBF5-5DFC-E0C9-4813198EF3E5}"/>
              </a:ext>
            </a:extLst>
          </p:cNvPr>
          <p:cNvSpPr txBox="1"/>
          <p:nvPr/>
        </p:nvSpPr>
        <p:spPr>
          <a:xfrm>
            <a:off x="477520" y="193165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car.keys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#before the change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"white"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#after the change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B2F5D-7CEC-D969-B22C-4951694F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787" y="3135640"/>
            <a:ext cx="640169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8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B20F-DB6A-C2DE-D5A3-ACC02FF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67957"/>
            <a:ext cx="11522661" cy="1325563"/>
          </a:xfrm>
        </p:spPr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dict_keys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22A8A-4ED1-6BED-4934-2F3CB8EE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19" y="1300541"/>
            <a:ext cx="11522661" cy="1066799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ניתן לבצע </a:t>
            </a:r>
            <a:r>
              <a:rPr lang="he-IL" dirty="0" err="1"/>
              <a:t>איטרציה</a:t>
            </a:r>
            <a:r>
              <a:rPr lang="he-IL" dirty="0"/>
              <a:t> אך לא גישה ישירה</a:t>
            </a:r>
          </a:p>
          <a:p>
            <a:r>
              <a:rPr lang="he-IL" dirty="0"/>
              <a:t>שאלה: ואם נרצה פעולות מתקדמות יותר?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5EE90-8FC9-3CB0-42A1-8048F54ED7D6}"/>
              </a:ext>
            </a:extLst>
          </p:cNvPr>
          <p:cNvSpPr txBox="1"/>
          <p:nvPr/>
        </p:nvSpPr>
        <p:spPr>
          <a:xfrm>
            <a:off x="436880" y="237013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car.keys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keys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(k, end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not supported!!!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A6555-9FE8-2063-5DBE-9C313A2B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36" y="2385377"/>
            <a:ext cx="693516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9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B1B6-457A-8BE2-4B28-2183413E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dict_keys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515D-7215-6684-AB66-661C7DD5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50101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תשובה: נמיר לרשימה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62026-EBA3-FB43-0CA4-7608A3D989CA}"/>
              </a:ext>
            </a:extLst>
          </p:cNvPr>
          <p:cNvSpPr txBox="1"/>
          <p:nvPr/>
        </p:nvSpPr>
        <p:spPr>
          <a:xfrm>
            <a:off x="325120" y="2624614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car.keys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keys_list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EFE096-B102-643C-E1A8-D87E1B4C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61" y="3291153"/>
            <a:ext cx="402963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2033-B49C-2896-CE61-45D2A283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שליפת כל הערכים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A1A3-F30E-4418-CADE-AAC0DC3F2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62293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קיבלנו אובייקט מסוג </a:t>
            </a:r>
            <a:r>
              <a:rPr lang="en-US" dirty="0" err="1"/>
              <a:t>dict_values</a:t>
            </a:r>
            <a:r>
              <a:rPr lang="he-IL" dirty="0"/>
              <a:t> המחזיק את הערכים של המפה</a:t>
            </a:r>
            <a:endParaRPr lang="en-IL" dirty="0"/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958EB-7540-8DFC-664F-F7D9B628874B}"/>
              </a:ext>
            </a:extLst>
          </p:cNvPr>
          <p:cNvSpPr txBox="1"/>
          <p:nvPr/>
        </p:nvSpPr>
        <p:spPr>
          <a:xfrm>
            <a:off x="325120" y="31261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4D208-E7C0-C1C3-5C4C-9A730814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95" y="3785674"/>
            <a:ext cx="537285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A6A-2BD5-73BB-3ABA-B057C649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dict_values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09A8-ECFD-BEB6-B713-EBF1F71CB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מחלקה קלת משקל בהשוואה לרשימה</a:t>
            </a:r>
          </a:p>
          <a:p>
            <a:r>
              <a:rPr lang="he-IL" dirty="0"/>
              <a:t>מתנהגת כ </a:t>
            </a:r>
            <a:r>
              <a:rPr lang="en-US" dirty="0"/>
              <a:t>view</a:t>
            </a:r>
            <a:r>
              <a:rPr lang="he-IL" dirty="0"/>
              <a:t>, שינוי בערכים יגרור שינוי בערכי האובייקט</a:t>
            </a:r>
          </a:p>
          <a:p>
            <a:r>
              <a:rPr lang="en-US" dirty="0" err="1"/>
              <a:t>Iterable</a:t>
            </a:r>
            <a:r>
              <a:rPr lang="he-IL" dirty="0"/>
              <a:t> – ניתן לסרוק אותו</a:t>
            </a:r>
          </a:p>
          <a:p>
            <a:r>
              <a:rPr lang="he-IL" dirty="0"/>
              <a:t>האיברים מסודרים לפי סדר הכנסתם למפה</a:t>
            </a:r>
            <a:endParaRPr lang="en-IL" dirty="0"/>
          </a:p>
          <a:p>
            <a:r>
              <a:rPr lang="he-IL" dirty="0"/>
              <a:t>במידה ונצטרך פעולות מתקדמות יותר, נסב את האובייקט לרשימה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268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9802-1AB0-16A7-2F37-01F36680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dict_values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12C4-EE79-7175-41E3-75A6BACCD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541655"/>
          </a:xfrm>
        </p:spPr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r>
              <a:rPr lang="he-IL" dirty="0"/>
              <a:t>האובייקט יעודכן כאשר ערכי המפה ישתנו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570C4-0E4A-7627-E525-232802CC87CA}"/>
              </a:ext>
            </a:extLst>
          </p:cNvPr>
          <p:cNvSpPr txBox="1"/>
          <p:nvPr/>
        </p:nvSpPr>
        <p:spPr>
          <a:xfrm>
            <a:off x="223520" y="182562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#before the change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"red"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(values)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#after the change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2005E-DEC2-3667-FBEF-7844223C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10" y="4616061"/>
            <a:ext cx="623021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0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CEF5-C717-8079-1A2A-FF5BA40D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שליפת זוגות של מפתחות וערכים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271A-9EB6-903D-9586-753C2A08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663575"/>
          </a:xfrm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F4CA1-1545-5E24-3030-BD0370B5C1E9}"/>
              </a:ext>
            </a:extLst>
          </p:cNvPr>
          <p:cNvSpPr txBox="1"/>
          <p:nvPr/>
        </p:nvSpPr>
        <p:spPr>
          <a:xfrm>
            <a:off x="467360" y="3027680"/>
            <a:ext cx="458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car.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(items)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811E6-2D4E-919E-DAD0-09CC7CFA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3" y="3794167"/>
            <a:ext cx="7599508" cy="6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5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A6A-2BD5-73BB-3ABA-B057C649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dict_items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09A8-ECFD-BEB6-B713-EBF1F71CB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מחלקה קלת משקל בהשוואה לרשימה</a:t>
            </a:r>
          </a:p>
          <a:p>
            <a:r>
              <a:rPr lang="he-IL" dirty="0"/>
              <a:t>מתנהגת כ </a:t>
            </a:r>
            <a:r>
              <a:rPr lang="en-US" dirty="0"/>
              <a:t>view</a:t>
            </a:r>
            <a:r>
              <a:rPr lang="he-IL" dirty="0"/>
              <a:t>, שינוי בערכים יגרור שינוי בערכי האובייקט</a:t>
            </a:r>
          </a:p>
          <a:p>
            <a:r>
              <a:rPr lang="en-US" dirty="0" err="1"/>
              <a:t>Iterable</a:t>
            </a:r>
            <a:r>
              <a:rPr lang="he-IL" dirty="0"/>
              <a:t> – ניתן לסרוק אותו</a:t>
            </a:r>
          </a:p>
          <a:p>
            <a:r>
              <a:rPr lang="he-IL" dirty="0"/>
              <a:t>האיברים מסודרים לפי סדר הכנסתם למפה</a:t>
            </a:r>
            <a:endParaRPr lang="en-IL"/>
          </a:p>
          <a:p>
            <a:r>
              <a:rPr lang="he-IL"/>
              <a:t>במידה </a:t>
            </a:r>
            <a:r>
              <a:rPr lang="he-IL" dirty="0"/>
              <a:t>ונצטרך פעולות מתקדמות יותר, נסב את האובייקט לרשימה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031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3450-EBFF-F99D-D801-70C5561F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בדיקה האם מפתח נמצא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17D5-BED6-1446-6474-70015953CD21}"/>
              </a:ext>
            </a:extLst>
          </p:cNvPr>
          <p:cNvSpPr txBox="1"/>
          <p:nvPr/>
        </p:nvSpPr>
        <p:spPr>
          <a:xfrm>
            <a:off x="508000" y="223449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 the dictionary!"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840C3-358F-41CB-0498-668973E2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61" y="3210548"/>
            <a:ext cx="3289356" cy="75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F06-1C6D-1AB0-4CBA-88C3B78D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766218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הוספה ושינוי של איברים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9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מהן מילונים</a:t>
            </a:r>
          </a:p>
          <a:p>
            <a:pPr lvl="0"/>
            <a:r>
              <a:rPr lang="he-IL" dirty="0"/>
              <a:t>יצירת מילון</a:t>
            </a:r>
            <a:endParaRPr lang="en-US" dirty="0"/>
          </a:p>
          <a:p>
            <a:pPr lvl="0"/>
            <a:r>
              <a:rPr lang="he-IL" dirty="0"/>
              <a:t>גישה לאברי המילון</a:t>
            </a:r>
          </a:p>
          <a:p>
            <a:pPr lvl="0"/>
            <a:r>
              <a:rPr lang="he-IL" dirty="0"/>
              <a:t>הוספה ושינוי של איברים</a:t>
            </a:r>
          </a:p>
          <a:p>
            <a:pPr lvl="0"/>
            <a:r>
              <a:rPr lang="he-IL" dirty="0"/>
              <a:t>סריקת מילון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he-IL" dirty="0"/>
              <a:t>תוכן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41ED-573B-6AA4-1163-A0BA463C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הכנסת ערך למילון - 1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1018B-05A1-1C07-3286-9F03087E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" y="1825625"/>
            <a:ext cx="11745841" cy="971686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במידה והמפתח לא קיים במילון הוא </a:t>
            </a:r>
            <a:r>
              <a:rPr lang="he-IL" b="1" dirty="0"/>
              <a:t>יתווסף</a:t>
            </a:r>
            <a:r>
              <a:rPr lang="he-IL" dirty="0"/>
              <a:t> עם הערך</a:t>
            </a:r>
          </a:p>
          <a:p>
            <a:r>
              <a:rPr lang="he-IL" dirty="0"/>
              <a:t>מה יקרה אם המפתח כבר קיים במילון?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698D-A582-1EEF-646B-8FA3DE400A13}"/>
              </a:ext>
            </a:extLst>
          </p:cNvPr>
          <p:cNvSpPr txBox="1"/>
          <p:nvPr/>
        </p:nvSpPr>
        <p:spPr>
          <a:xfrm>
            <a:off x="457200" y="2782389"/>
            <a:ext cx="6217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"red"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0EF7C-2000-677F-A730-4B1FF177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67" y="3754075"/>
            <a:ext cx="6929912" cy="12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9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41ED-573B-6AA4-1163-A0BA463C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הכנסת ערך למילון - 2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1018B-05A1-1C07-3286-9F03087E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617129"/>
          </a:xfrm>
        </p:spPr>
        <p:txBody>
          <a:bodyPr/>
          <a:lstStyle/>
          <a:p>
            <a:r>
              <a:rPr lang="he-IL" dirty="0"/>
              <a:t>במידה והמפתח קיים במילון הערך החדש </a:t>
            </a:r>
            <a:r>
              <a:rPr lang="he-IL" b="1" dirty="0"/>
              <a:t>ידרוס</a:t>
            </a:r>
            <a:r>
              <a:rPr lang="he-IL" dirty="0"/>
              <a:t> את הערך הישן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2698D-A582-1EEF-646B-8FA3DE400A13}"/>
              </a:ext>
            </a:extLst>
          </p:cNvPr>
          <p:cNvSpPr txBox="1"/>
          <p:nvPr/>
        </p:nvSpPr>
        <p:spPr>
          <a:xfrm>
            <a:off x="457200" y="2782389"/>
            <a:ext cx="6217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"red"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"white"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B65D2F-B0C8-2CA3-23EB-6AA0226A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54" y="3627121"/>
            <a:ext cx="7110461" cy="6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59DF-0CDC-6BDE-B989-96E24680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עדכון מילון - חיבור מילונים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0EFF-7FC8-D7B4-3051-1DBF0E7E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189" y="1355362"/>
            <a:ext cx="11512161" cy="1231084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אנו מעוניינים לקחת את הערכים במילון אחד ו"לשפוך" אותם למילון אחר</a:t>
            </a:r>
            <a:endParaRPr lang="en-US" dirty="0"/>
          </a:p>
          <a:p>
            <a:r>
              <a:rPr lang="he-IL" dirty="0"/>
              <a:t>עבור מפתחות חדשים תתבצע פעולת </a:t>
            </a:r>
            <a:r>
              <a:rPr lang="he-IL" b="1" dirty="0"/>
              <a:t>הוספה</a:t>
            </a:r>
          </a:p>
          <a:p>
            <a:r>
              <a:rPr lang="he-IL" dirty="0"/>
              <a:t>עבור מפתחות קיימים תתבצע פעולת </a:t>
            </a:r>
            <a:r>
              <a:rPr lang="he-IL" b="1" dirty="0"/>
              <a:t>דריסה</a:t>
            </a:r>
            <a:endParaRPr lang="en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5B2F5-8D91-6CA3-4048-BEFB5B47C4B6}"/>
              </a:ext>
            </a:extLst>
          </p:cNvPr>
          <p:cNvSpPr txBox="1"/>
          <p:nvPr/>
        </p:nvSpPr>
        <p:spPr>
          <a:xfrm>
            <a:off x="325120" y="2586446"/>
            <a:ext cx="69378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"color"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r>
              <a:rPr lang="en-US" sz="2000" dirty="0">
                <a:solidFill>
                  <a:srgbClr val="267F99"/>
                </a:solidFill>
                <a:latin typeface="Courier New" panose="02070309020205020404" pitchFamily="49" charset="0"/>
              </a:rPr>
              <a:t>p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rint(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FF5AE-F754-F115-DC3A-BCC56ECA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774" y="3333761"/>
            <a:ext cx="7520287" cy="64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2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D283-6DD0-6C1F-E7A6-3958183A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הסרת איברים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A176-91C4-1A5D-E4D4-2225171D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551815"/>
          </a:xfrm>
        </p:spPr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r>
              <a:rPr lang="he-IL" dirty="0"/>
              <a:t>מסיר את האיבר וגם שולף את הערך</a:t>
            </a:r>
          </a:p>
          <a:p>
            <a:pPr marL="228600" indent="0">
              <a:buNone/>
            </a:pPr>
            <a:endParaRPr lang="he-IL" dirty="0"/>
          </a:p>
          <a:p>
            <a:pPr marL="228600" indent="0">
              <a:buNone/>
            </a:pP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7CD9-7011-01A0-F0D1-E9C51D6F3DDD}"/>
              </a:ext>
            </a:extLst>
          </p:cNvPr>
          <p:cNvSpPr txBox="1"/>
          <p:nvPr/>
        </p:nvSpPr>
        <p:spPr>
          <a:xfrm>
            <a:off x="426720" y="2741623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 =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A5111-71F6-6F30-1A41-CDB432C3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515" y="3159760"/>
            <a:ext cx="4353564" cy="8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1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2A75-ADDC-2267-B805-25A2632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הסרת איברים 2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3ADB-B68B-B684-7C71-CC252530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755015"/>
          </a:xfrm>
        </p:spPr>
        <p:txBody>
          <a:bodyPr/>
          <a:lstStyle/>
          <a:p>
            <a:r>
              <a:rPr lang="he-IL" dirty="0"/>
              <a:t>ללא שליפת הערך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DFAE0-3A29-2EAD-1FD8-F6E0093AEEC6}"/>
              </a:ext>
            </a:extLst>
          </p:cNvPr>
          <p:cNvSpPr txBox="1"/>
          <p:nvPr/>
        </p:nvSpPr>
        <p:spPr>
          <a:xfrm>
            <a:off x="396240" y="292029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del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76551-1A44-EBF2-A039-662E210A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809" y="3522346"/>
            <a:ext cx="4706589" cy="7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62FF-F0B8-307E-1F2C-277AEAD4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766218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סריקת מילון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0170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B529-881A-6241-E47A-37F4FDF7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סריקת המפתחות של המילון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EBA0-4E55-AAD0-18F5-5E2D368832AC}"/>
              </a:ext>
            </a:extLst>
          </p:cNvPr>
          <p:cNvSpPr txBox="1"/>
          <p:nvPr/>
        </p:nvSpPr>
        <p:spPr>
          <a:xfrm>
            <a:off x="515509" y="273013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key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97C1F-9363-CC79-5447-FFB4CACD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058" y="3118535"/>
            <a:ext cx="1915822" cy="17881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E34BFC-AECB-9963-3CD8-9DDB94E19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904511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שאלה: כיצד נסרוק את ערכי המילון?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4EEB6D-B2FE-BD53-6918-3584A911B3EE}"/>
              </a:ext>
            </a:extLst>
          </p:cNvPr>
          <p:cNvSpPr txBox="1"/>
          <p:nvPr/>
        </p:nvSpPr>
        <p:spPr>
          <a:xfrm>
            <a:off x="3983160" y="4552692"/>
            <a:ext cx="4582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key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.keys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</a:p>
        </p:txBody>
      </p:sp>
    </p:spTree>
    <p:extLst>
      <p:ext uri="{BB962C8B-B14F-4D97-AF65-F5344CB8AC3E}">
        <p14:creationId xmlns:p14="http://schemas.microsoft.com/office/powerpoint/2010/main" val="207299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B36C-E211-17CC-E67F-39A225D3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סריקת ערכי המילון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D91CC-12D7-589A-A42B-A0EC5F98957C}"/>
              </a:ext>
            </a:extLst>
          </p:cNvPr>
          <p:cNvSpPr txBox="1"/>
          <p:nvPr/>
        </p:nvSpPr>
        <p:spPr>
          <a:xfrm>
            <a:off x="548640" y="2325936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key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[key]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4BB1A-F39F-1D6B-993C-5E7F8EF52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575" y="2730477"/>
            <a:ext cx="2373025" cy="1835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F598A-D4A1-5107-5CED-19D69EEB93D0}"/>
              </a:ext>
            </a:extLst>
          </p:cNvPr>
          <p:cNvSpPr txBox="1"/>
          <p:nvPr/>
        </p:nvSpPr>
        <p:spPr>
          <a:xfrm>
            <a:off x="4104640" y="421202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.values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</a:p>
        </p:txBody>
      </p:sp>
    </p:spTree>
    <p:extLst>
      <p:ext uri="{BB962C8B-B14F-4D97-AF65-F5344CB8AC3E}">
        <p14:creationId xmlns:p14="http://schemas.microsoft.com/office/powerpoint/2010/main" val="2280876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680A-744B-DB29-3A52-F9FD4608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העתקת מילון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E2E9F-1C39-C731-B458-66EFB3448CB1}"/>
              </a:ext>
            </a:extLst>
          </p:cNvPr>
          <p:cNvSpPr txBox="1"/>
          <p:nvPr/>
        </p:nvSpPr>
        <p:spPr>
          <a:xfrm>
            <a:off x="396240" y="273441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dict2 =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(dict2)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33FB2-DF10-F84D-980F-85DC3D6B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95" y="3373120"/>
            <a:ext cx="6702121" cy="8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4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9EE8-1BF0-5372-9930-8840665E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מספר האיברים (זוגות) במילון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BBCA-8B0E-21F0-506D-349981F1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904511"/>
          </a:xfrm>
        </p:spPr>
        <p:txBody>
          <a:bodyPr/>
          <a:lstStyle/>
          <a:p>
            <a:r>
              <a:rPr lang="he-IL" dirty="0"/>
              <a:t>מדוע חזר הערך 3 ולא 4?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98C4E-F6BF-24BF-A41B-8A0EC6D78465}"/>
              </a:ext>
            </a:extLst>
          </p:cNvPr>
          <p:cNvSpPr txBox="1"/>
          <p:nvPr/>
        </p:nvSpPr>
        <p:spPr>
          <a:xfrm>
            <a:off x="353268" y="3151188"/>
            <a:ext cx="397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1BAE3-495B-BE5D-846E-8C2E2C9D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51" y="3688081"/>
            <a:ext cx="2113968" cy="115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658F-CE3C-947A-AF54-C62B3F0E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9" y="2222"/>
            <a:ext cx="11522661" cy="1325563"/>
          </a:xfrm>
        </p:spPr>
        <p:txBody>
          <a:bodyPr/>
          <a:lstStyle/>
          <a:p>
            <a:r>
              <a:rPr lang="he-IL" dirty="0"/>
              <a:t>מילון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5A88-91C6-D95E-91D6-B12ACCE5F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60" y="1327785"/>
            <a:ext cx="11512161" cy="4351338"/>
          </a:xfrm>
        </p:spPr>
        <p:txBody>
          <a:bodyPr/>
          <a:lstStyle/>
          <a:p>
            <a:r>
              <a:rPr lang="he-IL" dirty="0"/>
              <a:t>מבנה נתונים המכיל אוסף של מפתחות וערכים</a:t>
            </a:r>
            <a:endParaRPr lang="en-US" dirty="0"/>
          </a:p>
          <a:p>
            <a:r>
              <a:rPr lang="he-IL" dirty="0"/>
              <a:t>כל מפתח הוא ייחודי, כלומר להופיע לכל היותר פעם אחת בלבד</a:t>
            </a:r>
            <a:endParaRPr lang="en-US" dirty="0"/>
          </a:p>
          <a:p>
            <a:r>
              <a:rPr lang="he-IL" dirty="0"/>
              <a:t>שאלה: איזה יתרון המילון נותן לנו? מדוע שנשתמש בו?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8C4F2-B5B2-D15B-87FD-7E9320C03093}"/>
              </a:ext>
            </a:extLst>
          </p:cNvPr>
          <p:cNvSpPr txBox="1"/>
          <p:nvPr/>
        </p:nvSpPr>
        <p:spPr>
          <a:xfrm>
            <a:off x="589280" y="3100051"/>
            <a:ext cx="377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L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7A4E92-66BD-60B9-BB5B-CB80DC5487D7}"/>
              </a:ext>
            </a:extLst>
          </p:cNvPr>
          <p:cNvGrpSpPr/>
          <p:nvPr/>
        </p:nvGrpSpPr>
        <p:grpSpPr>
          <a:xfrm>
            <a:off x="782320" y="4917440"/>
            <a:ext cx="1005840" cy="612775"/>
            <a:chOff x="782320" y="4917440"/>
            <a:chExt cx="1005840" cy="6127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CC53B222-365F-7628-6C67-6C64D5A3AF16}"/>
                </a:ext>
              </a:extLst>
            </p:cNvPr>
            <p:cNvSpPr/>
            <p:nvPr/>
          </p:nvSpPr>
          <p:spPr>
            <a:xfrm>
              <a:off x="782320" y="4917440"/>
              <a:ext cx="1005840" cy="612775"/>
            </a:xfrm>
            <a:prstGeom prst="wedgeRoundRectCallout">
              <a:avLst>
                <a:gd name="adj1" fmla="val 11490"/>
                <a:gd name="adj2" fmla="val -1132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211512-1C03-4C50-14EA-A82F58541208}"/>
                </a:ext>
              </a:extLst>
            </p:cNvPr>
            <p:cNvSpPr txBox="1"/>
            <p:nvPr/>
          </p:nvSpPr>
          <p:spPr>
            <a:xfrm>
              <a:off x="960120" y="4945440"/>
              <a:ext cx="792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600" dirty="0">
                  <a:solidFill>
                    <a:schemeClr val="bg1"/>
                  </a:solidFill>
                </a:rPr>
                <a:t>מפתח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key</a:t>
              </a:r>
              <a:endParaRPr lang="en-IL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4EC5F2-932A-F6C5-2F5E-AD73EAA5C128}"/>
              </a:ext>
            </a:extLst>
          </p:cNvPr>
          <p:cNvGrpSpPr/>
          <p:nvPr/>
        </p:nvGrpSpPr>
        <p:grpSpPr>
          <a:xfrm>
            <a:off x="2326640" y="4909722"/>
            <a:ext cx="1005840" cy="612775"/>
            <a:chOff x="782320" y="4917440"/>
            <a:chExt cx="1005840" cy="612775"/>
          </a:xfrm>
        </p:grpSpPr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B5E3A5D8-6958-5A83-6601-27742767FC3B}"/>
                </a:ext>
              </a:extLst>
            </p:cNvPr>
            <p:cNvSpPr/>
            <p:nvPr/>
          </p:nvSpPr>
          <p:spPr>
            <a:xfrm>
              <a:off x="782320" y="4917440"/>
              <a:ext cx="1005840" cy="612775"/>
            </a:xfrm>
            <a:prstGeom prst="wedgeRoundRectCallout">
              <a:avLst>
                <a:gd name="adj1" fmla="val 11490"/>
                <a:gd name="adj2" fmla="val -1132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CC86E0-E999-52BD-AE45-18774661D8EB}"/>
                </a:ext>
              </a:extLst>
            </p:cNvPr>
            <p:cNvSpPr txBox="1"/>
            <p:nvPr/>
          </p:nvSpPr>
          <p:spPr>
            <a:xfrm>
              <a:off x="960120" y="4945440"/>
              <a:ext cx="792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1600" dirty="0">
                  <a:solidFill>
                    <a:schemeClr val="bg1"/>
                  </a:solidFill>
                </a:rPr>
                <a:t>ערך</a:t>
              </a:r>
            </a:p>
            <a:p>
              <a:r>
                <a:rPr lang="en-US" sz="1600" dirty="0">
                  <a:solidFill>
                    <a:schemeClr val="bg1"/>
                  </a:solidFill>
                </a:rPr>
                <a:t>value</a:t>
              </a:r>
              <a:endParaRPr lang="en-IL" sz="1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BCC85F-F6F2-B0A0-6D01-C52535D5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72" y="3671299"/>
            <a:ext cx="296268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53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BD9D-E4D9-D55D-8043-E68427AF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ערכים לשמירה במילון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BD29-EB15-5AD3-5F96-0C92D05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1069975"/>
          </a:xfrm>
        </p:spPr>
        <p:txBody>
          <a:bodyPr/>
          <a:lstStyle/>
          <a:p>
            <a:r>
              <a:rPr lang="he-IL" dirty="0"/>
              <a:t>ניתן לשמור במילון כל סוג של ערך</a:t>
            </a:r>
            <a:endParaRPr lang="en-IL" dirty="0"/>
          </a:p>
          <a:p>
            <a:pPr marL="228600" indent="0">
              <a:buNone/>
            </a:pP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E8728-FDBE-C2FE-695A-29874F5BA794}"/>
              </a:ext>
            </a:extLst>
          </p:cNvPr>
          <p:cNvSpPr txBox="1"/>
          <p:nvPr/>
        </p:nvSpPr>
        <p:spPr>
          <a:xfrm>
            <a:off x="325120" y="1899920"/>
            <a:ext cx="66252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'brand'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'Ford'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"electric"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'white'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'blue'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colors =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'colors'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(colors))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color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colors 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(color, end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B2929-3C08-1CCB-1A1C-A899ED34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694" y="3429000"/>
            <a:ext cx="261021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3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782F-F180-3A5E-C0A1-E24E1F27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ערכים לשמירה במילון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F92B2-45CE-70E9-2694-E4D064CAB5A6}"/>
              </a:ext>
            </a:extLst>
          </p:cNvPr>
          <p:cNvSpPr txBox="1"/>
          <p:nvPr/>
        </p:nvSpPr>
        <p:spPr>
          <a:xfrm>
            <a:off x="312858" y="61284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family =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'child1'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'Emil'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2004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},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'child2'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'Tobias'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2007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},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'child3'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'Linus'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'year'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: 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2011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family.values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child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values 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(child[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E63E5-CFFC-969B-B3E0-BC16218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323" y="2970754"/>
            <a:ext cx="167663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F607-D3EF-FAAD-BCE9-A551C97A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BD86-7FC9-0499-3F4A-70FC2346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01040" y="2353945"/>
            <a:ext cx="11512161" cy="4351338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he-IL" sz="8000" dirty="0"/>
              <a:t>שימושים במילון</a:t>
            </a:r>
            <a:endParaRPr lang="LID4096" sz="8000" dirty="0"/>
          </a:p>
        </p:txBody>
      </p:sp>
    </p:spTree>
    <p:extLst>
      <p:ext uri="{BB962C8B-B14F-4D97-AF65-F5344CB8AC3E}">
        <p14:creationId xmlns:p14="http://schemas.microsoft.com/office/powerpoint/2010/main" val="150625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8206-C5FA-1B2F-D590-8086346E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19" y="0"/>
            <a:ext cx="11522661" cy="1325563"/>
          </a:xfrm>
        </p:spPr>
        <p:txBody>
          <a:bodyPr/>
          <a:lstStyle/>
          <a:p>
            <a:r>
              <a:rPr lang="he-IL" dirty="0"/>
              <a:t>שימושים במילון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5537F-73B9-52BD-53AB-05BB8E4B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970" y="1417797"/>
            <a:ext cx="11512161" cy="104965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בכתיבת קוד נמנע מלהשתמש בתנאים מורכבים</a:t>
            </a:r>
          </a:p>
          <a:p>
            <a:r>
              <a:rPr lang="he-IL" dirty="0"/>
              <a:t>שאלה: כיצד נוכל לפשט את הקוד באמצעות מילון?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4267F-99A1-A3A9-DF2D-2F14A55B9C69}"/>
              </a:ext>
            </a:extLst>
          </p:cNvPr>
          <p:cNvSpPr txBox="1"/>
          <p:nvPr/>
        </p:nvSpPr>
        <p:spPr>
          <a:xfrm>
            <a:off x="354719" y="2194560"/>
            <a:ext cx="6228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'Joe'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Fred'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'Xander'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Xander'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Joe'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name ==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'Arnold'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Arnold'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know who you are!"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CC33B-8040-14AB-5505-D64FA1DB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00" y="3429000"/>
            <a:ext cx="4466372" cy="14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05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C3D-C734-04F8-7C44-0D5271F2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A113C-5D27-DB68-53A4-234221DF7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825625"/>
            <a:ext cx="11512161" cy="948055"/>
          </a:xfrm>
        </p:spPr>
        <p:txBody>
          <a:bodyPr/>
          <a:lstStyle/>
          <a:p>
            <a:pPr marL="228600" indent="0">
              <a:buNone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59C28-444D-6AF7-20A0-B7946BFCD422}"/>
              </a:ext>
            </a:extLst>
          </p:cNvPr>
          <p:cNvSpPr txBox="1"/>
          <p:nvPr/>
        </p:nvSpPr>
        <p:spPr>
          <a:xfrm>
            <a:off x="354719" y="2499271"/>
            <a:ext cx="9133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 =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'Fred'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Fred'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'Xander'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Xander'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Joe'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'Arnold'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 Arnold'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names.get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know who you are!"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names.get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'Rick'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 don't know who you are!"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CC514-224F-7278-B49A-33B9F5C9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94" y="3170534"/>
            <a:ext cx="3716730" cy="12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04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1960-DD5F-46BF-E702-1E7D63CB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8FE82-9B7A-935A-9BFD-AD8DA50E7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צור מילון עם מפתחות וערכים שונים</a:t>
            </a:r>
          </a:p>
          <a:p>
            <a:r>
              <a:rPr lang="he-IL" dirty="0"/>
              <a:t> סרוק והדפס את כל המפתחות</a:t>
            </a:r>
          </a:p>
          <a:p>
            <a:r>
              <a:rPr lang="he-IL" dirty="0"/>
              <a:t>סרוק והדפס את כל הערכים</a:t>
            </a:r>
          </a:p>
          <a:p>
            <a:r>
              <a:rPr lang="he-IL" dirty="0"/>
              <a:t>בדוק האם המפתח '</a:t>
            </a:r>
            <a:r>
              <a:rPr lang="en-US" dirty="0"/>
              <a:t>X</a:t>
            </a:r>
            <a:r>
              <a:rPr lang="he-IL" dirty="0"/>
              <a:t>' נמצא במילון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224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BA8-9110-5AA3-3D27-883B65CE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E5407-8509-C64F-1475-82B11CCC0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בהינתן מפתח המילון שולף את הערך ביעילות גבוהה במונחי זמן ריצה.</a:t>
            </a:r>
          </a:p>
          <a:p>
            <a:r>
              <a:rPr lang="he-IL" dirty="0"/>
              <a:t>גם הכנסה של ערך חדש למילון נעשית ביעילות גבוהה</a:t>
            </a:r>
          </a:p>
          <a:p>
            <a:r>
              <a:rPr lang="he-IL" dirty="0"/>
              <a:t>עוד על כך בקורסים אחרים...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952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5457-FD4F-0974-4449-301C0576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יצירת מילון 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60669-AD1E-379E-1BB3-286292CBC93B}"/>
              </a:ext>
            </a:extLst>
          </p:cNvPr>
          <p:cNvSpPr txBox="1"/>
          <p:nvPr/>
        </p:nvSpPr>
        <p:spPr>
          <a:xfrm>
            <a:off x="1200332" y="2011680"/>
            <a:ext cx="34369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AA408-6273-FE26-08D0-B4973652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4379183"/>
            <a:ext cx="6627818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71B0D-7792-9C6F-263F-CBF1EA46902B}"/>
              </a:ext>
            </a:extLst>
          </p:cNvPr>
          <p:cNvSpPr txBox="1"/>
          <p:nvPr/>
        </p:nvSpPr>
        <p:spPr>
          <a:xfrm>
            <a:off x="7640320" y="20116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dict2 = {}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(dict2)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56F39A-6BC8-B632-6EFE-1E7114D6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52" y="4379183"/>
            <a:ext cx="1166219" cy="9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15E0-7298-BC35-35B9-1118F4C4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69" y="2468245"/>
            <a:ext cx="11522661" cy="1325563"/>
          </a:xfrm>
        </p:spPr>
        <p:txBody>
          <a:bodyPr/>
          <a:lstStyle/>
          <a:p>
            <a:pPr algn="ctr"/>
            <a:r>
              <a:rPr lang="he-IL" dirty="0"/>
              <a:t>גישה לאברי המילון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853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D460-227C-3852-5F34-C8145E12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שליפת ערך ממילון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599F-7E6A-9728-7991-FA164BE4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396569"/>
            <a:ext cx="11512161" cy="1048204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נשלוף ערך ממילון באמצעות המפתח שלו</a:t>
            </a:r>
            <a:endParaRPr lang="en-US" dirty="0"/>
          </a:p>
          <a:p>
            <a:r>
              <a:rPr lang="he-IL" dirty="0"/>
              <a:t>השליפה תתבצע ביעילות גבוהה במונחי זמן ריצה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00907-2501-E2E8-9F49-22F95EB11DD6}"/>
              </a:ext>
            </a:extLst>
          </p:cNvPr>
          <p:cNvSpPr txBox="1"/>
          <p:nvPr/>
        </p:nvSpPr>
        <p:spPr>
          <a:xfrm>
            <a:off x="354719" y="2348366"/>
            <a:ext cx="41539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'brand'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30496-499C-61DF-565E-E3BBCFB3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37" y="4902911"/>
            <a:ext cx="2820669" cy="1266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5B43D2-19CF-0D92-C5F6-21533B2F4C30}"/>
              </a:ext>
            </a:extLst>
          </p:cNvPr>
          <p:cNvSpPr txBox="1"/>
          <p:nvPr/>
        </p:nvSpPr>
        <p:spPr>
          <a:xfrm>
            <a:off x="5741281" y="27511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baaaa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675D-96D3-ACAF-CC34-351BDC7E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80" y="3429000"/>
            <a:ext cx="4785315" cy="203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ABC3-950B-B31F-62D3-AC4BBC8E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שליפת כל המפתחות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716DF-8446-19C9-39D4-CF245903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120" y="1485244"/>
            <a:ext cx="11512161" cy="826135"/>
          </a:xfrm>
        </p:spPr>
        <p:txBody>
          <a:bodyPr>
            <a:normAutofit fontScale="77500" lnSpcReduction="20000"/>
          </a:bodyPr>
          <a:lstStyle/>
          <a:p>
            <a:r>
              <a:rPr lang="he-IL" dirty="0"/>
              <a:t>קיבלנו אובייקט מסוג </a:t>
            </a:r>
            <a:r>
              <a:rPr lang="en-US" dirty="0" err="1"/>
              <a:t>dict_keys</a:t>
            </a:r>
            <a:r>
              <a:rPr lang="he-IL" dirty="0"/>
              <a:t> המחזיק את המפתחות של המפה</a:t>
            </a:r>
            <a:endParaRPr lang="en-US" dirty="0"/>
          </a:p>
          <a:p>
            <a:r>
              <a:rPr lang="he-IL" dirty="0"/>
              <a:t>שימו לב כי מילון שומר על סדר המפתחות כפי שהוכנסו אליו (בניגוד ל </a:t>
            </a:r>
            <a:r>
              <a:rPr lang="en-US" dirty="0"/>
              <a:t>Java</a:t>
            </a:r>
            <a:r>
              <a:rPr lang="he-IL" dirty="0"/>
              <a:t>)!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E6204-D13B-7F32-E61C-03451FFCF92D}"/>
              </a:ext>
            </a:extLst>
          </p:cNvPr>
          <p:cNvSpPr txBox="1"/>
          <p:nvPr/>
        </p:nvSpPr>
        <p:spPr>
          <a:xfrm>
            <a:off x="557919" y="277508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"brand"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"Ford"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"Mustang"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1964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keys = 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.keys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(keys))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DF94D-A5CE-90BB-CFC2-827621431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40" y="3725149"/>
            <a:ext cx="531569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4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0A6A-2BD5-73BB-3ABA-B057C649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 err="1"/>
              <a:t>dict_keys</a:t>
            </a:r>
            <a:r>
              <a:rPr lang="he-IL" dirty="0"/>
              <a:t> 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09A8-ECFD-BEB6-B713-EBF1F71CB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מחלקה קלת משקל בהשוואה לרשימה</a:t>
            </a:r>
          </a:p>
          <a:p>
            <a:r>
              <a:rPr lang="he-IL" dirty="0"/>
              <a:t>מתנהגת כ </a:t>
            </a:r>
            <a:r>
              <a:rPr lang="en-US" dirty="0"/>
              <a:t>view</a:t>
            </a:r>
            <a:r>
              <a:rPr lang="he-IL" dirty="0"/>
              <a:t>, שינוי במפתחות יגרור שינוי בערכי האובייקט</a:t>
            </a:r>
          </a:p>
          <a:p>
            <a:r>
              <a:rPr lang="he-IL" dirty="0"/>
              <a:t>מתנהג כ </a:t>
            </a:r>
            <a:r>
              <a:rPr lang="en-US" dirty="0"/>
              <a:t>Set</a:t>
            </a:r>
            <a:r>
              <a:rPr lang="he-IL" dirty="0"/>
              <a:t> – אין חזרות</a:t>
            </a:r>
          </a:p>
          <a:p>
            <a:r>
              <a:rPr lang="en-US" dirty="0" err="1"/>
              <a:t>Iterable</a:t>
            </a:r>
            <a:r>
              <a:rPr lang="he-IL" dirty="0"/>
              <a:t> – ניתן לסרוק אותו</a:t>
            </a:r>
            <a:endParaRPr lang="en-US" dirty="0"/>
          </a:p>
          <a:p>
            <a:r>
              <a:rPr lang="he-IL" dirty="0"/>
              <a:t>האיברים מסודרים לפי סדר הכנסתם למפה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752490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1545</Words>
  <Application>Microsoft Office PowerPoint</Application>
  <PresentationFormat>Widescreen</PresentationFormat>
  <Paragraphs>301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Tahoma</vt:lpstr>
      <vt:lpstr>Courier New</vt:lpstr>
      <vt:lpstr>Arial</vt:lpstr>
      <vt:lpstr>Calibri</vt:lpstr>
      <vt:lpstr>TECHNION_Op3_General_Heb</vt:lpstr>
      <vt:lpstr>מילונים Dictionaries</vt:lpstr>
      <vt:lpstr>PowerPoint Presentation</vt:lpstr>
      <vt:lpstr>מילון </vt:lpstr>
      <vt:lpstr>תשובה</vt:lpstr>
      <vt:lpstr>יצירת מילון </vt:lpstr>
      <vt:lpstr>גישה לאברי המילון</vt:lpstr>
      <vt:lpstr>שליפת ערך ממילון</vt:lpstr>
      <vt:lpstr>שליפת כל המפתחות </vt:lpstr>
      <vt:lpstr>המחלקה dict_keys </vt:lpstr>
      <vt:lpstr>המחלקה dict_keys </vt:lpstr>
      <vt:lpstr>המחלקה dict_keys </vt:lpstr>
      <vt:lpstr>המחלקה dict_keys </vt:lpstr>
      <vt:lpstr>שליפת כל הערכים</vt:lpstr>
      <vt:lpstr>המחלקה dict_values </vt:lpstr>
      <vt:lpstr>המחלקה dict_values</vt:lpstr>
      <vt:lpstr>שליפת זוגות של מפתחות וערכים</vt:lpstr>
      <vt:lpstr>המחלקה dict_items </vt:lpstr>
      <vt:lpstr>בדיקה האם מפתח נמצא</vt:lpstr>
      <vt:lpstr>הוספה ושינוי של איברים</vt:lpstr>
      <vt:lpstr>הכנסת ערך למילון - 1</vt:lpstr>
      <vt:lpstr>הכנסת ערך למילון - 2</vt:lpstr>
      <vt:lpstr>עדכון מילון - חיבור מילונים</vt:lpstr>
      <vt:lpstr>הסרת איברים</vt:lpstr>
      <vt:lpstr>הסרת איברים 2</vt:lpstr>
      <vt:lpstr>סריקת מילון</vt:lpstr>
      <vt:lpstr>סריקת המפתחות של המילון</vt:lpstr>
      <vt:lpstr>סריקת ערכי המילון</vt:lpstr>
      <vt:lpstr>העתקת מילון</vt:lpstr>
      <vt:lpstr>מספר האיברים (זוגות) במילון</vt:lpstr>
      <vt:lpstr>ערכים לשמירה במילון</vt:lpstr>
      <vt:lpstr>ערכים לשמירה במילון</vt:lpstr>
      <vt:lpstr>PowerPoint Presentation</vt:lpstr>
      <vt:lpstr>שימושים במילון</vt:lpstr>
      <vt:lpstr>תשובה</vt:lpstr>
      <vt:lpstr>שאלות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רשימות</dc:title>
  <dc:creator>Jacob Mike</dc:creator>
  <cp:lastModifiedBy>Yaron Mizrahi</cp:lastModifiedBy>
  <cp:revision>108</cp:revision>
  <dcterms:created xsi:type="dcterms:W3CDTF">2019-03-02T07:56:19Z</dcterms:created>
  <dcterms:modified xsi:type="dcterms:W3CDTF">2023-12-04T20:33:29Z</dcterms:modified>
</cp:coreProperties>
</file>