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84B981-DDD5-463F-B030-0710616ED356}">
  <a:tblStyle styleId="{B184B981-DDD5-463F-B030-0710616ED3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78af5c06f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78af5c06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42724c08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42724c08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42724c08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42724c08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42724c08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42724c08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42724c08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42724c08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42724c08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42724c08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42724c08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42724c08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42724c08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42724c08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Авиарейсы без потерь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109350" y="4108175"/>
            <a:ext cx="2705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Честнейшин Михаил Юрьевич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14275"/>
            <a:ext cx="2183101" cy="4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датасета: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14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Вылеты из аэропорта Анапы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Взят зимний период 2017 года (январь. февраль. декабрь)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Не включает в себя отмененные рейсы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Исключено направление в Новокузнецк из-за отсутствия данных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14275"/>
            <a:ext cx="2183101" cy="4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138250" y="82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данных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14275"/>
            <a:ext cx="2183101" cy="416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0" name="Google Shape;150;p15"/>
          <p:cNvGraphicFramePr/>
          <p:nvPr/>
        </p:nvGraphicFramePr>
        <p:xfrm>
          <a:off x="1138250" y="7289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{B184B981-DDD5-463F-B030-0710616ED356}</a:tableStyleId>
              </a:tblPr>
              <a:tblGrid>
                <a:gridCol w="1779375"/>
                <a:gridCol w="2172150"/>
                <a:gridCol w="1199100"/>
                <a:gridCol w="1716875"/>
              </a:tblGrid>
              <a:tr h="52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chemeClr val="lt1"/>
                          </a:solidFill>
                          <a:highlight>
                            <a:srgbClr val="434343"/>
                          </a:highlight>
                        </a:rPr>
                        <a:t>flight_id</a:t>
                      </a:r>
                      <a:endParaRPr>
                        <a:solidFill>
                          <a:schemeClr val="lt1"/>
                        </a:solidFill>
                        <a:highlight>
                          <a:srgbClr val="43434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chemeClr val="lt1"/>
                          </a:solidFill>
                          <a:highlight>
                            <a:srgbClr val="434343"/>
                          </a:highlight>
                        </a:rPr>
                        <a:t>идентификатор рейса</a:t>
                      </a:r>
                      <a:endParaRPr b="1" sz="1500">
                        <a:solidFill>
                          <a:schemeClr val="lt1"/>
                        </a:solidFill>
                        <a:highlight>
                          <a:srgbClr val="43434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lt1"/>
                          </a:solidFill>
                        </a:rPr>
                        <a:t>max_bording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lt1"/>
                          </a:solidFill>
                        </a:rPr>
                        <a:t>max кол-во мест в самолета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chemeClr val="lt1"/>
                          </a:solidFill>
                          <a:highlight>
                            <a:srgbClr val="434343"/>
                          </a:highlight>
                        </a:rPr>
                        <a:t>departure_airport</a:t>
                      </a:r>
                      <a:endParaRPr sz="1500">
                        <a:solidFill>
                          <a:schemeClr val="lt1"/>
                        </a:solidFill>
                        <a:highlight>
                          <a:srgbClr val="43434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chemeClr val="lt1"/>
                          </a:solidFill>
                          <a:highlight>
                            <a:srgbClr val="434343"/>
                          </a:highlight>
                        </a:rPr>
                        <a:t>аэропорт вылета</a:t>
                      </a:r>
                      <a:endParaRPr sz="1500">
                        <a:solidFill>
                          <a:schemeClr val="lt1"/>
                        </a:solidFill>
                        <a:highlight>
                          <a:srgbClr val="43434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chemeClr val="lt1"/>
                          </a:solidFill>
                          <a:highlight>
                            <a:srgbClr val="434343"/>
                          </a:highlight>
                        </a:rPr>
                        <a:t>cur_pass</a:t>
                      </a:r>
                      <a:endParaRPr b="1" sz="1300">
                        <a:solidFill>
                          <a:schemeClr val="lt1"/>
                        </a:solidFill>
                        <a:highlight>
                          <a:srgbClr val="434343"/>
                        </a:highlight>
                      </a:endParaRPr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lt1"/>
                        </a:solidFill>
                        <a:highlight>
                          <a:srgbClr val="434343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заполненость рейса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chemeClr val="lt1"/>
                          </a:solidFill>
                          <a:highlight>
                            <a:srgbClr val="434343"/>
                          </a:highlight>
                        </a:rPr>
                        <a:t>arrival_airport</a:t>
                      </a:r>
                      <a:endParaRPr sz="1700">
                        <a:solidFill>
                          <a:schemeClr val="lt1"/>
                        </a:solidFill>
                        <a:highlight>
                          <a:srgbClr val="43434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chemeClr val="lt1"/>
                          </a:solidFill>
                          <a:highlight>
                            <a:srgbClr val="434343"/>
                          </a:highlight>
                        </a:rPr>
                        <a:t>аэропорт прибытия</a:t>
                      </a:r>
                      <a:endParaRPr sz="1800">
                        <a:solidFill>
                          <a:schemeClr val="lt1"/>
                        </a:solidFill>
                        <a:highlight>
                          <a:srgbClr val="43434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perc_bording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процент посадки самолета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3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chemeClr val="lt1"/>
                          </a:solidFill>
                          <a:highlight>
                            <a:srgbClr val="434343"/>
                          </a:highlight>
                        </a:rPr>
                        <a:t>actual_departure</a:t>
                      </a:r>
                      <a:endParaRPr sz="1800">
                        <a:solidFill>
                          <a:schemeClr val="lt1"/>
                        </a:solidFill>
                        <a:highlight>
                          <a:srgbClr val="43434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chemeClr val="lt1"/>
                          </a:solidFill>
                          <a:highlight>
                            <a:srgbClr val="434343"/>
                          </a:highlight>
                        </a:rPr>
                        <a:t>факт. время вылета</a:t>
                      </a:r>
                      <a:endParaRPr sz="1800">
                        <a:solidFill>
                          <a:schemeClr val="lt1"/>
                        </a:solidFill>
                        <a:highlight>
                          <a:srgbClr val="43434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earn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выручка с проданных билетов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chemeClr val="lt1"/>
                          </a:solidFill>
                          <a:highlight>
                            <a:srgbClr val="434343"/>
                          </a:highlight>
                        </a:rPr>
                        <a:t>actual_arrival</a:t>
                      </a:r>
                      <a:endParaRPr sz="1800">
                        <a:solidFill>
                          <a:schemeClr val="lt1"/>
                        </a:solidFill>
                        <a:highlight>
                          <a:srgbClr val="43434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chemeClr val="lt1"/>
                          </a:solidFill>
                          <a:highlight>
                            <a:srgbClr val="434343"/>
                          </a:highlight>
                        </a:rPr>
                        <a:t>факт. время прибытия</a:t>
                      </a:r>
                      <a:endParaRPr>
                        <a:solidFill>
                          <a:schemeClr val="lt1"/>
                        </a:solidFill>
                        <a:highlight>
                          <a:srgbClr val="43434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duration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длительность полета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lt1"/>
                          </a:solidFill>
                        </a:rPr>
                        <a:t>model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lt1"/>
                          </a:solidFill>
                        </a:rPr>
                        <a:t>модель самолета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Дополнительный данные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Были добавлены такие данные как: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Часовое потребление топлива в кг/ч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Стоимость</a:t>
            </a:r>
            <a:r>
              <a:rPr lang="ru"/>
              <a:t> топлива в Анапе за тонну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Каких данных не хватило: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стоимость</a:t>
            </a:r>
            <a:r>
              <a:rPr lang="ru"/>
              <a:t> амортизации самолета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заработная плата персоналу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стоимость</a:t>
            </a:r>
            <a:r>
              <a:rPr lang="ru"/>
              <a:t> обслуживания самолета в аэропорту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время простоя самолета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14275"/>
            <a:ext cx="2183101" cy="4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Способы оценки рейсов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Profit /time -в данной работе использовался такой показатель как выручка в минутах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Заполняемость рейса в процентах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14275"/>
            <a:ext cx="2183101" cy="4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5716150" y="1687650"/>
            <a:ext cx="2953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Из графика видно что Sukhoi летает только в Белгород , а Boeing в Москву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16525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14275"/>
            <a:ext cx="2183101" cy="4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5900100" y="1200150"/>
            <a:ext cx="324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Выручка в минуту прямо пропорциональна проценту заполненности самолета.  Из графика видно пару рейсов с плохой наполненностью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00138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14275"/>
            <a:ext cx="2183101" cy="4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5618600" y="1307850"/>
            <a:ext cx="3334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 данного графика видно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у Boeing больше мест для посадки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есть несколько рейсов в которых можно поменять самолет на Sukhoi</a:t>
            </a:r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14275"/>
            <a:ext cx="2183101" cy="4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</a:t>
            </a:r>
            <a:endParaRPr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Попробовать</a:t>
            </a:r>
            <a:r>
              <a:rPr lang="ru"/>
              <a:t> заменить самолеты Boeing  на Sukhoi у рейсов 136360 и  136122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Удалить рейсы с низкой загруженностью у Sukhoi 136807 и 136642</a:t>
            </a:r>
            <a:br>
              <a:rPr lang="ru"/>
            </a:br>
            <a:endParaRPr/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14275"/>
            <a:ext cx="2183101" cy="4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