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3"/>
    <p:restoredTop sz="94679"/>
  </p:normalViewPr>
  <p:slideViewPr>
    <p:cSldViewPr snapToGrid="0" snapToObjects="1">
      <p:cViewPr varScale="1">
        <p:scale>
          <a:sx n="98" d="100"/>
          <a:sy n="98" d="100"/>
        </p:scale>
        <p:origin x="22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E2D2D-CB73-0A4D-BA0C-64DDB6356D6A}" type="datetimeFigureOut">
              <a:rPr lang="en-US" smtClean="0"/>
              <a:t>8/5/17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1FAA7-5318-D344-88B7-3997D44E1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6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FAA7-5318-D344-88B7-3997D44E10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8/5/17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8/5/17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8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8/5/17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5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8/5/17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6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8/5/17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0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8/5/17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8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8/5/17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8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8/5/17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8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8/5/17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3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8/5/17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0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8/5/17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1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A204B-922A-AC4D-B4FC-BAFA0990F07C}" type="datetimeFigureOut">
              <a:rPr lang="en-US" smtClean="0"/>
              <a:t>8/5/17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9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Architecture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9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859033" y="1100138"/>
            <a:ext cx="7612321" cy="5187433"/>
          </a:xfrm>
          <a:prstGeom prst="roundRect">
            <a:avLst>
              <a:gd name="adj" fmla="val 3207"/>
            </a:avLst>
          </a:prstGeom>
          <a:solidFill>
            <a:schemeClr val="accent4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t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1" name="Can 10"/>
          <p:cNvSpPr/>
          <p:nvPr/>
        </p:nvSpPr>
        <p:spPr>
          <a:xfrm rot="16200000">
            <a:off x="6613836" y="1472237"/>
            <a:ext cx="437142" cy="5243853"/>
          </a:xfrm>
          <a:prstGeom prst="can">
            <a:avLst>
              <a:gd name="adj" fmla="val 22644"/>
            </a:avLst>
          </a:prstGeom>
          <a:solidFill>
            <a:srgbClr val="6BC72B">
              <a:lumMod val="40000"/>
              <a:lumOff val="60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ot="0" spcFirstLastPara="0" vertOverflow="overflow" horzOverflow="overflow" vert="vert" wrap="square" lIns="109728" tIns="86400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Message Hub (Kafka)</a:t>
            </a:r>
            <a:endParaRPr lang="en-US" sz="10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575003" y="3121874"/>
            <a:ext cx="869758" cy="1034360"/>
          </a:xfrm>
          <a:prstGeom prst="roundRect">
            <a:avLst/>
          </a:prstGeom>
          <a:pattFill prst="wdDnDiag">
            <a:fgClr>
              <a:srgbClr val="003756">
                <a:lumMod val="10000"/>
                <a:lumOff val="90000"/>
              </a:srgbClr>
            </a:fgClr>
            <a:bgClr>
              <a:srgbClr val="FFFFFF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t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Gateway</a:t>
            </a:r>
            <a:br>
              <a:rPr lang="en-US" sz="11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</a:br>
            <a:r>
              <a:rPr lang="en-US" sz="11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&amp; Edge Analytics Agent</a:t>
            </a:r>
          </a:p>
        </p:txBody>
      </p:sp>
      <p:cxnSp>
        <p:nvCxnSpPr>
          <p:cNvPr id="21" name="Straight Arrow Connector 20"/>
          <p:cNvCxnSpPr>
            <a:stCxn id="20" idx="3"/>
            <a:endCxn id="55" idx="1"/>
          </p:cNvCxnSpPr>
          <p:nvPr/>
        </p:nvCxnSpPr>
        <p:spPr>
          <a:xfrm>
            <a:off x="2444761" y="3639054"/>
            <a:ext cx="746190" cy="123598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24" name="Rounded Rectangle 23"/>
          <p:cNvSpPr/>
          <p:nvPr/>
        </p:nvSpPr>
        <p:spPr>
          <a:xfrm>
            <a:off x="142875" y="2129342"/>
            <a:ext cx="1098780" cy="66153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dash"/>
          </a:ln>
          <a:effectLst/>
        </p:spPr>
        <p:txBody>
          <a:bodyPr rtlCol="0" anchor="ctr" anchorCtr="1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Application</a:t>
            </a:r>
          </a:p>
        </p:txBody>
      </p:sp>
      <p:cxnSp>
        <p:nvCxnSpPr>
          <p:cNvPr id="26" name="Straight Arrow Connector 25"/>
          <p:cNvCxnSpPr>
            <a:stCxn id="24" idx="3"/>
          </p:cNvCxnSpPr>
          <p:nvPr/>
        </p:nvCxnSpPr>
        <p:spPr>
          <a:xfrm>
            <a:off x="1241655" y="2460111"/>
            <a:ext cx="1950853" cy="202568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28" name="Straight Arrow Connector 27"/>
          <p:cNvCxnSpPr>
            <a:stCxn id="33" idx="3"/>
            <a:endCxn id="20" idx="1"/>
          </p:cNvCxnSpPr>
          <p:nvPr/>
        </p:nvCxnSpPr>
        <p:spPr>
          <a:xfrm>
            <a:off x="1076616" y="3316957"/>
            <a:ext cx="498387" cy="322097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29" name="Straight Arrow Connector 28"/>
          <p:cNvCxnSpPr>
            <a:stCxn id="92" idx="3"/>
            <a:endCxn id="20" idx="1"/>
          </p:cNvCxnSpPr>
          <p:nvPr/>
        </p:nvCxnSpPr>
        <p:spPr>
          <a:xfrm flipV="1">
            <a:off x="1048248" y="3639054"/>
            <a:ext cx="526755" cy="294892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31" name="Straight Connector 30"/>
          <p:cNvCxnSpPr/>
          <p:nvPr/>
        </p:nvCxnSpPr>
        <p:spPr>
          <a:xfrm>
            <a:off x="2604907" y="2129891"/>
            <a:ext cx="0" cy="3556876"/>
          </a:xfrm>
          <a:prstGeom prst="line">
            <a:avLst/>
          </a:prstGeom>
          <a:noFill/>
          <a:ln w="25400" cap="flat" cmpd="sng" algn="ctr">
            <a:solidFill>
              <a:srgbClr val="00B2F2">
                <a:lumMod val="50000"/>
              </a:srgbClr>
            </a:solidFill>
            <a:prstDash val="dash"/>
          </a:ln>
          <a:effectLst/>
        </p:spPr>
      </p:cxnSp>
      <p:sp>
        <p:nvSpPr>
          <p:cNvPr id="33" name="Rounded Rectangle 32"/>
          <p:cNvSpPr/>
          <p:nvPr/>
        </p:nvSpPr>
        <p:spPr>
          <a:xfrm>
            <a:off x="171244" y="3175841"/>
            <a:ext cx="905372" cy="2822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Device</a:t>
            </a:r>
          </a:p>
        </p:txBody>
      </p:sp>
      <p:cxnSp>
        <p:nvCxnSpPr>
          <p:cNvPr id="38" name="Straight Arrow Connector 37"/>
          <p:cNvCxnSpPr>
            <a:stCxn id="93" idx="3"/>
          </p:cNvCxnSpPr>
          <p:nvPr/>
        </p:nvCxnSpPr>
        <p:spPr>
          <a:xfrm flipV="1">
            <a:off x="1042692" y="4433717"/>
            <a:ext cx="2142234" cy="5698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44" name="Rounded Rectangle 43"/>
          <p:cNvSpPr/>
          <p:nvPr/>
        </p:nvSpPr>
        <p:spPr>
          <a:xfrm>
            <a:off x="7837515" y="4742519"/>
            <a:ext cx="1871955" cy="1332825"/>
          </a:xfrm>
          <a:prstGeom prst="roundRect">
            <a:avLst>
              <a:gd name="adj" fmla="val 9237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t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Device Shadow</a:t>
            </a:r>
            <a:endParaRPr lang="en-US" sz="72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6" name="Can 45"/>
          <p:cNvSpPr/>
          <p:nvPr/>
        </p:nvSpPr>
        <p:spPr>
          <a:xfrm>
            <a:off x="8814708" y="5405255"/>
            <a:ext cx="773535" cy="414531"/>
          </a:xfrm>
          <a:prstGeom prst="can">
            <a:avLst>
              <a:gd name="adj" fmla="val 22644"/>
            </a:avLst>
          </a:prstGeom>
          <a:solidFill>
            <a:srgbClr val="6BC72B">
              <a:lumMod val="40000"/>
              <a:lumOff val="60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9728" tIns="86400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2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Event &amp;</a:t>
            </a:r>
          </a:p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2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State  </a:t>
            </a:r>
            <a:r>
              <a:rPr lang="en-US" sz="72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Cache</a:t>
            </a:r>
            <a:endParaRPr lang="en-US" sz="72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936426" y="5443549"/>
            <a:ext cx="749446" cy="337945"/>
            <a:chOff x="1845495" y="4336954"/>
            <a:chExt cx="739532" cy="358873"/>
          </a:xfrm>
        </p:grpSpPr>
        <p:sp>
          <p:nvSpPr>
            <p:cNvPr id="48" name="Rounded Rectangle 47"/>
            <p:cNvSpPr/>
            <p:nvPr/>
          </p:nvSpPr>
          <p:spPr>
            <a:xfrm>
              <a:off x="1919027" y="4433933"/>
              <a:ext cx="666000" cy="261894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rgbClr val="00426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20">
                  <a:solidFill>
                    <a:srgbClr val="004266"/>
                  </a:solidFill>
                  <a:latin typeface="Monaco" charset="0"/>
                  <a:ea typeface="Monaco" charset="0"/>
                  <a:cs typeface="Monaco" charset="0"/>
                </a:rPr>
                <a:t>API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885252" y="4385444"/>
              <a:ext cx="666000" cy="261894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rgbClr val="00426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20">
                  <a:solidFill>
                    <a:srgbClr val="004266"/>
                  </a:solidFill>
                  <a:latin typeface="Monaco" charset="0"/>
                  <a:ea typeface="Monaco" charset="0"/>
                  <a:cs typeface="Monaco" charset="0"/>
                </a:rPr>
                <a:t>API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845495" y="4336954"/>
              <a:ext cx="666000" cy="261894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rgbClr val="00426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20">
                  <a:solidFill>
                    <a:srgbClr val="004266"/>
                  </a:solidFill>
                  <a:latin typeface="Monaco" charset="0"/>
                  <a:ea typeface="Monaco" charset="0"/>
                  <a:cs typeface="Monaco" charset="0"/>
                </a:rPr>
                <a:t>API</a:t>
              </a:r>
            </a:p>
          </p:txBody>
        </p:sp>
      </p:grpSp>
      <p:sp>
        <p:nvSpPr>
          <p:cNvPr id="52" name="Right Arrow 51"/>
          <p:cNvSpPr/>
          <p:nvPr/>
        </p:nvSpPr>
        <p:spPr>
          <a:xfrm rot="5400000">
            <a:off x="4790017" y="3534454"/>
            <a:ext cx="302941" cy="168706"/>
          </a:xfrm>
          <a:prstGeom prst="rightArrow">
            <a:avLst>
              <a:gd name="adj1" fmla="val 41872"/>
              <a:gd name="adj2" fmla="val 50000"/>
            </a:avLst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80">
              <a:solidFill>
                <a:srgbClr val="FFFFFF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6474222" y="3704894"/>
            <a:ext cx="302087" cy="121507"/>
          </a:xfrm>
          <a:prstGeom prst="rightArrow">
            <a:avLst>
              <a:gd name="adj1" fmla="val 41872"/>
              <a:gd name="adj2" fmla="val 50000"/>
            </a:avLst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80">
              <a:solidFill>
                <a:srgbClr val="FFFFFF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3" name="Can 72"/>
          <p:cNvSpPr/>
          <p:nvPr/>
        </p:nvSpPr>
        <p:spPr>
          <a:xfrm>
            <a:off x="10718643" y="1762017"/>
            <a:ext cx="972207" cy="443866"/>
          </a:xfrm>
          <a:prstGeom prst="can">
            <a:avLst>
              <a:gd name="adj" fmla="val 22644"/>
            </a:avLst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9728" tIns="86400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4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External </a:t>
            </a:r>
            <a:r>
              <a:rPr lang="en-US" sz="84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Datastore</a:t>
            </a:r>
            <a:endParaRPr lang="en-US" sz="84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4" name="Can 73"/>
          <p:cNvSpPr/>
          <p:nvPr/>
        </p:nvSpPr>
        <p:spPr>
          <a:xfrm rot="16200000">
            <a:off x="11113194" y="2593788"/>
            <a:ext cx="447964" cy="1237066"/>
          </a:xfrm>
          <a:prstGeom prst="can">
            <a:avLst>
              <a:gd name="adj" fmla="val 22644"/>
            </a:avLst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ot="0" spcFirstLastPara="0" vertOverflow="overflow" horzOverflow="overflow" vert="vert" wrap="square" lIns="109728" tIns="86400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4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External Message </a:t>
            </a:r>
            <a:r>
              <a:rPr lang="en-US" sz="84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Hub</a:t>
            </a:r>
          </a:p>
        </p:txBody>
      </p:sp>
      <p:sp>
        <p:nvSpPr>
          <p:cNvPr id="75" name="Bent-Up Arrow 74"/>
          <p:cNvSpPr/>
          <p:nvPr/>
        </p:nvSpPr>
        <p:spPr>
          <a:xfrm flipV="1">
            <a:off x="10189360" y="2596082"/>
            <a:ext cx="1161402" cy="378059"/>
          </a:xfrm>
          <a:prstGeom prst="bentUpArrow">
            <a:avLst>
              <a:gd name="adj1" fmla="val 12599"/>
              <a:gd name="adj2" fmla="val 17786"/>
              <a:gd name="adj3" fmla="val 16344"/>
            </a:avLst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160">
              <a:solidFill>
                <a:srgbClr val="FFFFFF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6" name="Right Arrow 75"/>
          <p:cNvSpPr/>
          <p:nvPr/>
        </p:nvSpPr>
        <p:spPr>
          <a:xfrm rot="2708752">
            <a:off x="9603969" y="3387236"/>
            <a:ext cx="1324627" cy="181537"/>
          </a:xfrm>
          <a:prstGeom prst="rightArrow">
            <a:avLst>
              <a:gd name="adj1" fmla="val 41872"/>
              <a:gd name="adj2" fmla="val 50000"/>
            </a:avLst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80">
              <a:solidFill>
                <a:srgbClr val="FFFFFF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8" name="Left-Right Arrow 77"/>
          <p:cNvSpPr/>
          <p:nvPr/>
        </p:nvSpPr>
        <p:spPr>
          <a:xfrm rot="16200000">
            <a:off x="8822968" y="3321972"/>
            <a:ext cx="782760" cy="175663"/>
          </a:xfrm>
          <a:prstGeom prst="leftRightArrow">
            <a:avLst>
              <a:gd name="adj1" fmla="val 39337"/>
              <a:gd name="adj2" fmla="val 42003"/>
            </a:avLst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4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3995365" y="4743339"/>
            <a:ext cx="1802359" cy="1332005"/>
            <a:chOff x="3995365" y="4743339"/>
            <a:chExt cx="1802359" cy="1332005"/>
          </a:xfrm>
        </p:grpSpPr>
        <p:sp>
          <p:nvSpPr>
            <p:cNvPr id="8" name="Rounded Rectangle 7"/>
            <p:cNvSpPr/>
            <p:nvPr/>
          </p:nvSpPr>
          <p:spPr>
            <a:xfrm>
              <a:off x="3995365" y="4743339"/>
              <a:ext cx="1802359" cy="1332005"/>
            </a:xfrm>
            <a:prstGeom prst="roundRect">
              <a:avLst>
                <a:gd name="adj" fmla="val 9237"/>
              </a:avLst>
            </a:prstGeom>
            <a:solidFill>
              <a:srgbClr val="003756">
                <a:lumMod val="10000"/>
                <a:lumOff val="90000"/>
              </a:srgbClr>
            </a:solidFill>
            <a:ln w="9525" cap="flat" cmpd="sng" algn="ctr">
              <a:solidFill>
                <a:srgbClr val="004266"/>
              </a:solidFill>
              <a:prstDash val="solid"/>
            </a:ln>
            <a:effectLst/>
          </p:spPr>
          <p:txBody>
            <a:bodyPr vert="horz" rtlCol="0" anchor="t" anchorCtr="1"/>
            <a:lstStyle/>
            <a:p>
              <a:pPr algn="ctr" defTabSz="914377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srgbClr val="004266"/>
                  </a:solidFill>
                  <a:latin typeface="Monaco" charset="0"/>
                  <a:ea typeface="Monaco" charset="0"/>
                  <a:cs typeface="Monaco" charset="0"/>
                </a:rPr>
                <a:t>Device Registry</a:t>
              </a:r>
              <a:endParaRPr lang="en-US" sz="72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endParaRPr>
            </a:p>
          </p:txBody>
        </p:sp>
        <p:sp>
          <p:nvSpPr>
            <p:cNvPr id="27" name="Can 26"/>
            <p:cNvSpPr/>
            <p:nvPr/>
          </p:nvSpPr>
          <p:spPr>
            <a:xfrm>
              <a:off x="4069750" y="5372293"/>
              <a:ext cx="721146" cy="502395"/>
            </a:xfrm>
            <a:prstGeom prst="can">
              <a:avLst>
                <a:gd name="adj" fmla="val 22644"/>
              </a:avLst>
            </a:prstGeom>
            <a:solidFill>
              <a:srgbClr val="6BC72B">
                <a:lumMod val="40000"/>
                <a:lumOff val="60000"/>
              </a:srgbClr>
            </a:solidFill>
            <a:ln w="9525" cap="flat" cmpd="sng" algn="ctr">
              <a:solidFill>
                <a:srgbClr val="00426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109728" tIns="86400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dirty="0" smtClean="0">
                  <a:solidFill>
                    <a:srgbClr val="004266"/>
                  </a:solidFill>
                  <a:latin typeface="Monaco" charset="0"/>
                  <a:ea typeface="Monaco" charset="0"/>
                  <a:cs typeface="Monaco" charset="0"/>
                </a:rPr>
                <a:t>Mongo</a:t>
              </a:r>
              <a:endParaRPr lang="en-US" sz="8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endParaRPr>
            </a:p>
          </p:txBody>
        </p:sp>
        <p:sp>
          <p:nvSpPr>
            <p:cNvPr id="79" name="Can 78"/>
            <p:cNvSpPr/>
            <p:nvPr/>
          </p:nvSpPr>
          <p:spPr>
            <a:xfrm>
              <a:off x="4901615" y="5391169"/>
              <a:ext cx="763211" cy="464642"/>
            </a:xfrm>
            <a:prstGeom prst="can">
              <a:avLst>
                <a:gd name="adj" fmla="val 22644"/>
              </a:avLst>
            </a:prstGeom>
            <a:solidFill>
              <a:srgbClr val="6BC72B">
                <a:lumMod val="40000"/>
                <a:lumOff val="60000"/>
              </a:srgbClr>
            </a:solidFill>
            <a:ln w="9525" cap="flat" cmpd="sng" algn="ctr">
              <a:solidFill>
                <a:srgbClr val="00426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109728" tIns="86400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dirty="0" smtClean="0">
                  <a:solidFill>
                    <a:srgbClr val="004266"/>
                  </a:solidFill>
                  <a:latin typeface="Monaco" charset="0"/>
                  <a:ea typeface="Monaco" charset="0"/>
                  <a:cs typeface="Monaco" charset="0"/>
                </a:rPr>
                <a:t>Cassandra</a:t>
              </a:r>
              <a:endParaRPr lang="en-US" sz="8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endParaRPr>
            </a:p>
          </p:txBody>
        </p:sp>
      </p:grpSp>
      <p:sp>
        <p:nvSpPr>
          <p:cNvPr id="84" name="Bent-Up Arrow 83"/>
          <p:cNvSpPr/>
          <p:nvPr/>
        </p:nvSpPr>
        <p:spPr>
          <a:xfrm>
            <a:off x="10195701" y="2188517"/>
            <a:ext cx="1161402" cy="378059"/>
          </a:xfrm>
          <a:prstGeom prst="bentUpArrow">
            <a:avLst>
              <a:gd name="adj1" fmla="val 12599"/>
              <a:gd name="adj2" fmla="val 17786"/>
              <a:gd name="adj3" fmla="val 16344"/>
            </a:avLst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160">
              <a:solidFill>
                <a:srgbClr val="FFFFFF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3705050" y="1179492"/>
            <a:ext cx="5981753" cy="419502"/>
          </a:xfrm>
          <a:prstGeom prst="roundRect">
            <a:avLst/>
          </a:prstGeom>
          <a:solidFill>
            <a:srgbClr val="6BC72B">
              <a:lumMod val="40000"/>
              <a:lumOff val="60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Realtime and historical API &amp; UI</a:t>
            </a:r>
            <a:endParaRPr lang="en-US" sz="8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42876" y="3792830"/>
            <a:ext cx="905372" cy="2822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Device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137320" y="4298299"/>
            <a:ext cx="905372" cy="2822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Device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26688" y="623915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SDK</a:t>
            </a:r>
            <a:endParaRPr lang="en-US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65285" y="534837"/>
            <a:ext cx="8157" cy="644655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99" name="Rectangle 98"/>
          <p:cNvSpPr/>
          <p:nvPr/>
        </p:nvSpPr>
        <p:spPr>
          <a:xfrm>
            <a:off x="5654489" y="630761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IoT Platform</a:t>
            </a:r>
            <a:endParaRPr lang="en-US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137320" y="4824376"/>
            <a:ext cx="905372" cy="2822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Device</a:t>
            </a:r>
          </a:p>
        </p:txBody>
      </p:sp>
      <p:cxnSp>
        <p:nvCxnSpPr>
          <p:cNvPr id="109" name="Straight Arrow Connector 108"/>
          <p:cNvCxnSpPr>
            <a:stCxn id="108" idx="3"/>
          </p:cNvCxnSpPr>
          <p:nvPr/>
        </p:nvCxnSpPr>
        <p:spPr>
          <a:xfrm flipV="1">
            <a:off x="1042692" y="4755222"/>
            <a:ext cx="2152487" cy="21027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112" name="Multidocument 111"/>
          <p:cNvSpPr/>
          <p:nvPr/>
        </p:nvSpPr>
        <p:spPr>
          <a:xfrm>
            <a:off x="1641555" y="2358783"/>
            <a:ext cx="613490" cy="303896"/>
          </a:xfrm>
          <a:prstGeom prst="flowChartMultidocumen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Event</a:t>
            </a:r>
            <a:endParaRPr lang="en-US" sz="1000" dirty="0"/>
          </a:p>
        </p:txBody>
      </p:sp>
      <p:sp>
        <p:nvSpPr>
          <p:cNvPr id="114" name="Multidocument 113"/>
          <p:cNvSpPr/>
          <p:nvPr/>
        </p:nvSpPr>
        <p:spPr>
          <a:xfrm>
            <a:off x="1611071" y="4494175"/>
            <a:ext cx="613490" cy="303896"/>
          </a:xfrm>
          <a:prstGeom prst="flowChartMultidocumen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Event</a:t>
            </a:r>
            <a:endParaRPr lang="en-US" sz="1000" dirty="0"/>
          </a:p>
        </p:txBody>
      </p:sp>
      <p:sp>
        <p:nvSpPr>
          <p:cNvPr id="115" name="Multidocument 114"/>
          <p:cNvSpPr/>
          <p:nvPr/>
        </p:nvSpPr>
        <p:spPr>
          <a:xfrm>
            <a:off x="2541316" y="3270496"/>
            <a:ext cx="613490" cy="303896"/>
          </a:xfrm>
          <a:prstGeom prst="flowChartMultidocumen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Event</a:t>
            </a:r>
            <a:endParaRPr lang="en-US" sz="1000" dirty="0"/>
          </a:p>
        </p:txBody>
      </p:sp>
      <p:sp>
        <p:nvSpPr>
          <p:cNvPr id="116" name="Multidocument 115"/>
          <p:cNvSpPr/>
          <p:nvPr/>
        </p:nvSpPr>
        <p:spPr>
          <a:xfrm>
            <a:off x="919122" y="3465160"/>
            <a:ext cx="613490" cy="303896"/>
          </a:xfrm>
          <a:prstGeom prst="flowChartMultidocumen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Event</a:t>
            </a:r>
            <a:endParaRPr lang="en-US" sz="1000" dirty="0"/>
          </a:p>
        </p:txBody>
      </p:sp>
      <p:cxnSp>
        <p:nvCxnSpPr>
          <p:cNvPr id="117" name="Straight Arrow Connector 116"/>
          <p:cNvCxnSpPr>
            <a:stCxn id="91" idx="1"/>
            <a:endCxn id="55" idx="0"/>
          </p:cNvCxnSpPr>
          <p:nvPr/>
        </p:nvCxnSpPr>
        <p:spPr>
          <a:xfrm rot="10800000" flipV="1">
            <a:off x="3429928" y="1389243"/>
            <a:ext cx="275122" cy="400228"/>
          </a:xfrm>
          <a:prstGeom prst="curvedConnector2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55" name="Rounded Rectangle 54"/>
          <p:cNvSpPr/>
          <p:nvPr/>
        </p:nvSpPr>
        <p:spPr>
          <a:xfrm>
            <a:off x="3190951" y="1789471"/>
            <a:ext cx="477954" cy="3946361"/>
          </a:xfrm>
          <a:prstGeom prst="roundRect">
            <a:avLst>
              <a:gd name="adj" fmla="val 9237"/>
            </a:avLst>
          </a:prstGeom>
          <a:pattFill prst="pct50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vert="vert270" rtlCol="0" anchor="t" anchorCtr="1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Authentication &amp; Authorization</a:t>
            </a:r>
            <a:endParaRPr lang="en-US" sz="72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3429928" y="132969"/>
            <a:ext cx="6238874" cy="38767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dash"/>
          </a:ln>
          <a:effectLst/>
        </p:spPr>
        <p:txBody>
          <a:bodyPr rtlCol="0" anchor="ctr" anchorCtr="1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IoT enabled Applications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3953329" y="1874945"/>
            <a:ext cx="1871955" cy="1570863"/>
          </a:xfrm>
          <a:prstGeom prst="roundRect">
            <a:avLst>
              <a:gd name="adj" fmla="val 9237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t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IoT Hub</a:t>
            </a:r>
            <a:endParaRPr lang="en-US" sz="72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4100628" y="2383866"/>
            <a:ext cx="684685" cy="320824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MQTT 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47" name="Left-Right Arrow 146"/>
          <p:cNvSpPr/>
          <p:nvPr/>
        </p:nvSpPr>
        <p:spPr>
          <a:xfrm rot="16200000">
            <a:off x="4687534" y="4432643"/>
            <a:ext cx="377068" cy="181509"/>
          </a:xfrm>
          <a:prstGeom prst="leftRightArrow">
            <a:avLst>
              <a:gd name="adj1" fmla="val 39337"/>
              <a:gd name="adj2" fmla="val 42003"/>
            </a:avLst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4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48" name="Left-Right Arrow 147"/>
          <p:cNvSpPr/>
          <p:nvPr/>
        </p:nvSpPr>
        <p:spPr>
          <a:xfrm rot="16200000">
            <a:off x="8538268" y="4432643"/>
            <a:ext cx="377068" cy="181509"/>
          </a:xfrm>
          <a:prstGeom prst="leftRightArrow">
            <a:avLst>
              <a:gd name="adj1" fmla="val 39337"/>
              <a:gd name="adj2" fmla="val 42003"/>
            </a:avLst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4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4943941" y="2381644"/>
            <a:ext cx="710549" cy="320824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CoAP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4103239" y="2845479"/>
            <a:ext cx="684685" cy="320824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HTTP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4943940" y="2839746"/>
            <a:ext cx="710549" cy="320824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WebSocket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53" name="Left-Right Arrow 152"/>
          <p:cNvSpPr/>
          <p:nvPr/>
        </p:nvSpPr>
        <p:spPr>
          <a:xfrm>
            <a:off x="3618297" y="2569621"/>
            <a:ext cx="377068" cy="181509"/>
          </a:xfrm>
          <a:prstGeom prst="leftRightArrow">
            <a:avLst>
              <a:gd name="adj1" fmla="val 39337"/>
              <a:gd name="adj2" fmla="val 42003"/>
            </a:avLst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4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6111457" y="1874945"/>
            <a:ext cx="4084719" cy="1581145"/>
          </a:xfrm>
          <a:prstGeom prst="roundRect">
            <a:avLst/>
          </a:prstGeom>
          <a:pattFill prst="dashUpDi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t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004266"/>
                </a:solidFill>
                <a:latin typeface="Arial"/>
                <a:ea typeface="ＭＳ Ｐゴシック"/>
                <a:cs typeface=""/>
              </a:rPr>
              <a:t>IoT Analytics</a:t>
            </a:r>
            <a:endParaRPr lang="en-US" sz="1200" dirty="0">
              <a:solidFill>
                <a:srgbClr val="004266"/>
              </a:solidFill>
              <a:latin typeface="Arial"/>
              <a:ea typeface="ＭＳ Ｐゴシック"/>
              <a:cs typeface="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214483" y="2188517"/>
            <a:ext cx="1013381" cy="1081977"/>
          </a:xfrm>
          <a:prstGeom prst="roundRect">
            <a:avLst>
              <a:gd name="adj" fmla="val 9237"/>
            </a:avLst>
          </a:prstGeom>
          <a:pattFill prst="pct90">
            <a:fgClr>
              <a:srgbClr val="003756">
                <a:lumMod val="10000"/>
                <a:lumOff val="90000"/>
              </a:srgbClr>
            </a:fgClr>
            <a:bgClr>
              <a:srgbClr val="FFFFFF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 anchorCtr="1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Rule</a:t>
            </a:r>
            <a:endParaRPr lang="en-US" sz="10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Engine</a:t>
            </a:r>
          </a:p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(anomaly </a:t>
            </a:r>
            <a:r>
              <a:rPr lang="en-US" sz="10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detection,filter,processor,etc</a:t>
            </a:r>
            <a:r>
              <a:rPr lang="en-US" sz="10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0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7328028" y="2205883"/>
            <a:ext cx="1257488" cy="1056487"/>
          </a:xfrm>
          <a:prstGeom prst="roundRect">
            <a:avLst>
              <a:gd name="adj" fmla="val 9237"/>
            </a:avLst>
          </a:prstGeom>
          <a:pattFill prst="pct90">
            <a:fgClr>
              <a:srgbClr val="003756">
                <a:lumMod val="10000"/>
                <a:lumOff val="90000"/>
              </a:srgbClr>
            </a:fgClr>
            <a:bgClr>
              <a:srgbClr val="FFFFFF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 anchorCtr="1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Advanced Analytics</a:t>
            </a:r>
          </a:p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0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enrich,convers,merge,aggregate,etc</a:t>
            </a:r>
            <a:r>
              <a:rPr lang="en-US" sz="10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0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5908093" y="4739252"/>
            <a:ext cx="1802359" cy="1332005"/>
            <a:chOff x="3995365" y="4743339"/>
            <a:chExt cx="1802359" cy="1332005"/>
          </a:xfrm>
        </p:grpSpPr>
        <p:sp>
          <p:nvSpPr>
            <p:cNvPr id="157" name="Rounded Rectangle 156"/>
            <p:cNvSpPr/>
            <p:nvPr/>
          </p:nvSpPr>
          <p:spPr>
            <a:xfrm>
              <a:off x="3995365" y="4743339"/>
              <a:ext cx="1802359" cy="1332005"/>
            </a:xfrm>
            <a:prstGeom prst="roundRect">
              <a:avLst>
                <a:gd name="adj" fmla="val 9237"/>
              </a:avLst>
            </a:prstGeom>
            <a:solidFill>
              <a:srgbClr val="003756">
                <a:lumMod val="10000"/>
                <a:lumOff val="90000"/>
              </a:srgbClr>
            </a:solidFill>
            <a:ln w="9525" cap="flat" cmpd="sng" algn="ctr">
              <a:solidFill>
                <a:srgbClr val="004266"/>
              </a:solidFill>
              <a:prstDash val="solid"/>
            </a:ln>
            <a:effectLst/>
          </p:spPr>
          <p:txBody>
            <a:bodyPr vert="horz" rtlCol="0" anchor="t" anchorCtr="1"/>
            <a:lstStyle/>
            <a:p>
              <a:pPr algn="ctr" defTabSz="914377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srgbClr val="004266"/>
                  </a:solidFill>
                  <a:latin typeface="Monaco" charset="0"/>
                  <a:ea typeface="Monaco" charset="0"/>
                  <a:cs typeface="Monaco" charset="0"/>
                </a:rPr>
                <a:t>Metadata &amp; Event Management</a:t>
              </a:r>
              <a:endParaRPr lang="en-US" sz="72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endParaRPr>
            </a:p>
          </p:txBody>
        </p:sp>
        <p:sp>
          <p:nvSpPr>
            <p:cNvPr id="158" name="Can 157"/>
            <p:cNvSpPr/>
            <p:nvPr/>
          </p:nvSpPr>
          <p:spPr>
            <a:xfrm>
              <a:off x="4069750" y="5372293"/>
              <a:ext cx="721146" cy="502395"/>
            </a:xfrm>
            <a:prstGeom prst="can">
              <a:avLst>
                <a:gd name="adj" fmla="val 22644"/>
              </a:avLst>
            </a:prstGeom>
            <a:solidFill>
              <a:srgbClr val="6BC72B">
                <a:lumMod val="40000"/>
                <a:lumOff val="60000"/>
              </a:srgbClr>
            </a:solidFill>
            <a:ln w="9525" cap="flat" cmpd="sng" algn="ctr">
              <a:solidFill>
                <a:srgbClr val="00426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109728" tIns="86400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dirty="0" smtClean="0">
                  <a:solidFill>
                    <a:srgbClr val="004266"/>
                  </a:solidFill>
                  <a:latin typeface="Monaco" charset="0"/>
                  <a:ea typeface="Monaco" charset="0"/>
                  <a:cs typeface="Monaco" charset="0"/>
                </a:rPr>
                <a:t>Mongo</a:t>
              </a:r>
              <a:endParaRPr lang="en-US" sz="8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endParaRPr>
            </a:p>
          </p:txBody>
        </p:sp>
        <p:sp>
          <p:nvSpPr>
            <p:cNvPr id="159" name="Can 158"/>
            <p:cNvSpPr/>
            <p:nvPr/>
          </p:nvSpPr>
          <p:spPr>
            <a:xfrm>
              <a:off x="4901615" y="5391169"/>
              <a:ext cx="763211" cy="464642"/>
            </a:xfrm>
            <a:prstGeom prst="can">
              <a:avLst>
                <a:gd name="adj" fmla="val 22644"/>
              </a:avLst>
            </a:prstGeom>
            <a:solidFill>
              <a:srgbClr val="6BC72B">
                <a:lumMod val="40000"/>
                <a:lumOff val="60000"/>
              </a:srgbClr>
            </a:solidFill>
            <a:ln w="9525" cap="flat" cmpd="sng" algn="ctr">
              <a:solidFill>
                <a:srgbClr val="00426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109728" tIns="86400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dirty="0" smtClean="0">
                  <a:solidFill>
                    <a:srgbClr val="004266"/>
                  </a:solidFill>
                  <a:latin typeface="Monaco" charset="0"/>
                  <a:ea typeface="Monaco" charset="0"/>
                  <a:cs typeface="Monaco" charset="0"/>
                </a:rPr>
                <a:t>Cassandra</a:t>
              </a:r>
              <a:endParaRPr lang="en-US" sz="8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endParaRPr>
            </a:p>
          </p:txBody>
        </p:sp>
      </p:grpSp>
      <p:sp>
        <p:nvSpPr>
          <p:cNvPr id="160" name="Left-Right Arrow 159"/>
          <p:cNvSpPr/>
          <p:nvPr/>
        </p:nvSpPr>
        <p:spPr>
          <a:xfrm rot="16200000">
            <a:off x="6620738" y="4436872"/>
            <a:ext cx="377068" cy="181509"/>
          </a:xfrm>
          <a:prstGeom prst="leftRightArrow">
            <a:avLst>
              <a:gd name="adj1" fmla="val 39337"/>
              <a:gd name="adj2" fmla="val 42003"/>
            </a:avLst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4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66" name="8-Point Star 165"/>
          <p:cNvSpPr/>
          <p:nvPr/>
        </p:nvSpPr>
        <p:spPr>
          <a:xfrm>
            <a:off x="1818968" y="2845479"/>
            <a:ext cx="294841" cy="276395"/>
          </a:xfrm>
          <a:prstGeom prst="star8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67" name="8-Point Star 166"/>
          <p:cNvSpPr/>
          <p:nvPr/>
        </p:nvSpPr>
        <p:spPr>
          <a:xfrm>
            <a:off x="3287908" y="1898688"/>
            <a:ext cx="294841" cy="276395"/>
          </a:xfrm>
          <a:prstGeom prst="star8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68" name="8-Point Star 167"/>
          <p:cNvSpPr/>
          <p:nvPr/>
        </p:nvSpPr>
        <p:spPr>
          <a:xfrm>
            <a:off x="5315419" y="1885716"/>
            <a:ext cx="294841" cy="276395"/>
          </a:xfrm>
          <a:prstGeom prst="star8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69" name="8-Point Star 168"/>
          <p:cNvSpPr/>
          <p:nvPr/>
        </p:nvSpPr>
        <p:spPr>
          <a:xfrm>
            <a:off x="7255385" y="1962109"/>
            <a:ext cx="294841" cy="276395"/>
          </a:xfrm>
          <a:prstGeom prst="star8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170" name="8-Point Star 169"/>
          <p:cNvSpPr/>
          <p:nvPr/>
        </p:nvSpPr>
        <p:spPr>
          <a:xfrm>
            <a:off x="5338769" y="5003099"/>
            <a:ext cx="294841" cy="276395"/>
          </a:xfrm>
          <a:prstGeom prst="star8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71" name="8-Point Star 170"/>
          <p:cNvSpPr/>
          <p:nvPr/>
        </p:nvSpPr>
        <p:spPr>
          <a:xfrm>
            <a:off x="7328028" y="4994261"/>
            <a:ext cx="294841" cy="276395"/>
          </a:xfrm>
          <a:prstGeom prst="star8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172" name="Left-Right Arrow 171"/>
          <p:cNvSpPr/>
          <p:nvPr/>
        </p:nvSpPr>
        <p:spPr>
          <a:xfrm>
            <a:off x="3622122" y="5071199"/>
            <a:ext cx="377068" cy="181509"/>
          </a:xfrm>
          <a:prstGeom prst="leftRightArrow">
            <a:avLst>
              <a:gd name="adj1" fmla="val 39337"/>
              <a:gd name="adj2" fmla="val 42003"/>
            </a:avLst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4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73" name="8-Point Star 172"/>
          <p:cNvSpPr/>
          <p:nvPr/>
        </p:nvSpPr>
        <p:spPr>
          <a:xfrm>
            <a:off x="9373778" y="4938104"/>
            <a:ext cx="294841" cy="276395"/>
          </a:xfrm>
          <a:prstGeom prst="star8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174" name="8-Point Star 173"/>
          <p:cNvSpPr/>
          <p:nvPr/>
        </p:nvSpPr>
        <p:spPr>
          <a:xfrm>
            <a:off x="4794066" y="1253041"/>
            <a:ext cx="294841" cy="276395"/>
          </a:xfrm>
          <a:prstGeom prst="star8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207" y="3966259"/>
            <a:ext cx="730973" cy="555258"/>
          </a:xfrm>
          <a:prstGeom prst="rect">
            <a:avLst/>
          </a:prstGeom>
        </p:spPr>
      </p:pic>
      <p:sp>
        <p:nvSpPr>
          <p:cNvPr id="176" name="Rectangle 175"/>
          <p:cNvSpPr/>
          <p:nvPr/>
        </p:nvSpPr>
        <p:spPr>
          <a:xfrm>
            <a:off x="10709611" y="3586445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3</a:t>
            </a:r>
            <a:r>
              <a:rPr lang="en-US" sz="1000" baseline="300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rd</a:t>
            </a:r>
            <a:r>
              <a:rPr lang="en-US" sz="10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Party </a:t>
            </a:r>
          </a:p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Cloud Services</a:t>
            </a:r>
            <a:endParaRPr lang="en-US" sz="10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70806" y="2205883"/>
            <a:ext cx="1326621" cy="1064612"/>
          </a:xfrm>
          <a:prstGeom prst="roundRect">
            <a:avLst>
              <a:gd name="adj" fmla="val 9237"/>
            </a:avLst>
          </a:prstGeom>
          <a:solidFill>
            <a:srgbClr val="003756">
              <a:lumMod val="10000"/>
              <a:lumOff val="90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t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Action Plugins</a:t>
            </a:r>
            <a:endParaRPr lang="en-US" sz="10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8846459" y="2560347"/>
            <a:ext cx="896938" cy="636714"/>
            <a:chOff x="1811721" y="4288355"/>
            <a:chExt cx="773306" cy="407472"/>
          </a:xfrm>
        </p:grpSpPr>
        <p:sp>
          <p:nvSpPr>
            <p:cNvPr id="69" name="Rounded Rectangle 68"/>
            <p:cNvSpPr/>
            <p:nvPr/>
          </p:nvSpPr>
          <p:spPr>
            <a:xfrm>
              <a:off x="1919027" y="4433933"/>
              <a:ext cx="666000" cy="261894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rgbClr val="00426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40">
                  <a:solidFill>
                    <a:srgbClr val="004266"/>
                  </a:solidFill>
                  <a:latin typeface="Monaco" charset="0"/>
                  <a:ea typeface="Monaco" charset="0"/>
                  <a:cs typeface="Monaco" charset="0"/>
                </a:rPr>
                <a:t>API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885252" y="4385444"/>
              <a:ext cx="666000" cy="261894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rgbClr val="00426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40">
                  <a:solidFill>
                    <a:srgbClr val="004266"/>
                  </a:solidFill>
                  <a:latin typeface="Monaco" charset="0"/>
                  <a:ea typeface="Monaco" charset="0"/>
                  <a:cs typeface="Monaco" charset="0"/>
                </a:rPr>
                <a:t>API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845495" y="4336954"/>
              <a:ext cx="666000" cy="261894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rgbClr val="00426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40">
                  <a:solidFill>
                    <a:srgbClr val="004266"/>
                  </a:solidFill>
                  <a:latin typeface="Monaco" charset="0"/>
                  <a:ea typeface="Monaco" charset="0"/>
                  <a:cs typeface="Monaco" charset="0"/>
                </a:rPr>
                <a:t>API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1811721" y="4288355"/>
              <a:ext cx="666000" cy="261894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rgbClr val="00426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40" dirty="0" smtClean="0">
                  <a:solidFill>
                    <a:srgbClr val="004266"/>
                  </a:solidFill>
                  <a:latin typeface="Monaco" charset="0"/>
                  <a:ea typeface="Monaco" charset="0"/>
                  <a:cs typeface="Monaco" charset="0"/>
                </a:rPr>
                <a:t>Plugin</a:t>
              </a:r>
              <a:endParaRPr lang="en-US" sz="84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19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95</Words>
  <Application>Microsoft Macintosh PowerPoint</Application>
  <PresentationFormat>Widescreen</PresentationFormat>
  <Paragraphs>59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Monaco</vt:lpstr>
      <vt:lpstr>ＭＳ Ｐゴシック</vt:lpstr>
      <vt:lpstr>Arial</vt:lpstr>
      <vt:lpstr>Calibri</vt:lpstr>
      <vt:lpstr>Calibri Light</vt:lpstr>
      <vt:lpstr>Office Theme</vt:lpstr>
      <vt:lpstr>Architecture Design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 Ning Wang</dc:creator>
  <cp:lastModifiedBy>Xi Ning Wang</cp:lastModifiedBy>
  <cp:revision>53</cp:revision>
  <dcterms:created xsi:type="dcterms:W3CDTF">2017-08-05T12:46:59Z</dcterms:created>
  <dcterms:modified xsi:type="dcterms:W3CDTF">2017-08-05T16:04:24Z</dcterms:modified>
</cp:coreProperties>
</file>