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60" r:id="rId6"/>
    <p:sldId id="259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2"/>
    <p:restoredTop sz="94631"/>
  </p:normalViewPr>
  <p:slideViewPr>
    <p:cSldViewPr snapToGrid="0" snapToObjects="1">
      <p:cViewPr varScale="1">
        <p:scale>
          <a:sx n="84" d="100"/>
          <a:sy n="84" d="100"/>
        </p:scale>
        <p:origin x="18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baseballcube.com/draft/" TargetMode="External"/><Relationship Id="rId2" Type="http://schemas.openxmlformats.org/officeDocument/2006/relationships/hyperlink" Target="https://www.baseball-referenc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BCA2EB72-13DC-4DC6-B461-3B036C55B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oundRect">
            <a:avLst>
              <a:gd name="adj" fmla="val 2627"/>
            </a:avLst>
          </a:prstGeom>
          <a:solidFill>
            <a:schemeClr val="bg2">
              <a:lumMod val="75000"/>
            </a:schemeClr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DBB82-0A61-1D49-B526-3C2378458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3" y="965199"/>
            <a:ext cx="6075552" cy="4918075"/>
          </a:xfrm>
        </p:spPr>
        <p:txBody>
          <a:bodyPr anchor="ctr">
            <a:normAutofit/>
          </a:bodyPr>
          <a:lstStyle/>
          <a:p>
            <a:pPr algn="r"/>
            <a:r>
              <a:rPr lang="en-US" sz="5000">
                <a:effectLst/>
              </a:rPr>
              <a:t>An Investigation of High School and College Drafted Players Value in the MLB </a:t>
            </a:r>
            <a:br>
              <a:rPr lang="en-US" sz="5000"/>
            </a:br>
            <a:endParaRPr lang="en-US" sz="5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98F62-EEBC-0048-86FB-524071597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1121" y="965199"/>
            <a:ext cx="2950765" cy="4918075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By Micheas Yimam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C8F75BF3-096E-451E-A222-96A7F0946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699" y="1490778"/>
            <a:ext cx="0" cy="3876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24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BD3ED2-B0E6-45A2-ABD5-ECF31BC3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D2D1E8-4ABF-4B6B-B39D-40B080B61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160" y="0"/>
            <a:ext cx="9369421" cy="68579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C7AB4B5-66A5-48D1-BD88-C60A16ED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88489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25B8F-A472-6A43-A782-BFA774007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2" y="643467"/>
            <a:ext cx="4340023" cy="5571064"/>
          </a:xfrm>
        </p:spPr>
        <p:txBody>
          <a:bodyPr anchor="ctr">
            <a:normAutofit/>
          </a:bodyPr>
          <a:lstStyle/>
          <a:p>
            <a:r>
              <a:rPr lang="en-US" sz="440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52701-D2BC-2B4D-A962-065E1A977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499" y="643467"/>
            <a:ext cx="4521480" cy="5571064"/>
          </a:xfrm>
        </p:spPr>
        <p:txBody>
          <a:bodyPr>
            <a:normAutofit/>
          </a:bodyPr>
          <a:lstStyle/>
          <a:p>
            <a:r>
              <a:rPr lang="en-US" dirty="0"/>
              <a:t>Looking at 2004-2012 Draft Class </a:t>
            </a:r>
          </a:p>
          <a:p>
            <a:r>
              <a:rPr lang="en-US" dirty="0"/>
              <a:t>ANOVA testing with Population Breakdowns</a:t>
            </a:r>
          </a:p>
          <a:p>
            <a:r>
              <a:rPr lang="en-US" dirty="0"/>
              <a:t>Which Players preform better College or Highschool Draftees </a:t>
            </a:r>
          </a:p>
          <a:p>
            <a:r>
              <a:rPr lang="en-US" dirty="0"/>
              <a:t>What teams draft the most productive Players</a:t>
            </a:r>
          </a:p>
          <a:p>
            <a:r>
              <a:rPr lang="en-US" dirty="0"/>
              <a:t>What drafted position leads to the most productive players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11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AEF4-A7EE-FE48-814A-0FC4AC6A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Why </a:t>
            </a:r>
            <a:r>
              <a:rPr lang="en-US" sz="2800" dirty="0" err="1"/>
              <a:t>Anova</a:t>
            </a:r>
            <a:r>
              <a:rPr lang="en-US" sz="2800" dirty="0"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F1B96-BEE1-6E46-92E8-6A4902760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1800" dirty="0"/>
              <a:t>PR(&gt;F) – When less than .05 we know that the grouping affects the probability of the outcome.</a:t>
            </a:r>
          </a:p>
          <a:p>
            <a:pPr>
              <a:buFont typeface="Arial"/>
              <a:buChar char="•"/>
            </a:pPr>
            <a:r>
              <a:rPr lang="en-US" sz="1800" dirty="0"/>
              <a:t>Drafted: College or High School</a:t>
            </a:r>
          </a:p>
          <a:p>
            <a:pPr>
              <a:buFont typeface="Arial"/>
              <a:buChar char="•"/>
            </a:pPr>
            <a:r>
              <a:rPr lang="en-US" sz="1800" dirty="0"/>
              <a:t>Position: Drafted Position</a:t>
            </a:r>
          </a:p>
          <a:p>
            <a:pPr>
              <a:buFont typeface="Arial"/>
              <a:buChar char="•"/>
            </a:pPr>
            <a:r>
              <a:rPr lang="en-US" sz="1800" dirty="0"/>
              <a:t>Team: Drafted Team</a:t>
            </a:r>
          </a:p>
          <a:p>
            <a:pPr>
              <a:buFont typeface="Arial"/>
              <a:buChar char="•"/>
            </a:pPr>
            <a:r>
              <a:rPr lang="en-US" sz="1800" dirty="0"/>
              <a:t>League: Drafted Team’s League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F92C1D-B034-AE45-AE7C-9060FEAA6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30994" y="1346671"/>
            <a:ext cx="6916633" cy="384461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CA4979-37A6-4F45-BEF3-DC0FBE9057AE}"/>
              </a:ext>
            </a:extLst>
          </p:cNvPr>
          <p:cNvSpPr/>
          <p:nvPr/>
        </p:nvSpPr>
        <p:spPr>
          <a:xfrm>
            <a:off x="6934200" y="1767840"/>
            <a:ext cx="4495800" cy="34234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7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627F-D39D-8A4B-8128-85937BC4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r>
              <a:rPr lang="en-US"/>
              <a:t>Who Preforms better?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B397D-36EE-004B-9F09-BEF5ECFDA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666999"/>
            <a:ext cx="5122606" cy="32162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CB737F6-A09C-D745-8129-8A23C9197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636174"/>
              </p:ext>
            </p:extLst>
          </p:nvPr>
        </p:nvGraphicFramePr>
        <p:xfrm>
          <a:off x="643192" y="1331294"/>
          <a:ext cx="5777273" cy="42465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03290">
                  <a:extLst>
                    <a:ext uri="{9D8B030D-6E8A-4147-A177-3AD203B41FA5}">
                      <a16:colId xmlns:a16="http://schemas.microsoft.com/office/drawing/2014/main" val="2347387123"/>
                    </a:ext>
                  </a:extLst>
                </a:gridCol>
                <a:gridCol w="1545826">
                  <a:extLst>
                    <a:ext uri="{9D8B030D-6E8A-4147-A177-3AD203B41FA5}">
                      <a16:colId xmlns:a16="http://schemas.microsoft.com/office/drawing/2014/main" val="2192063306"/>
                    </a:ext>
                  </a:extLst>
                </a:gridCol>
                <a:gridCol w="1290169">
                  <a:extLst>
                    <a:ext uri="{9D8B030D-6E8A-4147-A177-3AD203B41FA5}">
                      <a16:colId xmlns:a16="http://schemas.microsoft.com/office/drawing/2014/main" val="553051746"/>
                    </a:ext>
                  </a:extLst>
                </a:gridCol>
                <a:gridCol w="1437988">
                  <a:extLst>
                    <a:ext uri="{9D8B030D-6E8A-4147-A177-3AD203B41FA5}">
                      <a16:colId xmlns:a16="http://schemas.microsoft.com/office/drawing/2014/main" val="683282847"/>
                    </a:ext>
                  </a:extLst>
                </a:gridCol>
              </a:tblGrid>
              <a:tr h="700252">
                <a:tc>
                  <a:txBody>
                    <a:bodyPr/>
                    <a:lstStyle/>
                    <a:p>
                      <a:r>
                        <a:rPr lang="en-US" sz="1800"/>
                        <a:t>WAR Range</a:t>
                      </a:r>
                    </a:p>
                  </a:txBody>
                  <a:tcPr marL="90546" marR="90546" marT="45273" marB="4527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Status</a:t>
                      </a:r>
                    </a:p>
                  </a:txBody>
                  <a:tcPr marL="90546" marR="90546" marT="45273" marB="4527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High School</a:t>
                      </a:r>
                    </a:p>
                  </a:txBody>
                  <a:tcPr marL="90546" marR="90546" marT="45273" marB="45273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College</a:t>
                      </a:r>
                    </a:p>
                  </a:txBody>
                  <a:tcPr marL="90546" marR="90546" marT="45273" marB="45273"/>
                </a:tc>
                <a:extLst>
                  <a:ext uri="{0D108BD9-81ED-4DB2-BD59-A6C34878D82A}">
                    <a16:rowId xmlns:a16="http://schemas.microsoft.com/office/drawing/2014/main" val="4020069032"/>
                  </a:ext>
                </a:extLst>
              </a:tr>
              <a:tr h="612806">
                <a:tc>
                  <a:txBody>
                    <a:bodyPr/>
                    <a:lstStyle/>
                    <a:p>
                      <a:r>
                        <a:rPr lang="en-US" sz="1800"/>
                        <a:t>Below 0</a:t>
                      </a:r>
                    </a:p>
                  </a:txBody>
                  <a:tcPr marL="90546" marR="90546" marT="45273" marB="45273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</a:rPr>
                        <a:t>Sent Down</a:t>
                      </a:r>
                    </a:p>
                  </a:txBody>
                  <a:tcPr marL="28296" marR="28296" marT="18864" marB="1886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17(21.52%)</a:t>
                      </a:r>
                    </a:p>
                  </a:txBody>
                  <a:tcPr marL="28296" marR="28296" marT="18864" marB="1886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22(15.71%)</a:t>
                      </a:r>
                    </a:p>
                  </a:txBody>
                  <a:tcPr marL="28296" marR="28296" marT="18864" marB="18864" anchor="b"/>
                </a:tc>
                <a:extLst>
                  <a:ext uri="{0D108BD9-81ED-4DB2-BD59-A6C34878D82A}">
                    <a16:rowId xmlns:a16="http://schemas.microsoft.com/office/drawing/2014/main" val="4124270111"/>
                  </a:ext>
                </a:extLst>
              </a:tr>
              <a:tr h="700252">
                <a:tc>
                  <a:txBody>
                    <a:bodyPr/>
                    <a:lstStyle/>
                    <a:p>
                      <a:r>
                        <a:rPr lang="en-US" sz="1800"/>
                        <a:t>2 &gt; WAR &gt; 0</a:t>
                      </a:r>
                    </a:p>
                  </a:txBody>
                  <a:tcPr marL="90546" marR="90546" marT="45273" marB="45273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</a:rPr>
                        <a:t>Replacable</a:t>
                      </a:r>
                    </a:p>
                  </a:txBody>
                  <a:tcPr marL="28296" marR="28296" marT="18864" marB="1886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45(56.96%)</a:t>
                      </a:r>
                    </a:p>
                  </a:txBody>
                  <a:tcPr marL="28296" marR="28296" marT="18864" marB="1886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84(60.00%)</a:t>
                      </a:r>
                    </a:p>
                  </a:txBody>
                  <a:tcPr marL="28296" marR="28296" marT="18864" marB="18864" anchor="b"/>
                </a:tc>
                <a:extLst>
                  <a:ext uri="{0D108BD9-81ED-4DB2-BD59-A6C34878D82A}">
                    <a16:rowId xmlns:a16="http://schemas.microsoft.com/office/drawing/2014/main" val="1742883910"/>
                  </a:ext>
                </a:extLst>
              </a:tr>
              <a:tr h="700252">
                <a:tc>
                  <a:txBody>
                    <a:bodyPr/>
                    <a:lstStyle/>
                    <a:p>
                      <a:r>
                        <a:rPr lang="en-US" sz="1800"/>
                        <a:t>3.5 &gt; WAR &gt; 2.01</a:t>
                      </a:r>
                    </a:p>
                  </a:txBody>
                  <a:tcPr marL="90546" marR="90546" marT="45273" marB="45273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</a:rPr>
                        <a:t>Starter</a:t>
                      </a:r>
                    </a:p>
                  </a:txBody>
                  <a:tcPr marL="28296" marR="28296" marT="18864" marB="1886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7(8.86%)</a:t>
                      </a:r>
                    </a:p>
                  </a:txBody>
                  <a:tcPr marL="28296" marR="28296" marT="18864" marB="1886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22(15.71%)</a:t>
                      </a:r>
                    </a:p>
                  </a:txBody>
                  <a:tcPr marL="28296" marR="28296" marT="18864" marB="18864" anchor="b"/>
                </a:tc>
                <a:extLst>
                  <a:ext uri="{0D108BD9-81ED-4DB2-BD59-A6C34878D82A}">
                    <a16:rowId xmlns:a16="http://schemas.microsoft.com/office/drawing/2014/main" val="2533343461"/>
                  </a:ext>
                </a:extLst>
              </a:tr>
              <a:tr h="700252">
                <a:tc>
                  <a:txBody>
                    <a:bodyPr/>
                    <a:lstStyle/>
                    <a:p>
                      <a:r>
                        <a:rPr lang="en-US" sz="1800"/>
                        <a:t>5.0 &gt; WAR &gt; 3.51</a:t>
                      </a:r>
                    </a:p>
                  </a:txBody>
                  <a:tcPr marL="90546" marR="90546" marT="45273" marB="45273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</a:rPr>
                        <a:t>Above Average</a:t>
                      </a:r>
                    </a:p>
                  </a:txBody>
                  <a:tcPr marL="28296" marR="28296" marT="18864" marB="1886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8(10.13%)</a:t>
                      </a:r>
                    </a:p>
                  </a:txBody>
                  <a:tcPr marL="28296" marR="28296" marT="18864" marB="1886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10(7.14%)</a:t>
                      </a:r>
                    </a:p>
                  </a:txBody>
                  <a:tcPr marL="28296" marR="28296" marT="18864" marB="18864" anchor="b"/>
                </a:tc>
                <a:extLst>
                  <a:ext uri="{0D108BD9-81ED-4DB2-BD59-A6C34878D82A}">
                    <a16:rowId xmlns:a16="http://schemas.microsoft.com/office/drawing/2014/main" val="172915837"/>
                  </a:ext>
                </a:extLst>
              </a:tr>
              <a:tr h="416366">
                <a:tc>
                  <a:txBody>
                    <a:bodyPr/>
                    <a:lstStyle/>
                    <a:p>
                      <a:r>
                        <a:rPr lang="en-US" sz="1800"/>
                        <a:t>WAR &gt;5.1</a:t>
                      </a:r>
                    </a:p>
                  </a:txBody>
                  <a:tcPr marL="90546" marR="90546" marT="45273" marB="45273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</a:rPr>
                        <a:t>All-Star</a:t>
                      </a:r>
                    </a:p>
                  </a:txBody>
                  <a:tcPr marL="28296" marR="28296" marT="18864" marB="1886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2(2.53%)</a:t>
                      </a:r>
                    </a:p>
                  </a:txBody>
                  <a:tcPr marL="28296" marR="28296" marT="18864" marB="1886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2(1.43%)</a:t>
                      </a:r>
                    </a:p>
                  </a:txBody>
                  <a:tcPr marL="28296" marR="28296" marT="18864" marB="18864" anchor="b"/>
                </a:tc>
                <a:extLst>
                  <a:ext uri="{0D108BD9-81ED-4DB2-BD59-A6C34878D82A}">
                    <a16:rowId xmlns:a16="http://schemas.microsoft.com/office/drawing/2014/main" val="1033149169"/>
                  </a:ext>
                </a:extLst>
              </a:tr>
              <a:tr h="41636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46" marR="90546" marT="45273" marB="45273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TOTAL:</a:t>
                      </a:r>
                    </a:p>
                  </a:txBody>
                  <a:tcPr marL="90546" marR="90546" marT="45273" marB="45273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79</a:t>
                      </a:r>
                    </a:p>
                  </a:txBody>
                  <a:tcPr marL="90546" marR="90546" marT="45273" marB="4527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140</a:t>
                      </a:r>
                    </a:p>
                  </a:txBody>
                  <a:tcPr marL="90546" marR="90546" marT="45273" marB="45273"/>
                </a:tc>
                <a:extLst>
                  <a:ext uri="{0D108BD9-81ED-4DB2-BD59-A6C34878D82A}">
                    <a16:rowId xmlns:a16="http://schemas.microsoft.com/office/drawing/2014/main" val="164420156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525DEB8-989D-5E4C-A987-949B28F49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216" y="3274540"/>
            <a:ext cx="5047785" cy="14101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F8389B-CAEF-3242-82BB-500C32F07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441" y="868680"/>
            <a:ext cx="6227845" cy="563626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85562E-ACCA-E141-9B14-D8BC5320E88C}"/>
              </a:ext>
            </a:extLst>
          </p:cNvPr>
          <p:cNvCxnSpPr/>
          <p:nvPr/>
        </p:nvCxnSpPr>
        <p:spPr>
          <a:xfrm>
            <a:off x="1554480" y="4530928"/>
            <a:ext cx="198120" cy="3075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05D910-EC5B-9349-B718-FC5E383061A5}"/>
              </a:ext>
            </a:extLst>
          </p:cNvPr>
          <p:cNvCxnSpPr/>
          <p:nvPr/>
        </p:nvCxnSpPr>
        <p:spPr>
          <a:xfrm>
            <a:off x="3977640" y="1177502"/>
            <a:ext cx="198120" cy="3075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725490-6F7F-6943-8E76-B9A60B8FA6A5}"/>
              </a:ext>
            </a:extLst>
          </p:cNvPr>
          <p:cNvCxnSpPr/>
          <p:nvPr/>
        </p:nvCxnSpPr>
        <p:spPr>
          <a:xfrm>
            <a:off x="3987472" y="4838511"/>
            <a:ext cx="198120" cy="3075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671658-98EE-C54D-BD0A-728762F30907}"/>
              </a:ext>
            </a:extLst>
          </p:cNvPr>
          <p:cNvCxnSpPr/>
          <p:nvPr/>
        </p:nvCxnSpPr>
        <p:spPr>
          <a:xfrm>
            <a:off x="1554480" y="1826017"/>
            <a:ext cx="198120" cy="3075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5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B818-688D-CC4E-9E2B-08841A34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What Drafted positions preform the best?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D1F864-2A59-7741-BE85-123EA5EE86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7515874"/>
              </p:ext>
            </p:extLst>
          </p:nvPr>
        </p:nvGraphicFramePr>
        <p:xfrm>
          <a:off x="636915" y="1763158"/>
          <a:ext cx="6915673" cy="346474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10668">
                  <a:extLst>
                    <a:ext uri="{9D8B030D-6E8A-4147-A177-3AD203B41FA5}">
                      <a16:colId xmlns:a16="http://schemas.microsoft.com/office/drawing/2014/main" val="1000028999"/>
                    </a:ext>
                  </a:extLst>
                </a:gridCol>
                <a:gridCol w="298332">
                  <a:extLst>
                    <a:ext uri="{9D8B030D-6E8A-4147-A177-3AD203B41FA5}">
                      <a16:colId xmlns:a16="http://schemas.microsoft.com/office/drawing/2014/main" val="2241522696"/>
                    </a:ext>
                  </a:extLst>
                </a:gridCol>
                <a:gridCol w="357144">
                  <a:extLst>
                    <a:ext uri="{9D8B030D-6E8A-4147-A177-3AD203B41FA5}">
                      <a16:colId xmlns:a16="http://schemas.microsoft.com/office/drawing/2014/main" val="748927059"/>
                    </a:ext>
                  </a:extLst>
                </a:gridCol>
                <a:gridCol w="326781">
                  <a:extLst>
                    <a:ext uri="{9D8B030D-6E8A-4147-A177-3AD203B41FA5}">
                      <a16:colId xmlns:a16="http://schemas.microsoft.com/office/drawing/2014/main" val="1829361877"/>
                    </a:ext>
                  </a:extLst>
                </a:gridCol>
                <a:gridCol w="387507">
                  <a:extLst>
                    <a:ext uri="{9D8B030D-6E8A-4147-A177-3AD203B41FA5}">
                      <a16:colId xmlns:a16="http://schemas.microsoft.com/office/drawing/2014/main" val="673614244"/>
                    </a:ext>
                  </a:extLst>
                </a:gridCol>
                <a:gridCol w="367522">
                  <a:extLst>
                    <a:ext uri="{9D8B030D-6E8A-4147-A177-3AD203B41FA5}">
                      <a16:colId xmlns:a16="http://schemas.microsoft.com/office/drawing/2014/main" val="393243767"/>
                    </a:ext>
                  </a:extLst>
                </a:gridCol>
                <a:gridCol w="350224">
                  <a:extLst>
                    <a:ext uri="{9D8B030D-6E8A-4147-A177-3AD203B41FA5}">
                      <a16:colId xmlns:a16="http://schemas.microsoft.com/office/drawing/2014/main" val="3315107837"/>
                    </a:ext>
                  </a:extLst>
                </a:gridCol>
                <a:gridCol w="367522">
                  <a:extLst>
                    <a:ext uri="{9D8B030D-6E8A-4147-A177-3AD203B41FA5}">
                      <a16:colId xmlns:a16="http://schemas.microsoft.com/office/drawing/2014/main" val="2443536432"/>
                    </a:ext>
                  </a:extLst>
                </a:gridCol>
                <a:gridCol w="377901">
                  <a:extLst>
                    <a:ext uri="{9D8B030D-6E8A-4147-A177-3AD203B41FA5}">
                      <a16:colId xmlns:a16="http://schemas.microsoft.com/office/drawing/2014/main" val="2770857704"/>
                    </a:ext>
                  </a:extLst>
                </a:gridCol>
                <a:gridCol w="367522">
                  <a:extLst>
                    <a:ext uri="{9D8B030D-6E8A-4147-A177-3AD203B41FA5}">
                      <a16:colId xmlns:a16="http://schemas.microsoft.com/office/drawing/2014/main" val="3813699173"/>
                    </a:ext>
                  </a:extLst>
                </a:gridCol>
                <a:gridCol w="625256">
                  <a:extLst>
                    <a:ext uri="{9D8B030D-6E8A-4147-A177-3AD203B41FA5}">
                      <a16:colId xmlns:a16="http://schemas.microsoft.com/office/drawing/2014/main" val="2516516701"/>
                    </a:ext>
                  </a:extLst>
                </a:gridCol>
                <a:gridCol w="635635">
                  <a:extLst>
                    <a:ext uri="{9D8B030D-6E8A-4147-A177-3AD203B41FA5}">
                      <a16:colId xmlns:a16="http://schemas.microsoft.com/office/drawing/2014/main" val="3979843788"/>
                    </a:ext>
                  </a:extLst>
                </a:gridCol>
                <a:gridCol w="514553">
                  <a:extLst>
                    <a:ext uri="{9D8B030D-6E8A-4147-A177-3AD203B41FA5}">
                      <a16:colId xmlns:a16="http://schemas.microsoft.com/office/drawing/2014/main" val="2606595944"/>
                    </a:ext>
                  </a:extLst>
                </a:gridCol>
                <a:gridCol w="514553">
                  <a:extLst>
                    <a:ext uri="{9D8B030D-6E8A-4147-A177-3AD203B41FA5}">
                      <a16:colId xmlns:a16="http://schemas.microsoft.com/office/drawing/2014/main" val="2447530588"/>
                    </a:ext>
                  </a:extLst>
                </a:gridCol>
                <a:gridCol w="514553">
                  <a:extLst>
                    <a:ext uri="{9D8B030D-6E8A-4147-A177-3AD203B41FA5}">
                      <a16:colId xmlns:a16="http://schemas.microsoft.com/office/drawing/2014/main" val="3307075499"/>
                    </a:ext>
                  </a:extLst>
                </a:gridCol>
              </a:tblGrid>
              <a:tr h="46061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>
                          <a:effectLst/>
                        </a:rPr>
                        <a:t>High School</a:t>
                      </a:r>
                      <a:endParaRPr lang="en-US" sz="13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>
                          <a:effectLst/>
                        </a:rPr>
                        <a:t>C</a:t>
                      </a:r>
                      <a:endParaRPr lang="en-US" sz="13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>
                          <a:effectLst/>
                        </a:rPr>
                        <a:t>1B</a:t>
                      </a:r>
                      <a:endParaRPr lang="en-US" sz="13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>
                          <a:effectLst/>
                        </a:rPr>
                        <a:t>2B</a:t>
                      </a:r>
                      <a:endParaRPr lang="en-US" sz="13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>
                          <a:effectLst/>
                        </a:rPr>
                        <a:t>3B</a:t>
                      </a:r>
                      <a:endParaRPr lang="en-US" sz="13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>
                          <a:effectLst/>
                        </a:rPr>
                        <a:t>SS</a:t>
                      </a:r>
                      <a:endParaRPr lang="en-US" sz="13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>
                          <a:effectLst/>
                        </a:rPr>
                        <a:t>LF</a:t>
                      </a:r>
                      <a:endParaRPr lang="en-US" sz="13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>
                          <a:effectLst/>
                        </a:rPr>
                        <a:t>CF</a:t>
                      </a:r>
                      <a:endParaRPr lang="en-US" sz="13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>
                          <a:effectLst/>
                        </a:rPr>
                        <a:t>OF</a:t>
                      </a:r>
                      <a:endParaRPr lang="en-US" sz="13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>
                          <a:effectLst/>
                        </a:rPr>
                        <a:t>RF</a:t>
                      </a:r>
                      <a:endParaRPr lang="en-US" sz="13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>
                          <a:effectLst/>
                        </a:rPr>
                        <a:t>2B/SS</a:t>
                      </a:r>
                      <a:endParaRPr lang="en-US" sz="13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>
                          <a:effectLst/>
                        </a:rPr>
                        <a:t>1B/OF</a:t>
                      </a:r>
                      <a:endParaRPr lang="en-US" sz="13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>
                          <a:effectLst/>
                        </a:rPr>
                        <a:t>1B/P</a:t>
                      </a:r>
                      <a:endParaRPr lang="en-US" sz="13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>
                          <a:effectLst/>
                        </a:rPr>
                        <a:t>3B/P</a:t>
                      </a:r>
                      <a:endParaRPr lang="en-US" sz="13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>
                          <a:effectLst/>
                        </a:rPr>
                        <a:t>1B/P</a:t>
                      </a:r>
                      <a:endParaRPr lang="en-US" sz="13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66" marR="16666" marT="11110" marB="11110" anchor="b"/>
                </a:tc>
                <a:extLst>
                  <a:ext uri="{0D108BD9-81ED-4DB2-BD59-A6C34878D82A}">
                    <a16:rowId xmlns:a16="http://schemas.microsoft.com/office/drawing/2014/main" val="644264565"/>
                  </a:ext>
                </a:extLst>
              </a:tr>
              <a:tr h="228131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Sent Down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4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2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5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2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2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1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1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extLst>
                  <a:ext uri="{0D108BD9-81ED-4DB2-BD59-A6C34878D82A}">
                    <a16:rowId xmlns:a16="http://schemas.microsoft.com/office/drawing/2014/main" val="3801063642"/>
                  </a:ext>
                </a:extLst>
              </a:tr>
              <a:tr h="228131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Replacable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dirty="0">
                          <a:effectLst/>
                          <a:highlight>
                            <a:srgbClr val="FF0000"/>
                          </a:highlight>
                        </a:rPr>
                        <a:t>10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dirty="0">
                          <a:effectLst/>
                        </a:rPr>
                        <a:t>3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8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9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1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dirty="0">
                          <a:effectLst/>
                          <a:highlight>
                            <a:srgbClr val="FF0000"/>
                          </a:highlight>
                        </a:rPr>
                        <a:t>10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dirty="0">
                          <a:effectLst/>
                        </a:rPr>
                        <a:t>2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extLst>
                  <a:ext uri="{0D108BD9-81ED-4DB2-BD59-A6C34878D82A}">
                    <a16:rowId xmlns:a16="http://schemas.microsoft.com/office/drawing/2014/main" val="864695819"/>
                  </a:ext>
                </a:extLst>
              </a:tr>
              <a:tr h="228131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Starter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1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2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1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2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extLst>
                  <a:ext uri="{0D108BD9-81ED-4DB2-BD59-A6C34878D82A}">
                    <a16:rowId xmlns:a16="http://schemas.microsoft.com/office/drawing/2014/main" val="2497204207"/>
                  </a:ext>
                </a:extLst>
              </a:tr>
              <a:tr h="394188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Above Average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1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dirty="0">
                          <a:effectLst/>
                          <a:highlight>
                            <a:srgbClr val="00FF00"/>
                          </a:highlight>
                        </a:rPr>
                        <a:t>4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dirty="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1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2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dirty="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dirty="0">
                          <a:effectLst/>
                          <a:highlight>
                            <a:srgbClr val="00FF00"/>
                          </a:highlight>
                        </a:rPr>
                        <a:t>2</a:t>
                      </a:r>
                    </a:p>
                  </a:txBody>
                  <a:tcPr marL="16666" marR="16666" marT="11110" marB="11110" anchor="b"/>
                </a:tc>
                <a:extLst>
                  <a:ext uri="{0D108BD9-81ED-4DB2-BD59-A6C34878D82A}">
                    <a16:rowId xmlns:a16="http://schemas.microsoft.com/office/drawing/2014/main" val="4159383750"/>
                  </a:ext>
                </a:extLst>
              </a:tr>
              <a:tr h="228131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All-Star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1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1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extLst>
                  <a:ext uri="{0D108BD9-81ED-4DB2-BD59-A6C34878D82A}">
                    <a16:rowId xmlns:a16="http://schemas.microsoft.com/office/drawing/2014/main" val="1027942490"/>
                  </a:ext>
                </a:extLst>
              </a:tr>
              <a:tr h="26134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>
                          <a:effectLst/>
                        </a:rPr>
                        <a:t>College 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>
                          <a:effectLst/>
                        </a:rPr>
                        <a:t>C</a:t>
                      </a:r>
                      <a:endParaRPr lang="en-US" sz="13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>
                          <a:effectLst/>
                        </a:rPr>
                        <a:t>1B</a:t>
                      </a:r>
                      <a:endParaRPr lang="en-US" sz="13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>
                          <a:effectLst/>
                        </a:rPr>
                        <a:t>2B</a:t>
                      </a:r>
                      <a:endParaRPr lang="en-US" sz="13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>
                          <a:effectLst/>
                        </a:rPr>
                        <a:t>3B</a:t>
                      </a:r>
                      <a:endParaRPr lang="en-US" sz="13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>
                          <a:effectLst/>
                        </a:rPr>
                        <a:t>SS</a:t>
                      </a:r>
                      <a:endParaRPr lang="en-US" sz="13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>
                          <a:effectLst/>
                        </a:rPr>
                        <a:t>LF</a:t>
                      </a:r>
                      <a:endParaRPr lang="en-US" sz="13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>
                          <a:effectLst/>
                        </a:rPr>
                        <a:t>CF</a:t>
                      </a:r>
                      <a:endParaRPr lang="en-US" sz="13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>
                          <a:effectLst/>
                        </a:rPr>
                        <a:t>OF</a:t>
                      </a:r>
                      <a:endParaRPr lang="en-US" sz="13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>
                          <a:effectLst/>
                        </a:rPr>
                        <a:t>RF</a:t>
                      </a:r>
                      <a:endParaRPr lang="en-US" sz="13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>
                          <a:effectLst/>
                        </a:rPr>
                        <a:t>2B/SS</a:t>
                      </a:r>
                      <a:endParaRPr lang="en-US" sz="13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>
                          <a:effectLst/>
                        </a:rPr>
                        <a:t>1B/OF</a:t>
                      </a:r>
                      <a:endParaRPr lang="en-US" sz="13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>
                          <a:effectLst/>
                        </a:rPr>
                        <a:t>1B/P</a:t>
                      </a:r>
                      <a:endParaRPr lang="en-US" sz="13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>
                          <a:effectLst/>
                        </a:rPr>
                        <a:t>3B/P</a:t>
                      </a:r>
                      <a:endParaRPr lang="en-US" sz="13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>
                          <a:effectLst/>
                        </a:rPr>
                        <a:t>1B/P</a:t>
                      </a:r>
                      <a:endParaRPr lang="en-US" sz="13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66" marR="16666" marT="11110" marB="11110" anchor="b"/>
                </a:tc>
                <a:extLst>
                  <a:ext uri="{0D108BD9-81ED-4DB2-BD59-A6C34878D82A}">
                    <a16:rowId xmlns:a16="http://schemas.microsoft.com/office/drawing/2014/main" val="2118526362"/>
                  </a:ext>
                </a:extLst>
              </a:tr>
              <a:tr h="228131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Sent Down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6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1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4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3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5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1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2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extLst>
                  <a:ext uri="{0D108BD9-81ED-4DB2-BD59-A6C34878D82A}">
                    <a16:rowId xmlns:a16="http://schemas.microsoft.com/office/drawing/2014/main" val="2673341700"/>
                  </a:ext>
                </a:extLst>
              </a:tr>
              <a:tr h="228131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Replaceable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dirty="0">
                          <a:effectLst/>
                          <a:highlight>
                            <a:srgbClr val="FF0000"/>
                          </a:highlight>
                        </a:rPr>
                        <a:t>11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dirty="0">
                          <a:effectLst/>
                        </a:rPr>
                        <a:t>5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9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dirty="0">
                          <a:effectLst/>
                          <a:highlight>
                            <a:srgbClr val="FF0000"/>
                          </a:highlight>
                        </a:rPr>
                        <a:t>11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dirty="0">
                          <a:effectLst/>
                          <a:highlight>
                            <a:srgbClr val="FF0000"/>
                          </a:highlight>
                        </a:rPr>
                        <a:t>16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1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11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15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2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2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2</a:t>
                      </a:r>
                    </a:p>
                  </a:txBody>
                  <a:tcPr marL="16666" marR="16666" marT="11110" marB="11110" anchor="b"/>
                </a:tc>
                <a:extLst>
                  <a:ext uri="{0D108BD9-81ED-4DB2-BD59-A6C34878D82A}">
                    <a16:rowId xmlns:a16="http://schemas.microsoft.com/office/drawing/2014/main" val="2147274299"/>
                  </a:ext>
                </a:extLst>
              </a:tr>
              <a:tr h="228131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Starter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2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1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1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5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2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1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5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3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1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extLst>
                  <a:ext uri="{0D108BD9-81ED-4DB2-BD59-A6C34878D82A}">
                    <a16:rowId xmlns:a16="http://schemas.microsoft.com/office/drawing/2014/main" val="1578088194"/>
                  </a:ext>
                </a:extLst>
              </a:tr>
              <a:tr h="394188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Above Average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1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dirty="0">
                          <a:effectLst/>
                          <a:highlight>
                            <a:srgbClr val="00FF00"/>
                          </a:highlight>
                        </a:rPr>
                        <a:t>2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dirty="0">
                          <a:effectLst/>
                          <a:highlight>
                            <a:srgbClr val="00FF00"/>
                          </a:highlight>
                        </a:rPr>
                        <a:t>2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dirty="0">
                          <a:effectLst/>
                          <a:highlight>
                            <a:srgbClr val="00FF00"/>
                          </a:highlight>
                        </a:rPr>
                        <a:t>4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dirty="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1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extLst>
                  <a:ext uri="{0D108BD9-81ED-4DB2-BD59-A6C34878D82A}">
                    <a16:rowId xmlns:a16="http://schemas.microsoft.com/office/drawing/2014/main" val="1725624788"/>
                  </a:ext>
                </a:extLst>
              </a:tr>
              <a:tr h="228131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All-Star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1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1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dirty="0">
                          <a:effectLst/>
                        </a:rPr>
                        <a:t>0</a:t>
                      </a:r>
                    </a:p>
                  </a:txBody>
                  <a:tcPr marL="16666" marR="16666" marT="11110" marB="11110" anchor="b"/>
                </a:tc>
                <a:extLst>
                  <a:ext uri="{0D108BD9-81ED-4DB2-BD59-A6C34878D82A}">
                    <a16:rowId xmlns:a16="http://schemas.microsoft.com/office/drawing/2014/main" val="168362231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C166A13-8197-674D-A632-ACF6D15EF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225" y="4340617"/>
            <a:ext cx="3858665" cy="887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8A70BF-3ED2-0748-9C57-1DA6FC4A5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96" y="1339071"/>
            <a:ext cx="7642151" cy="52578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862CAA-128B-3147-98E6-EE7A1A95BF76}"/>
              </a:ext>
            </a:extLst>
          </p:cNvPr>
          <p:cNvCxnSpPr/>
          <p:nvPr/>
        </p:nvCxnSpPr>
        <p:spPr>
          <a:xfrm>
            <a:off x="3444240" y="4750997"/>
            <a:ext cx="198120" cy="3075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558BF4-A741-E54B-B083-931593812FC4}"/>
              </a:ext>
            </a:extLst>
          </p:cNvPr>
          <p:cNvCxnSpPr/>
          <p:nvPr/>
        </p:nvCxnSpPr>
        <p:spPr>
          <a:xfrm>
            <a:off x="7132320" y="4340617"/>
            <a:ext cx="198120" cy="3075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E57816-6589-BB4E-ABC6-9165B735340C}"/>
              </a:ext>
            </a:extLst>
          </p:cNvPr>
          <p:cNvCxnSpPr/>
          <p:nvPr/>
        </p:nvCxnSpPr>
        <p:spPr>
          <a:xfrm>
            <a:off x="3444240" y="3042575"/>
            <a:ext cx="198120" cy="3075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264E06-C935-7E49-9D09-590F69D8D416}"/>
              </a:ext>
            </a:extLst>
          </p:cNvPr>
          <p:cNvCxnSpPr/>
          <p:nvPr/>
        </p:nvCxnSpPr>
        <p:spPr>
          <a:xfrm>
            <a:off x="7132320" y="3350158"/>
            <a:ext cx="198120" cy="3075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F73F7B7-2F70-6348-8D63-342179D58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2240" y="1869838"/>
            <a:ext cx="299720" cy="33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6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AF63C-90F6-AE42-836B-8AB813049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0" y="214183"/>
            <a:ext cx="9905998" cy="1905000"/>
          </a:xfrm>
        </p:spPr>
        <p:txBody>
          <a:bodyPr/>
          <a:lstStyle/>
          <a:p>
            <a:r>
              <a:rPr lang="en-US" dirty="0"/>
              <a:t>What teams draft the best? </a:t>
            </a:r>
            <a:br>
              <a:rPr lang="en-US" dirty="0"/>
            </a:br>
            <a:r>
              <a:rPr lang="en-US" dirty="0"/>
              <a:t>(American League)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CBA6304-FE7C-C54B-BBC5-B8B0BF140D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990134"/>
              </p:ext>
            </p:extLst>
          </p:nvPr>
        </p:nvGraphicFramePr>
        <p:xfrm>
          <a:off x="111211" y="1729945"/>
          <a:ext cx="10738017" cy="393283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59588">
                  <a:extLst>
                    <a:ext uri="{9D8B030D-6E8A-4147-A177-3AD203B41FA5}">
                      <a16:colId xmlns:a16="http://schemas.microsoft.com/office/drawing/2014/main" val="635041512"/>
                    </a:ext>
                  </a:extLst>
                </a:gridCol>
                <a:gridCol w="482665">
                  <a:extLst>
                    <a:ext uri="{9D8B030D-6E8A-4147-A177-3AD203B41FA5}">
                      <a16:colId xmlns:a16="http://schemas.microsoft.com/office/drawing/2014/main" val="4043919062"/>
                    </a:ext>
                  </a:extLst>
                </a:gridCol>
                <a:gridCol w="671126">
                  <a:extLst>
                    <a:ext uri="{9D8B030D-6E8A-4147-A177-3AD203B41FA5}">
                      <a16:colId xmlns:a16="http://schemas.microsoft.com/office/drawing/2014/main" val="2999665968"/>
                    </a:ext>
                  </a:extLst>
                </a:gridCol>
                <a:gridCol w="671126">
                  <a:extLst>
                    <a:ext uri="{9D8B030D-6E8A-4147-A177-3AD203B41FA5}">
                      <a16:colId xmlns:a16="http://schemas.microsoft.com/office/drawing/2014/main" val="2371120774"/>
                    </a:ext>
                  </a:extLst>
                </a:gridCol>
                <a:gridCol w="671126">
                  <a:extLst>
                    <a:ext uri="{9D8B030D-6E8A-4147-A177-3AD203B41FA5}">
                      <a16:colId xmlns:a16="http://schemas.microsoft.com/office/drawing/2014/main" val="3356226520"/>
                    </a:ext>
                  </a:extLst>
                </a:gridCol>
                <a:gridCol w="671126">
                  <a:extLst>
                    <a:ext uri="{9D8B030D-6E8A-4147-A177-3AD203B41FA5}">
                      <a16:colId xmlns:a16="http://schemas.microsoft.com/office/drawing/2014/main" val="440290855"/>
                    </a:ext>
                  </a:extLst>
                </a:gridCol>
                <a:gridCol w="671126">
                  <a:extLst>
                    <a:ext uri="{9D8B030D-6E8A-4147-A177-3AD203B41FA5}">
                      <a16:colId xmlns:a16="http://schemas.microsoft.com/office/drawing/2014/main" val="30120073"/>
                    </a:ext>
                  </a:extLst>
                </a:gridCol>
                <a:gridCol w="671126">
                  <a:extLst>
                    <a:ext uri="{9D8B030D-6E8A-4147-A177-3AD203B41FA5}">
                      <a16:colId xmlns:a16="http://schemas.microsoft.com/office/drawing/2014/main" val="239676140"/>
                    </a:ext>
                  </a:extLst>
                </a:gridCol>
                <a:gridCol w="671126">
                  <a:extLst>
                    <a:ext uri="{9D8B030D-6E8A-4147-A177-3AD203B41FA5}">
                      <a16:colId xmlns:a16="http://schemas.microsoft.com/office/drawing/2014/main" val="2646149185"/>
                    </a:ext>
                  </a:extLst>
                </a:gridCol>
                <a:gridCol w="671126">
                  <a:extLst>
                    <a:ext uri="{9D8B030D-6E8A-4147-A177-3AD203B41FA5}">
                      <a16:colId xmlns:a16="http://schemas.microsoft.com/office/drawing/2014/main" val="854719934"/>
                    </a:ext>
                  </a:extLst>
                </a:gridCol>
                <a:gridCol w="671126">
                  <a:extLst>
                    <a:ext uri="{9D8B030D-6E8A-4147-A177-3AD203B41FA5}">
                      <a16:colId xmlns:a16="http://schemas.microsoft.com/office/drawing/2014/main" val="1876176608"/>
                    </a:ext>
                  </a:extLst>
                </a:gridCol>
                <a:gridCol w="671126">
                  <a:extLst>
                    <a:ext uri="{9D8B030D-6E8A-4147-A177-3AD203B41FA5}">
                      <a16:colId xmlns:a16="http://schemas.microsoft.com/office/drawing/2014/main" val="3370299538"/>
                    </a:ext>
                  </a:extLst>
                </a:gridCol>
                <a:gridCol w="671126">
                  <a:extLst>
                    <a:ext uri="{9D8B030D-6E8A-4147-A177-3AD203B41FA5}">
                      <a16:colId xmlns:a16="http://schemas.microsoft.com/office/drawing/2014/main" val="2235711528"/>
                    </a:ext>
                  </a:extLst>
                </a:gridCol>
                <a:gridCol w="671126">
                  <a:extLst>
                    <a:ext uri="{9D8B030D-6E8A-4147-A177-3AD203B41FA5}">
                      <a16:colId xmlns:a16="http://schemas.microsoft.com/office/drawing/2014/main" val="2446537082"/>
                    </a:ext>
                  </a:extLst>
                </a:gridCol>
                <a:gridCol w="671126">
                  <a:extLst>
                    <a:ext uri="{9D8B030D-6E8A-4147-A177-3AD203B41FA5}">
                      <a16:colId xmlns:a16="http://schemas.microsoft.com/office/drawing/2014/main" val="289074205"/>
                    </a:ext>
                  </a:extLst>
                </a:gridCol>
                <a:gridCol w="671126">
                  <a:extLst>
                    <a:ext uri="{9D8B030D-6E8A-4147-A177-3AD203B41FA5}">
                      <a16:colId xmlns:a16="http://schemas.microsoft.com/office/drawing/2014/main" val="2990296384"/>
                    </a:ext>
                  </a:extLst>
                </a:gridCol>
              </a:tblGrid>
              <a:tr h="23130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 dirty="0">
                          <a:effectLst/>
                        </a:rPr>
                        <a:t>Teams</a:t>
                      </a: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>
                          <a:effectLst/>
                        </a:rPr>
                        <a:t>BAL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>
                          <a:effectLst/>
                        </a:rPr>
                        <a:t>BOS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>
                          <a:effectLst/>
                        </a:rPr>
                        <a:t>NYY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>
                          <a:effectLst/>
                        </a:rPr>
                        <a:t>TB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>
                          <a:effectLst/>
                        </a:rPr>
                        <a:t>TOR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>
                          <a:effectLst/>
                        </a:rPr>
                        <a:t>CLE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>
                          <a:effectLst/>
                        </a:rPr>
                        <a:t>DET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>
                          <a:effectLst/>
                        </a:rPr>
                        <a:t>MIN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>
                          <a:effectLst/>
                        </a:rPr>
                        <a:t>KCN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>
                          <a:effectLst/>
                        </a:rPr>
                        <a:t>CWS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>
                          <a:effectLst/>
                        </a:rPr>
                        <a:t>LAA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>
                          <a:effectLst/>
                        </a:rPr>
                        <a:t>OAK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>
                          <a:effectLst/>
                        </a:rPr>
                        <a:t>HOU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>
                          <a:effectLst/>
                        </a:rPr>
                        <a:t>TEX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 dirty="0">
                          <a:effectLst/>
                        </a:rPr>
                        <a:t>SEA</a:t>
                      </a:r>
                    </a:p>
                  </a:txBody>
                  <a:tcPr marL="14518" marR="14518" marT="9678" marB="9678" anchor="b"/>
                </a:tc>
                <a:extLst>
                  <a:ext uri="{0D108BD9-81ED-4DB2-BD59-A6C34878D82A}">
                    <a16:rowId xmlns:a16="http://schemas.microsoft.com/office/drawing/2014/main" val="3081376891"/>
                  </a:ext>
                </a:extLst>
              </a:tr>
              <a:tr h="19644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dirty="0">
                          <a:effectLst/>
                        </a:rPr>
                        <a:t>High School</a:t>
                      </a:r>
                      <a:endParaRPr lang="en-US" sz="1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dirty="0">
                          <a:effectLst/>
                        </a:rPr>
                        <a:t>5</a:t>
                      </a:r>
                      <a:endParaRPr lang="en-US" sz="1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5</a:t>
                      </a:r>
                      <a:endParaRPr lang="en-US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1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extLst>
                  <a:ext uri="{0D108BD9-81ED-4DB2-BD59-A6C34878D82A}">
                    <a16:rowId xmlns:a16="http://schemas.microsoft.com/office/drawing/2014/main" val="3541845819"/>
                  </a:ext>
                </a:extLst>
              </a:tr>
              <a:tr h="425272"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Sent Down</a:t>
                      </a: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dirty="0">
                          <a:effectLst/>
                        </a:rPr>
                        <a:t>0</a:t>
                      </a:r>
                      <a:endParaRPr lang="en-US" sz="9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dirty="0">
                          <a:effectLst/>
                        </a:rPr>
                        <a:t>1</a:t>
                      </a:r>
                      <a:endParaRPr lang="en-US" sz="9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extLst>
                  <a:ext uri="{0D108BD9-81ED-4DB2-BD59-A6C34878D82A}">
                    <a16:rowId xmlns:a16="http://schemas.microsoft.com/office/drawing/2014/main" val="3144253236"/>
                  </a:ext>
                </a:extLst>
              </a:tr>
              <a:tr h="425272"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Replacable</a:t>
                      </a: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dirty="0">
                          <a:effectLst/>
                        </a:rPr>
                        <a:t>2</a:t>
                      </a:r>
                      <a:endParaRPr lang="en-US" sz="9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3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5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extLst>
                  <a:ext uri="{0D108BD9-81ED-4DB2-BD59-A6C34878D82A}">
                    <a16:rowId xmlns:a16="http://schemas.microsoft.com/office/drawing/2014/main" val="389102995"/>
                  </a:ext>
                </a:extLst>
              </a:tr>
              <a:tr h="226443"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Starter</a:t>
                      </a: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dirty="0">
                          <a:effectLst/>
                        </a:rPr>
                        <a:t>0</a:t>
                      </a:r>
                      <a:endParaRPr lang="en-US" sz="9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dirty="0">
                          <a:effectLst/>
                        </a:rPr>
                        <a:t>0</a:t>
                      </a:r>
                      <a:endParaRPr lang="en-US" sz="9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dirty="0">
                          <a:effectLst/>
                        </a:rPr>
                        <a:t>0</a:t>
                      </a:r>
                      <a:endParaRPr lang="en-US" sz="9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extLst>
                  <a:ext uri="{0D108BD9-81ED-4DB2-BD59-A6C34878D82A}">
                    <a16:rowId xmlns:a16="http://schemas.microsoft.com/office/drawing/2014/main" val="2718798058"/>
                  </a:ext>
                </a:extLst>
              </a:tr>
              <a:tr h="335890"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Above Average</a:t>
                      </a: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dirty="0">
                          <a:effectLst/>
                        </a:rPr>
                        <a:t>0</a:t>
                      </a:r>
                      <a:endParaRPr lang="en-US" sz="9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dirty="0">
                          <a:effectLst/>
                        </a:rPr>
                        <a:t>0</a:t>
                      </a:r>
                      <a:endParaRPr lang="en-US" sz="9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extLst>
                  <a:ext uri="{0D108BD9-81ED-4DB2-BD59-A6C34878D82A}">
                    <a16:rowId xmlns:a16="http://schemas.microsoft.com/office/drawing/2014/main" val="3253102884"/>
                  </a:ext>
                </a:extLst>
              </a:tr>
              <a:tr h="226443"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All-Star</a:t>
                      </a: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dirty="0">
                          <a:effectLst/>
                        </a:rPr>
                        <a:t>0</a:t>
                      </a:r>
                      <a:endParaRPr lang="en-US" sz="9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extLst>
                  <a:ext uri="{0D108BD9-81ED-4DB2-BD59-A6C34878D82A}">
                    <a16:rowId xmlns:a16="http://schemas.microsoft.com/office/drawing/2014/main" val="3346910903"/>
                  </a:ext>
                </a:extLst>
              </a:tr>
              <a:tr h="22644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dirty="0">
                          <a:effectLst/>
                        </a:rPr>
                        <a:t>College </a:t>
                      </a: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8</a:t>
                      </a:r>
                      <a:endParaRPr lang="en-US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4</a:t>
                      </a:r>
                      <a:endParaRPr lang="en-US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8</a:t>
                      </a:r>
                      <a:endParaRPr lang="en-US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4</a:t>
                      </a:r>
                      <a:endParaRPr lang="en-US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4</a:t>
                      </a:r>
                      <a:endParaRPr lang="en-US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5</a:t>
                      </a:r>
                      <a:endParaRPr lang="en-US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6</a:t>
                      </a:r>
                      <a:endParaRPr lang="en-US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dirty="0">
                          <a:effectLst/>
                        </a:rPr>
                        <a:t>7</a:t>
                      </a:r>
                      <a:endParaRPr lang="en-US" sz="1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extLst>
                  <a:ext uri="{0D108BD9-81ED-4DB2-BD59-A6C34878D82A}">
                    <a16:rowId xmlns:a16="http://schemas.microsoft.com/office/drawing/2014/main" val="1277574895"/>
                  </a:ext>
                </a:extLst>
              </a:tr>
              <a:tr h="425272"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Sent Down</a:t>
                      </a: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dirty="0">
                          <a:effectLst/>
                        </a:rPr>
                        <a:t>0</a:t>
                      </a:r>
                      <a:endParaRPr lang="en-US" sz="9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dirty="0">
                          <a:effectLst/>
                        </a:rPr>
                        <a:t>0</a:t>
                      </a:r>
                      <a:endParaRPr lang="en-US" sz="9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dirty="0">
                          <a:effectLst/>
                        </a:rPr>
                        <a:t>2</a:t>
                      </a:r>
                      <a:endParaRPr lang="en-US" sz="9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dirty="0">
                          <a:effectLst/>
                        </a:rPr>
                        <a:t>0</a:t>
                      </a:r>
                      <a:endParaRPr lang="en-US" sz="9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dirty="0">
                          <a:effectLst/>
                        </a:rPr>
                        <a:t>3</a:t>
                      </a:r>
                      <a:endParaRPr lang="en-US" sz="9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extLst>
                  <a:ext uri="{0D108BD9-81ED-4DB2-BD59-A6C34878D82A}">
                    <a16:rowId xmlns:a16="http://schemas.microsoft.com/office/drawing/2014/main" val="1293052005"/>
                  </a:ext>
                </a:extLst>
              </a:tr>
              <a:tr h="425272"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Replacable</a:t>
                      </a: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3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6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dirty="0">
                          <a:effectLst/>
                        </a:rPr>
                        <a:t>1</a:t>
                      </a:r>
                      <a:endParaRPr lang="en-US" sz="9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dirty="0">
                          <a:effectLst/>
                        </a:rPr>
                        <a:t>0</a:t>
                      </a:r>
                      <a:endParaRPr lang="en-US" sz="9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dirty="0">
                          <a:effectLst/>
                        </a:rPr>
                        <a:t>3</a:t>
                      </a:r>
                      <a:endParaRPr lang="en-US" sz="9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3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3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6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3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extLst>
                  <a:ext uri="{0D108BD9-81ED-4DB2-BD59-A6C34878D82A}">
                    <a16:rowId xmlns:a16="http://schemas.microsoft.com/office/drawing/2014/main" val="1217445156"/>
                  </a:ext>
                </a:extLst>
              </a:tr>
              <a:tr h="226443"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Starter</a:t>
                      </a: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dirty="0">
                          <a:effectLst/>
                        </a:rPr>
                        <a:t>0</a:t>
                      </a:r>
                      <a:endParaRPr lang="en-US" sz="9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extLst>
                  <a:ext uri="{0D108BD9-81ED-4DB2-BD59-A6C34878D82A}">
                    <a16:rowId xmlns:a16="http://schemas.microsoft.com/office/drawing/2014/main" val="1445459482"/>
                  </a:ext>
                </a:extLst>
              </a:tr>
              <a:tr h="335890"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Above Average</a:t>
                      </a: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dirty="0">
                          <a:effectLst/>
                        </a:rPr>
                        <a:t>1</a:t>
                      </a:r>
                      <a:endParaRPr lang="en-US" sz="9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extLst>
                  <a:ext uri="{0D108BD9-81ED-4DB2-BD59-A6C34878D82A}">
                    <a16:rowId xmlns:a16="http://schemas.microsoft.com/office/drawing/2014/main" val="3079570407"/>
                  </a:ext>
                </a:extLst>
              </a:tr>
              <a:tr h="226443"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All-Star</a:t>
                      </a: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dirty="0">
                          <a:effectLst/>
                        </a:rPr>
                        <a:t>0</a:t>
                      </a:r>
                      <a:endParaRPr lang="en-US" sz="9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dirty="0">
                          <a:effectLst/>
                        </a:rPr>
                        <a:t>0</a:t>
                      </a:r>
                      <a:endParaRPr lang="en-US" sz="9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extLst>
                  <a:ext uri="{0D108BD9-81ED-4DB2-BD59-A6C34878D82A}">
                    <a16:rowId xmlns:a16="http://schemas.microsoft.com/office/drawing/2014/main" val="91207032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3DD6612-BF15-1546-8818-B3DD3EADD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0" y="1592785"/>
            <a:ext cx="10738017" cy="50630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8E2017-C787-2E46-8C8D-2CD25FFCA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218" y="1953962"/>
            <a:ext cx="1112520" cy="154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0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EF8982E-02F0-4D24-85CB-98DEBCC32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A6537-B4DF-EB49-B5A4-6E2D6879A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pPr algn="ctr"/>
            <a:r>
              <a:rPr lang="en-US" sz="28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</a:rPr>
              <a:t>ANOVA Results</a:t>
            </a:r>
          </a:p>
        </p:txBody>
      </p:sp>
      <p:sp>
        <p:nvSpPr>
          <p:cNvPr id="19" name="Content Placeholder 16">
            <a:extLst>
              <a:ext uri="{FF2B5EF4-FFF2-40B4-BE49-F238E27FC236}">
                <a16:creationId xmlns:a16="http://schemas.microsoft.com/office/drawing/2014/main" id="{B0D30834-4843-4F26-98F1-1D5F9EFEB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No indication of team having an impact.</a:t>
            </a:r>
          </a:p>
          <a:p>
            <a:r>
              <a:rPr lang="en-US" sz="1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And neither did any combination.</a:t>
            </a:r>
          </a:p>
          <a:p>
            <a:r>
              <a:rPr lang="en-US" sz="1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League has an impact?</a:t>
            </a:r>
          </a:p>
        </p:txBody>
      </p:sp>
      <p:sp>
        <p:nvSpPr>
          <p:cNvPr id="22" name="Rounded Rectangle 7">
            <a:extLst>
              <a:ext uri="{FF2B5EF4-FFF2-40B4-BE49-F238E27FC236}">
                <a16:creationId xmlns:a16="http://schemas.microsoft.com/office/drawing/2014/main" id="{2CB72970-2D5B-4516-9F76-B1220A77B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620720"/>
            <a:ext cx="6929447" cy="5272133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67003BF3-C25C-114F-82A7-977A06D59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626" y="1607526"/>
            <a:ext cx="5934182" cy="329852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51ACC3-4B2F-6E49-AD35-E75FE5E1F9A9}"/>
              </a:ext>
            </a:extLst>
          </p:cNvPr>
          <p:cNvCxnSpPr/>
          <p:nvPr/>
        </p:nvCxnSpPr>
        <p:spPr>
          <a:xfrm flipH="1">
            <a:off x="10805160" y="2331720"/>
            <a:ext cx="257648" cy="472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C01AE8-47F3-3A4D-9877-415B902764CB}"/>
              </a:ext>
            </a:extLst>
          </p:cNvPr>
          <p:cNvCxnSpPr>
            <a:cxnSpLocks/>
          </p:cNvCxnSpPr>
          <p:nvPr/>
        </p:nvCxnSpPr>
        <p:spPr>
          <a:xfrm flipH="1">
            <a:off x="10814478" y="2830830"/>
            <a:ext cx="49591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82F805-0D12-D540-BA38-D71A059241C1}"/>
              </a:ext>
            </a:extLst>
          </p:cNvPr>
          <p:cNvCxnSpPr>
            <a:cxnSpLocks/>
          </p:cNvCxnSpPr>
          <p:nvPr/>
        </p:nvCxnSpPr>
        <p:spPr>
          <a:xfrm flipH="1" flipV="1">
            <a:off x="10805160" y="2910841"/>
            <a:ext cx="357331" cy="3855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296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AF63C-90F6-AE42-836B-8AB813049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0" y="214183"/>
            <a:ext cx="9905998" cy="1905000"/>
          </a:xfrm>
        </p:spPr>
        <p:txBody>
          <a:bodyPr/>
          <a:lstStyle/>
          <a:p>
            <a:r>
              <a:rPr lang="en-US" dirty="0"/>
              <a:t>What teams draft the best? </a:t>
            </a:r>
            <a:br>
              <a:rPr lang="en-US" dirty="0"/>
            </a:br>
            <a:r>
              <a:rPr lang="en-US" dirty="0"/>
              <a:t>(National League)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CBA6304-FE7C-C54B-BBC5-B8B0BF140D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761719"/>
              </p:ext>
            </p:extLst>
          </p:nvPr>
        </p:nvGraphicFramePr>
        <p:xfrm>
          <a:off x="111211" y="1729945"/>
          <a:ext cx="10738017" cy="394212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59588">
                  <a:extLst>
                    <a:ext uri="{9D8B030D-6E8A-4147-A177-3AD203B41FA5}">
                      <a16:colId xmlns:a16="http://schemas.microsoft.com/office/drawing/2014/main" val="635041512"/>
                    </a:ext>
                  </a:extLst>
                </a:gridCol>
                <a:gridCol w="482665">
                  <a:extLst>
                    <a:ext uri="{9D8B030D-6E8A-4147-A177-3AD203B41FA5}">
                      <a16:colId xmlns:a16="http://schemas.microsoft.com/office/drawing/2014/main" val="4043919062"/>
                    </a:ext>
                  </a:extLst>
                </a:gridCol>
                <a:gridCol w="671126">
                  <a:extLst>
                    <a:ext uri="{9D8B030D-6E8A-4147-A177-3AD203B41FA5}">
                      <a16:colId xmlns:a16="http://schemas.microsoft.com/office/drawing/2014/main" val="2999665968"/>
                    </a:ext>
                  </a:extLst>
                </a:gridCol>
                <a:gridCol w="671126">
                  <a:extLst>
                    <a:ext uri="{9D8B030D-6E8A-4147-A177-3AD203B41FA5}">
                      <a16:colId xmlns:a16="http://schemas.microsoft.com/office/drawing/2014/main" val="2371120774"/>
                    </a:ext>
                  </a:extLst>
                </a:gridCol>
                <a:gridCol w="671126">
                  <a:extLst>
                    <a:ext uri="{9D8B030D-6E8A-4147-A177-3AD203B41FA5}">
                      <a16:colId xmlns:a16="http://schemas.microsoft.com/office/drawing/2014/main" val="3356226520"/>
                    </a:ext>
                  </a:extLst>
                </a:gridCol>
                <a:gridCol w="671126">
                  <a:extLst>
                    <a:ext uri="{9D8B030D-6E8A-4147-A177-3AD203B41FA5}">
                      <a16:colId xmlns:a16="http://schemas.microsoft.com/office/drawing/2014/main" val="440290855"/>
                    </a:ext>
                  </a:extLst>
                </a:gridCol>
                <a:gridCol w="671126">
                  <a:extLst>
                    <a:ext uri="{9D8B030D-6E8A-4147-A177-3AD203B41FA5}">
                      <a16:colId xmlns:a16="http://schemas.microsoft.com/office/drawing/2014/main" val="30120073"/>
                    </a:ext>
                  </a:extLst>
                </a:gridCol>
                <a:gridCol w="671126">
                  <a:extLst>
                    <a:ext uri="{9D8B030D-6E8A-4147-A177-3AD203B41FA5}">
                      <a16:colId xmlns:a16="http://schemas.microsoft.com/office/drawing/2014/main" val="239676140"/>
                    </a:ext>
                  </a:extLst>
                </a:gridCol>
                <a:gridCol w="671126">
                  <a:extLst>
                    <a:ext uri="{9D8B030D-6E8A-4147-A177-3AD203B41FA5}">
                      <a16:colId xmlns:a16="http://schemas.microsoft.com/office/drawing/2014/main" val="2646149185"/>
                    </a:ext>
                  </a:extLst>
                </a:gridCol>
                <a:gridCol w="671126">
                  <a:extLst>
                    <a:ext uri="{9D8B030D-6E8A-4147-A177-3AD203B41FA5}">
                      <a16:colId xmlns:a16="http://schemas.microsoft.com/office/drawing/2014/main" val="854719934"/>
                    </a:ext>
                  </a:extLst>
                </a:gridCol>
                <a:gridCol w="671126">
                  <a:extLst>
                    <a:ext uri="{9D8B030D-6E8A-4147-A177-3AD203B41FA5}">
                      <a16:colId xmlns:a16="http://schemas.microsoft.com/office/drawing/2014/main" val="1876176608"/>
                    </a:ext>
                  </a:extLst>
                </a:gridCol>
                <a:gridCol w="671126">
                  <a:extLst>
                    <a:ext uri="{9D8B030D-6E8A-4147-A177-3AD203B41FA5}">
                      <a16:colId xmlns:a16="http://schemas.microsoft.com/office/drawing/2014/main" val="3370299538"/>
                    </a:ext>
                  </a:extLst>
                </a:gridCol>
                <a:gridCol w="671126">
                  <a:extLst>
                    <a:ext uri="{9D8B030D-6E8A-4147-A177-3AD203B41FA5}">
                      <a16:colId xmlns:a16="http://schemas.microsoft.com/office/drawing/2014/main" val="2235711528"/>
                    </a:ext>
                  </a:extLst>
                </a:gridCol>
                <a:gridCol w="671126">
                  <a:extLst>
                    <a:ext uri="{9D8B030D-6E8A-4147-A177-3AD203B41FA5}">
                      <a16:colId xmlns:a16="http://schemas.microsoft.com/office/drawing/2014/main" val="2446537082"/>
                    </a:ext>
                  </a:extLst>
                </a:gridCol>
                <a:gridCol w="671126">
                  <a:extLst>
                    <a:ext uri="{9D8B030D-6E8A-4147-A177-3AD203B41FA5}">
                      <a16:colId xmlns:a16="http://schemas.microsoft.com/office/drawing/2014/main" val="289074205"/>
                    </a:ext>
                  </a:extLst>
                </a:gridCol>
                <a:gridCol w="671126">
                  <a:extLst>
                    <a:ext uri="{9D8B030D-6E8A-4147-A177-3AD203B41FA5}">
                      <a16:colId xmlns:a16="http://schemas.microsoft.com/office/drawing/2014/main" val="2990296384"/>
                    </a:ext>
                  </a:extLst>
                </a:gridCol>
              </a:tblGrid>
              <a:tr h="23130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 dirty="0">
                          <a:effectLst/>
                        </a:rPr>
                        <a:t>Teams</a:t>
                      </a: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>
                          <a:effectLst/>
                        </a:rPr>
                        <a:t>WAS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>
                          <a:effectLst/>
                        </a:rPr>
                        <a:t>ATL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>
                          <a:effectLst/>
                        </a:rPr>
                        <a:t>NYM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>
                          <a:effectLst/>
                        </a:rPr>
                        <a:t>MIA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>
                          <a:effectLst/>
                        </a:rPr>
                        <a:t>PHI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>
                          <a:effectLst/>
                        </a:rPr>
                        <a:t>CIN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>
                          <a:effectLst/>
                        </a:rPr>
                        <a:t>PIT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>
                          <a:effectLst/>
                        </a:rPr>
                        <a:t>STL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>
                          <a:effectLst/>
                        </a:rPr>
                        <a:t>CHI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>
                          <a:effectLst/>
                        </a:rPr>
                        <a:t>MIL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>
                          <a:effectLst/>
                        </a:rPr>
                        <a:t>LAD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>
                          <a:effectLst/>
                        </a:rPr>
                        <a:t>ARI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>
                          <a:effectLst/>
                        </a:rPr>
                        <a:t>COL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>
                          <a:effectLst/>
                        </a:rPr>
                        <a:t>SDP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 dirty="0">
                          <a:effectLst/>
                        </a:rPr>
                        <a:t>SFG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081376891"/>
                  </a:ext>
                </a:extLst>
              </a:tr>
              <a:tr h="19644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dirty="0">
                          <a:effectLst/>
                        </a:rPr>
                        <a:t>High School</a:t>
                      </a:r>
                      <a:endParaRPr lang="en-US" sz="1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541845819"/>
                  </a:ext>
                </a:extLst>
              </a:tr>
              <a:tr h="425272"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Sent Down</a:t>
                      </a: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144253236"/>
                  </a:ext>
                </a:extLst>
              </a:tr>
              <a:tr h="425272"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Replacable</a:t>
                      </a: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89102995"/>
                  </a:ext>
                </a:extLst>
              </a:tr>
              <a:tr h="226443"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Starter</a:t>
                      </a: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718798058"/>
                  </a:ext>
                </a:extLst>
              </a:tr>
              <a:tr h="335890"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Above Average</a:t>
                      </a: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253102884"/>
                  </a:ext>
                </a:extLst>
              </a:tr>
              <a:tr h="226443"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All-Star</a:t>
                      </a: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346910903"/>
                  </a:ext>
                </a:extLst>
              </a:tr>
              <a:tr h="22644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dirty="0">
                          <a:effectLst/>
                        </a:rPr>
                        <a:t>College </a:t>
                      </a: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277574895"/>
                  </a:ext>
                </a:extLst>
              </a:tr>
              <a:tr h="425272"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Sent Down</a:t>
                      </a: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293052005"/>
                  </a:ext>
                </a:extLst>
              </a:tr>
              <a:tr h="425272"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Replacable</a:t>
                      </a: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217445156"/>
                  </a:ext>
                </a:extLst>
              </a:tr>
              <a:tr h="226443"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Starter</a:t>
                      </a: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445459482"/>
                  </a:ext>
                </a:extLst>
              </a:tr>
              <a:tr h="335890"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Above Average</a:t>
                      </a: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079570407"/>
                  </a:ext>
                </a:extLst>
              </a:tr>
              <a:tr h="226443"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All-Star</a:t>
                      </a:r>
                    </a:p>
                  </a:txBody>
                  <a:tcPr marL="14518" marR="14518" marT="9678" marB="967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91207032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BB3231E-459C-F645-8012-9817D1A18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1" y="1738888"/>
            <a:ext cx="10738017" cy="496036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1BDEC2-E634-9549-879C-A21E3A2B4979}"/>
              </a:ext>
            </a:extLst>
          </p:cNvPr>
          <p:cNvCxnSpPr>
            <a:cxnSpLocks/>
          </p:cNvCxnSpPr>
          <p:nvPr/>
        </p:nvCxnSpPr>
        <p:spPr>
          <a:xfrm>
            <a:off x="5940875" y="2560320"/>
            <a:ext cx="0" cy="59436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345094-FA64-8B42-9B72-FDED03B44819}"/>
              </a:ext>
            </a:extLst>
          </p:cNvPr>
          <p:cNvCxnSpPr>
            <a:cxnSpLocks/>
          </p:cNvCxnSpPr>
          <p:nvPr/>
        </p:nvCxnSpPr>
        <p:spPr>
          <a:xfrm>
            <a:off x="6276155" y="2560320"/>
            <a:ext cx="0" cy="59436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604436-31BA-F64E-B942-0D584F4A8FFA}"/>
              </a:ext>
            </a:extLst>
          </p:cNvPr>
          <p:cNvCxnSpPr>
            <a:cxnSpLocks/>
          </p:cNvCxnSpPr>
          <p:nvPr/>
        </p:nvCxnSpPr>
        <p:spPr>
          <a:xfrm>
            <a:off x="7251515" y="2270760"/>
            <a:ext cx="0" cy="59436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D93479-6BE8-EE4B-9FCC-F84F376B94AC}"/>
              </a:ext>
            </a:extLst>
          </p:cNvPr>
          <p:cNvCxnSpPr>
            <a:cxnSpLocks/>
          </p:cNvCxnSpPr>
          <p:nvPr/>
        </p:nvCxnSpPr>
        <p:spPr>
          <a:xfrm>
            <a:off x="7876355" y="2712720"/>
            <a:ext cx="0" cy="59436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5DC3F3-6F99-F145-A614-4CF243F9EE3B}"/>
              </a:ext>
            </a:extLst>
          </p:cNvPr>
          <p:cNvCxnSpPr>
            <a:cxnSpLocks/>
          </p:cNvCxnSpPr>
          <p:nvPr/>
        </p:nvCxnSpPr>
        <p:spPr>
          <a:xfrm>
            <a:off x="9156515" y="2118360"/>
            <a:ext cx="0" cy="59436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B2671E-60CF-9C49-BC19-8B7DBBFD52DF}"/>
              </a:ext>
            </a:extLst>
          </p:cNvPr>
          <p:cNvCxnSpPr>
            <a:cxnSpLocks/>
          </p:cNvCxnSpPr>
          <p:nvPr/>
        </p:nvCxnSpPr>
        <p:spPr>
          <a:xfrm>
            <a:off x="5041715" y="1973580"/>
            <a:ext cx="0" cy="5943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9ED9D9-0ABD-854E-A1D8-8CE5CFE84AC4}"/>
              </a:ext>
            </a:extLst>
          </p:cNvPr>
          <p:cNvCxnSpPr>
            <a:cxnSpLocks/>
          </p:cNvCxnSpPr>
          <p:nvPr/>
        </p:nvCxnSpPr>
        <p:spPr>
          <a:xfrm>
            <a:off x="1551755" y="2796540"/>
            <a:ext cx="0" cy="5943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F1C82D-3FAB-B74A-9BEC-256EF7EF07BD}"/>
              </a:ext>
            </a:extLst>
          </p:cNvPr>
          <p:cNvCxnSpPr>
            <a:cxnSpLocks/>
          </p:cNvCxnSpPr>
          <p:nvPr/>
        </p:nvCxnSpPr>
        <p:spPr>
          <a:xfrm>
            <a:off x="5651315" y="3032760"/>
            <a:ext cx="0" cy="5943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A07A93-9B55-3A44-9942-DEAFB9062BB2}"/>
              </a:ext>
            </a:extLst>
          </p:cNvPr>
          <p:cNvCxnSpPr>
            <a:cxnSpLocks/>
          </p:cNvCxnSpPr>
          <p:nvPr/>
        </p:nvCxnSpPr>
        <p:spPr>
          <a:xfrm>
            <a:off x="5331275" y="3154680"/>
            <a:ext cx="0" cy="5943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643676-5541-6D47-B329-C230887BCF8F}"/>
              </a:ext>
            </a:extLst>
          </p:cNvPr>
          <p:cNvCxnSpPr>
            <a:cxnSpLocks/>
          </p:cNvCxnSpPr>
          <p:nvPr/>
        </p:nvCxnSpPr>
        <p:spPr>
          <a:xfrm>
            <a:off x="2176595" y="3329940"/>
            <a:ext cx="0" cy="5943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59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D9106-5CD4-9744-B794-5621DF93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B7965-11A7-744B-AA96-4054EDDAE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 can conclude with my analysis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College or High School Impact: No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Drafted Position: No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Drafted Team: No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Drafted League: Maybe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Thank you for being a great Audience, and I cant wait to do more baseball research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7F2BE-4B20-5447-B38B-AE380A33ED86}"/>
              </a:ext>
            </a:extLst>
          </p:cNvPr>
          <p:cNvSpPr txBox="1"/>
          <p:nvPr/>
        </p:nvSpPr>
        <p:spPr>
          <a:xfrm>
            <a:off x="2947352" y="5221813"/>
            <a:ext cx="62941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hlinkClick r:id="rId2"/>
              </a:rPr>
              <a:t>Sources</a:t>
            </a:r>
          </a:p>
          <a:p>
            <a:pPr algn="ctr"/>
            <a:r>
              <a:rPr lang="en-US" dirty="0">
                <a:hlinkClick r:id="rId2"/>
              </a:rPr>
              <a:t>https://www.baseball-reference.com/</a:t>
            </a:r>
            <a:endParaRPr lang="en-US" dirty="0"/>
          </a:p>
          <a:p>
            <a:pPr algn="ctr"/>
            <a:r>
              <a:rPr lang="en-US" dirty="0">
                <a:hlinkClick r:id="rId3"/>
              </a:rPr>
              <a:t>http://www.thebaseballcube.com/draft/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8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accel="100000" fill="hold">
                                          <p:stCondLst>
                                            <p:cond delay="4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5" presetClass="entr" presetSubtype="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0" accel="50000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0" accel="50000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2" presetClass="entr" presetSubtype="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5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5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5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2" presetClass="entr" presetSubtype="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5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5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5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5233</TotalTime>
  <Words>891</Words>
  <Application>Microsoft Macintosh PowerPoint</Application>
  <PresentationFormat>Widescreen</PresentationFormat>
  <Paragraphs>655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Mesh</vt:lpstr>
      <vt:lpstr>An Investigation of High School and College Drafted Players Value in the MLB  </vt:lpstr>
      <vt:lpstr>Scope</vt:lpstr>
      <vt:lpstr>Why Anova?</vt:lpstr>
      <vt:lpstr>Who Preforms better?</vt:lpstr>
      <vt:lpstr>What Drafted positions preform the best?</vt:lpstr>
      <vt:lpstr>What teams draft the best?  (American League)</vt:lpstr>
      <vt:lpstr>ANOVA Results</vt:lpstr>
      <vt:lpstr>What teams draft the best?  (National League)</vt:lpstr>
      <vt:lpstr>In conclusion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Investigation of High School and College Drafted Players Value in the MLB  </dc:title>
  <dc:creator>Micheas Yimam</dc:creator>
  <cp:lastModifiedBy>Micheas Yimam</cp:lastModifiedBy>
  <cp:revision>32</cp:revision>
  <dcterms:created xsi:type="dcterms:W3CDTF">2018-07-24T00:45:31Z</dcterms:created>
  <dcterms:modified xsi:type="dcterms:W3CDTF">2018-08-02T17:42:37Z</dcterms:modified>
</cp:coreProperties>
</file>