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64" r:id="rId3"/>
    <p:sldId id="257" r:id="rId4"/>
    <p:sldId id="265" r:id="rId5"/>
    <p:sldId id="258" r:id="rId6"/>
    <p:sldId id="263" r:id="rId7"/>
    <p:sldId id="259" r:id="rId8"/>
    <p:sldId id="260" r:id="rId9"/>
    <p:sldId id="266" r:id="rId10"/>
    <p:sldId id="267" r:id="rId11"/>
    <p:sldId id="262" r:id="rId12"/>
    <p:sldId id="271" r:id="rId13"/>
    <p:sldId id="272" r:id="rId14"/>
    <p:sldId id="269" r:id="rId15"/>
    <p:sldId id="268" r:id="rId16"/>
    <p:sldId id="270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89F3B-8D58-419E-9982-2DFCBF48DD2A}" v="266" dt="2022-05-09T06:57:58.138"/>
    <p1510:client id="{639BBBC3-82CF-3AF4-8BAE-C7CD9FC19842}" v="628" dt="2022-05-09T08:24:00.466"/>
    <p1510:client id="{7F5A973E-AB4A-55CE-9B80-3751C77CEADD}" v="99" dt="2022-05-09T11:49:31.089"/>
    <p1510:client id="{7F7CACFE-C319-4900-BE20-C0B44FFEE1A9}" v="378" dt="2022-05-07T07:22:46.555"/>
    <p1510:client id="{91DF3E6A-9C40-4B02-83EF-EF2A4F764063}" v="1" dt="2022-05-08T17:11:12.784"/>
    <p1510:client id="{B81AE473-D98C-25E1-DFE4-C040B46D1337}" v="93" dt="2022-05-08T18:00:48.094"/>
    <p1510:client id="{BB12435D-BEBE-1B6A-38C4-D8E5E93B2D05}" v="634" dt="2022-05-08T09:14:23.715"/>
    <p1510:client id="{C47EFA66-7294-9ED9-E839-2B00901C04F2}" v="17" dt="2022-05-07T09:51:50.746"/>
    <p1510:client id="{C9887BDB-C0A1-A1B3-E87B-1270A6A95950}" v="360" dt="2022-05-09T22:26:31.067"/>
    <p1510:client id="{D12E1D55-000E-4D96-6829-FBF138772CC5}" v="8" dt="2022-05-09T20:32:43.108"/>
    <p1510:client id="{D6C8FEC0-113A-47A1-A565-ADB3737D4C02}" v="49" dt="2022-05-02T07:39:38.963"/>
    <p1510:client id="{DA38F926-A309-2116-231A-600B6873C8CA}" v="238" dt="2022-05-07T07:57:26.948"/>
    <p1510:client id="{E34AAF9F-5751-673E-D03C-781FE4A7C65C}" v="11" dt="2022-05-09T14:21:06.313"/>
    <p1510:client id="{F5060C63-B0FB-A6DE-3940-19A45E6498BB}" v="138" dt="2022-05-07T06:45:07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1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4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3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2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9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4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33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wandowando/ukraine-russian-crisis-twitter-dataset-1-2-m-r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128A9EDB-BB63-4B50-AF13-07F53F947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w poly blue background">
            <a:extLst>
              <a:ext uri="{FF2B5EF4-FFF2-40B4-BE49-F238E27FC236}">
                <a16:creationId xmlns:a16="http://schemas.microsoft.com/office/drawing/2014/main" id="{7FF64A95-FEB5-81B2-B324-2FF1D68E9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1" r="9093"/>
          <a:stretch/>
        </p:blipFill>
        <p:spPr>
          <a:xfrm>
            <a:off x="19851" y="10"/>
            <a:ext cx="12191695" cy="6857990"/>
          </a:xfrm>
          <a:prstGeom prst="rect">
            <a:avLst/>
          </a:prstGeom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791B7355-C42C-4A62-BF7A-5ED0FB9F1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BD59BA0E-6240-4D74-869E-E21216E86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DA708570-6B10-49D3-8D31-092F3C0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BAA1D310-2299-4B25-A602-B5FA1CB1D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6C8C1FE8-5A04-4B9E-A442-D8D97E5D9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26672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2270254"/>
            <a:ext cx="5518066" cy="2268559"/>
          </a:xfrm>
        </p:spPr>
        <p:txBody>
          <a:bodyPr>
            <a:normAutofit/>
          </a:bodyPr>
          <a:lstStyle/>
          <a:p>
            <a:r>
              <a:rPr lang="en-US">
                <a:cs typeface="Arial"/>
              </a:rPr>
              <a:t>CIS4560-01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4836" y="4542191"/>
            <a:ext cx="5357600" cy="1160213"/>
          </a:xfrm>
        </p:spPr>
        <p:txBody>
          <a:bodyPr>
            <a:normAutofit/>
          </a:bodyPr>
          <a:lstStyle/>
          <a:p>
            <a:r>
              <a:rPr lang="en-US" dirty="0">
                <a:cs typeface="Arial"/>
              </a:rPr>
              <a:t>Group 4: Michael Bates, Jorge Pivaral, Kevin Orozco, Eleazar Maldonado, Victor Zuniga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4D598-9B0C-4432-B27A-359A54CBE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420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4737-490F-7E63-7683-04170364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F306-7171-324F-D790-1BD92BBA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The result of cleaning shrunk the dataset to approximately 6.6GB and a properly formatted .CSV file</a:t>
            </a:r>
          </a:p>
          <a:p>
            <a:pPr marL="344170" indent="-344170"/>
            <a:r>
              <a:rPr lang="en-US">
                <a:cs typeface="Arial"/>
              </a:rPr>
              <a:t>Sampled, cleaned, and transformed dataset was uploaded to one drive in preparation for analysis</a:t>
            </a:r>
          </a:p>
          <a:p>
            <a:pPr marL="344170" indent="-344170"/>
            <a:r>
              <a:rPr lang="en-US">
                <a:cs typeface="Arial"/>
              </a:rPr>
              <a:t>Created the first table in beeline containing all the cleaned data columns, following tables derived data from that first table</a:t>
            </a:r>
          </a:p>
          <a:p>
            <a:pPr marL="344170" indent="-344170"/>
            <a:r>
              <a:rPr lang="en-US" err="1">
                <a:cs typeface="Arial"/>
              </a:rPr>
              <a:t>Github</a:t>
            </a:r>
            <a:r>
              <a:rPr lang="en-US">
                <a:cs typeface="Arial"/>
              </a:rPr>
              <a:t> Link: </a:t>
            </a:r>
            <a:r>
              <a:rPr lang="en-US">
                <a:ea typeface="+mn-lt"/>
                <a:cs typeface="+mn-lt"/>
              </a:rPr>
              <a:t>https://github.com/micheat/CIS4560-Big-Data-Project/tree/main</a:t>
            </a:r>
          </a:p>
        </p:txBody>
      </p:sp>
    </p:spTree>
    <p:extLst>
      <p:ext uri="{BB962C8B-B14F-4D97-AF65-F5344CB8AC3E}">
        <p14:creationId xmlns:p14="http://schemas.microsoft.com/office/powerpoint/2010/main" val="122677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F971-703B-754E-1352-B510252F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98618"/>
          </a:xfrm>
        </p:spPr>
        <p:txBody>
          <a:bodyPr/>
          <a:lstStyle/>
          <a:p>
            <a:pPr algn="l"/>
            <a:r>
              <a:rPr lang="en-US" dirty="0">
                <a:cs typeface="Arial"/>
              </a:rPr>
              <a:t>Number of Unique Tweets By Day</a:t>
            </a:r>
            <a:endParaRPr lang="en-US" dirty="0"/>
          </a:p>
        </p:txBody>
      </p:sp>
      <p:pic>
        <p:nvPicPr>
          <p:cNvPr id="4" name="Picture 4" descr="Visualzation 1.PNG">
            <a:extLst>
              <a:ext uri="{FF2B5EF4-FFF2-40B4-BE49-F238E27FC236}">
                <a16:creationId xmlns:a16="http://schemas.microsoft.com/office/drawing/2014/main" id="{8C263648-DF51-6349-24B1-0F6561D5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35" y="1548229"/>
            <a:ext cx="9009231" cy="49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5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0FAE-80E5-1318-A2C8-86995988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/>
              </a:rPr>
              <a:t>Distinct Tweet Sentiment Over Time</a:t>
            </a:r>
          </a:p>
        </p:txBody>
      </p:sp>
      <p:pic>
        <p:nvPicPr>
          <p:cNvPr id="4" name="Picture 4" descr="Visualization 3.PNG">
            <a:extLst>
              <a:ext uri="{FF2B5EF4-FFF2-40B4-BE49-F238E27FC236}">
                <a16:creationId xmlns:a16="http://schemas.microsoft.com/office/drawing/2014/main" id="{D9737CB8-A4EB-62E3-1BB3-F2B0905C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3" y="2122155"/>
            <a:ext cx="8184256" cy="45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E2DF-C0AB-B16C-53AA-AF825EF8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/>
              </a:rPr>
              <a:t>Positive Versus Negative Sentiment in March</a:t>
            </a:r>
          </a:p>
        </p:txBody>
      </p:sp>
      <p:pic>
        <p:nvPicPr>
          <p:cNvPr id="5" name="Picture 5" descr="Visualization 4.PNG">
            <a:extLst>
              <a:ext uri="{FF2B5EF4-FFF2-40B4-BE49-F238E27FC236}">
                <a16:creationId xmlns:a16="http://schemas.microsoft.com/office/drawing/2014/main" id="{E3C18CBA-FA90-29BB-25C5-786AFEA8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32" y="2138292"/>
            <a:ext cx="7951247" cy="440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0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7183-3C40-56D0-C733-097FB6B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Data Cleaning Process Chart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27A8DDDD-8F36-E9B0-BBC6-971C9D9EC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329" y="1419786"/>
            <a:ext cx="9245215" cy="4868684"/>
          </a:xfrm>
        </p:spPr>
      </p:pic>
    </p:spTree>
    <p:extLst>
      <p:ext uri="{BB962C8B-B14F-4D97-AF65-F5344CB8AC3E}">
        <p14:creationId xmlns:p14="http://schemas.microsoft.com/office/powerpoint/2010/main" val="64081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ECA1-69F4-7240-9805-B75F4CE1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Architecture &amp; Implementation Chart 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9F31AB7-AD6B-3EC4-1433-3B59FC13B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101" y="1788674"/>
            <a:ext cx="8401218" cy="4478278"/>
          </a:xfrm>
        </p:spPr>
      </p:pic>
    </p:spTree>
    <p:extLst>
      <p:ext uri="{BB962C8B-B14F-4D97-AF65-F5344CB8AC3E}">
        <p14:creationId xmlns:p14="http://schemas.microsoft.com/office/powerpoint/2010/main" val="2735711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CBF2-88B2-AD59-F07C-B48567F5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Tutorial Workflow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64753D1-9B96-3606-47EA-CD7D3BAA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20" y="1526375"/>
            <a:ext cx="9059611" cy="47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EA09-9980-2E70-23AB-B6836455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What Information Can Be Derived From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DB95-72A4-BC27-620F-07CFDB51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863" y="2549620"/>
            <a:ext cx="5334210" cy="3997828"/>
          </a:xfrm>
        </p:spPr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We can determine the sentiment regarding how people in English-speaking countries feel about the ongoing conflict through their tweets.</a:t>
            </a:r>
          </a:p>
          <a:p>
            <a:pPr marL="344170" indent="-344170"/>
            <a:r>
              <a:rPr lang="en-US" dirty="0">
                <a:cs typeface="Arial"/>
              </a:rPr>
              <a:t>Data shows people's opinions/emotion based on their Tweets </a:t>
            </a:r>
          </a:p>
          <a:p>
            <a:pPr marL="344170" indent="-344170"/>
            <a:r>
              <a:rPr lang="en-US" dirty="0">
                <a:cs typeface="Arial"/>
              </a:rPr>
              <a:t>Find which days within the first month and a quarter people were most active when tweeting about the conflict</a:t>
            </a:r>
          </a:p>
          <a:p>
            <a:pPr marL="344170" indent="-344170"/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CEE2B86-5AFE-F09B-8AC7-43D66ADE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331" y="2013947"/>
            <a:ext cx="2247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4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731D-C00A-6E19-F218-EC7F6779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/>
              </a:rPr>
              <a:t>Thank You For Listening To Our Presentation.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24DF-26CE-25E4-5AE4-A9BA5B0A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Arial"/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7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49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4" name="Picture 51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5" name="Rectangle 53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7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8F900-71EE-DE9F-24A1-6AC56E70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rial"/>
              </a:rPr>
              <a:t>Context For The Data                                     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6BEA-A2F3-E565-006A-3406C183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800523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>
                <a:ea typeface="+mn-lt"/>
                <a:cs typeface="+mn-lt"/>
              </a:rPr>
              <a:t>Russia invaded Ukraine on  February 24, 2022</a:t>
            </a:r>
          </a:p>
          <a:p>
            <a:pPr marL="344170" indent="-344170"/>
            <a:r>
              <a:rPr lang="en-US">
                <a:cs typeface="Arial" panose="020B0604020202020204"/>
              </a:rPr>
              <a:t>Tensions began in 2014 following the Ukrainian Revolution of Dignity (Maidan Revolution)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>
                <a:cs typeface="Arial" panose="020B0604020202020204"/>
              </a:rPr>
              <a:t>Conflict has gotten worse for the past 3 months </a:t>
            </a:r>
          </a:p>
        </p:txBody>
      </p:sp>
      <p:pic>
        <p:nvPicPr>
          <p:cNvPr id="10" name="Picture 10" descr="Map&#10;&#10;Description automatically generated">
            <a:extLst>
              <a:ext uri="{FF2B5EF4-FFF2-40B4-BE49-F238E27FC236}">
                <a16:creationId xmlns:a16="http://schemas.microsoft.com/office/drawing/2014/main" id="{6B6BFFA2-A4E8-37EC-9331-B4D89EB184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8" b="7972"/>
          <a:stretch/>
        </p:blipFill>
        <p:spPr>
          <a:xfrm>
            <a:off x="6577568" y="2348779"/>
            <a:ext cx="3674398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8" name="Rectangle 59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63207-665A-D90F-76EA-619BD378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rial"/>
              </a:rPr>
              <a:t>Dataset: Ukraine Conflict Tweets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86AC-5865-AFAC-35CF-433959D0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508" y="2052116"/>
            <a:ext cx="3956164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>
                <a:cs typeface="Arial" panose="020B0604020202020204"/>
              </a:rPr>
              <a:t>Dataset consists of tweets relating to the ongoing Russia-Ukraine conflict</a:t>
            </a:r>
          </a:p>
          <a:p>
            <a:pPr marL="344170" indent="-344170">
              <a:lnSpc>
                <a:spcPct val="110000"/>
              </a:lnSpc>
            </a:pPr>
            <a:r>
              <a:rPr lang="en-US">
                <a:cs typeface="Arial" panose="020B0604020202020204"/>
              </a:rPr>
              <a:t>Conflict has sparked outrage and very outspoken responses from all over the world</a:t>
            </a:r>
          </a:p>
          <a:p>
            <a:pPr marL="344170" indent="-344170">
              <a:lnSpc>
                <a:spcPct val="110000"/>
              </a:lnSpc>
            </a:pPr>
            <a:r>
              <a:rPr lang="en-US">
                <a:cs typeface="Arial" panose="020B0604020202020204"/>
              </a:rPr>
              <a:t>General public opinion can be inferred from live Tweets during the events</a:t>
            </a:r>
          </a:p>
          <a:p>
            <a:pPr marL="344170" indent="-344170">
              <a:lnSpc>
                <a:spcPct val="110000"/>
              </a:lnSpc>
            </a:pPr>
            <a:endParaRPr lang="en-US">
              <a:cs typeface="Arial" panose="020B060402020202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644A42-3EFA-C5DB-C304-8238F78ED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878" y="2052796"/>
            <a:ext cx="4637069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7792309-2D28-41BC-84CF-A61059277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A77C25-5F33-4CC5-AAF6-E8103126E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777338-BF67-4A6E-A733-9D0E81C8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0F0F3-B393-4F7C-9317-B73BFE59F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B8348-6507-4338-B113-CE5F57E35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12354-3B2C-43CF-859C-4D81D57AE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A7D8C-D069-49B5-BE88-FB96E04A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83DBD2A-BAC5-46F2-B6A7-48DB131EC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BB6FCD-DA23-4DC5-B758-9386A392F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127738-95AC-453F-9E46-7392588A3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92D9843-2FAF-4C77-A0EF-35275A987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925A5C-8957-4E46-9A4B-39444942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617292-5781-4C59-AED2-F7667FDFA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46A31-48DC-FFE7-3354-22151680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55" y="2589739"/>
            <a:ext cx="2823582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/>
              <a:t>Ukraine Tweets</a:t>
            </a:r>
            <a:endParaRPr lang="en-US"/>
          </a:p>
        </p:txBody>
      </p:sp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9D467B2-9BB2-7788-D53F-535EF5931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8614" r="-2" b="17292"/>
          <a:stretch/>
        </p:blipFill>
        <p:spPr>
          <a:xfrm>
            <a:off x="5444746" y="646701"/>
            <a:ext cx="5297322" cy="310066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6789F00-2EC5-5062-DD79-787C28421D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376" r="-8" b="1499"/>
          <a:stretch/>
        </p:blipFill>
        <p:spPr>
          <a:xfrm>
            <a:off x="5444747" y="4077905"/>
            <a:ext cx="2487795" cy="213356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C677A53-8BEF-02DB-78A5-B442B3B5F1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11" r="2267" b="-5"/>
          <a:stretch/>
        </p:blipFill>
        <p:spPr>
          <a:xfrm>
            <a:off x="8254276" y="4077905"/>
            <a:ext cx="2487795" cy="213356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03331AE-D0C7-4733-BACA-C02949BAC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C34C-DDAC-C05F-F8B7-B803BD29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Data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22B1-43EF-B33B-E462-EE555DF4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latin typeface="Arial"/>
                <a:ea typeface="+mn-lt"/>
                <a:cs typeface="+mn-lt"/>
              </a:rPr>
              <a:t>Original Dataset URL: </a:t>
            </a:r>
            <a:r>
              <a:rPr lang="en-US" u="sng">
                <a:latin typeface="Arial"/>
                <a:ea typeface="+mn-lt"/>
                <a:cs typeface="+mn-lt"/>
                <a:hlinkClick r:id="rId2"/>
              </a:rPr>
              <a:t>https://www.kaggle.com/datasets/bwandowando/ukraine-russian-crisis-twitter-dataset-1-2-m-rows</a:t>
            </a:r>
            <a:endParaRPr lang="en-US" u="sng">
              <a:latin typeface="Arial"/>
              <a:ea typeface="+mn-lt"/>
              <a:cs typeface="+mn-lt"/>
            </a:endParaRPr>
          </a:p>
          <a:p>
            <a:pPr marL="344170" indent="-344170"/>
            <a:r>
              <a:rPr lang="en-US">
                <a:latin typeface="Arial"/>
                <a:cs typeface="Arial" panose="020B0604020202020204"/>
              </a:rPr>
              <a:t>Approximately 7GB compressed</a:t>
            </a:r>
          </a:p>
          <a:p>
            <a:pPr marL="344170" indent="-344170"/>
            <a:r>
              <a:rPr lang="en-US">
                <a:latin typeface="Arial"/>
                <a:cs typeface="Arial" panose="020B0604020202020204"/>
              </a:rPr>
              <a:t>Approximately 17GB Uncompressed</a:t>
            </a:r>
          </a:p>
          <a:p>
            <a:pPr marL="344170" indent="-344170"/>
            <a:r>
              <a:rPr lang="en-US">
                <a:latin typeface="Arial"/>
                <a:cs typeface="Arial" panose="020B0604020202020204"/>
              </a:rPr>
              <a:t>Data is in a .CSV file format</a:t>
            </a:r>
          </a:p>
          <a:p>
            <a:pPr marL="344170" indent="-344170"/>
            <a:r>
              <a:rPr lang="en-US">
                <a:latin typeface="Arial"/>
                <a:cs typeface="Arial" panose="020B0604020202020204"/>
              </a:rPr>
              <a:t>Dataset contains Twitter data related to the Russian-Ukrainian war from the end of February until today.</a:t>
            </a:r>
          </a:p>
        </p:txBody>
      </p:sp>
    </p:spTree>
    <p:extLst>
      <p:ext uri="{BB962C8B-B14F-4D97-AF65-F5344CB8AC3E}">
        <p14:creationId xmlns:p14="http://schemas.microsoft.com/office/powerpoint/2010/main" val="11704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773C-51D7-7880-8001-81B18F19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Data Specification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31DA-0132-6ADD-4ADC-57A2C6B3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18 Columns</a:t>
            </a:r>
            <a:endParaRPr lang="en-US" b="1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1,048,576+ Rows/Lines</a:t>
            </a:r>
            <a:endParaRPr lang="en-US" b="1">
              <a:cs typeface="Arial"/>
            </a:endParaRPr>
          </a:p>
          <a:p>
            <a:pPr marL="344170" indent="-344170"/>
            <a:r>
              <a:rPr lang="en-US" b="1">
                <a:cs typeface="Arial"/>
              </a:rPr>
              <a:t>Data headers:</a:t>
            </a:r>
            <a:r>
              <a:rPr lang="en-US">
                <a:cs typeface="Arial"/>
              </a:rPr>
              <a:t> daily count, </a:t>
            </a:r>
            <a:r>
              <a:rPr lang="en-US" err="1">
                <a:cs typeface="Arial"/>
              </a:rPr>
              <a:t>userid</a:t>
            </a:r>
            <a:r>
              <a:rPr lang="en-US">
                <a:cs typeface="Arial"/>
              </a:rPr>
              <a:t>, username, </a:t>
            </a:r>
            <a:r>
              <a:rPr lang="en-US" err="1">
                <a:cs typeface="Arial"/>
              </a:rPr>
              <a:t>acctdesc</a:t>
            </a:r>
            <a:r>
              <a:rPr lang="en-US">
                <a:cs typeface="Arial"/>
              </a:rPr>
              <a:t>, location, following, followers, </a:t>
            </a:r>
            <a:r>
              <a:rPr lang="en-US" err="1">
                <a:cs typeface="Arial"/>
              </a:rPr>
              <a:t>totaltweets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usercreatedts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tweetid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tweetcreatedts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retweetcount</a:t>
            </a:r>
            <a:r>
              <a:rPr lang="en-US">
                <a:cs typeface="Arial"/>
              </a:rPr>
              <a:t>, text, hashtags, language, coordinates, </a:t>
            </a:r>
            <a:r>
              <a:rPr lang="en-US" err="1">
                <a:cs typeface="Arial"/>
              </a:rPr>
              <a:t>favorite_count</a:t>
            </a:r>
            <a:r>
              <a:rPr lang="en-US">
                <a:cs typeface="Arial"/>
              </a:rPr>
              <a:t>, extracted timestamps</a:t>
            </a:r>
          </a:p>
          <a:p>
            <a:pPr marL="344170" indent="-344170"/>
            <a:r>
              <a:rPr lang="en-US">
                <a:cs typeface="Arial"/>
              </a:rPr>
              <a:t>Data types include numerical, text, timestamp, NULL, and JSON formatted data</a:t>
            </a:r>
          </a:p>
        </p:txBody>
      </p:sp>
    </p:spTree>
    <p:extLst>
      <p:ext uri="{BB962C8B-B14F-4D97-AF65-F5344CB8AC3E}">
        <p14:creationId xmlns:p14="http://schemas.microsoft.com/office/powerpoint/2010/main" val="367005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AA47-A9D8-77DF-8A56-C0A3FAA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Server Specifications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14B3-3C67-9BBC-B822-61622889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Using the class Hadoop cluster and Linux server from Sunday Morning May 8th, 2022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Hadoop Version 3.2.1 and Hive/Beeline Version 3.1.2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At least 2 nodes within the cluster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Linux server CPU: Xeon E5-2670 v2 @ 2.50GHz 10 Cores/20 Threads although server reports as a 4 Core/8 Thread CPU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RAM: Linux server has 32 gigabytes of memory</a:t>
            </a:r>
          </a:p>
          <a:p>
            <a:pPr marL="344170" indent="-344170"/>
            <a:r>
              <a:rPr lang="en-US" dirty="0">
                <a:cs typeface="Arial"/>
              </a:rPr>
              <a:t>Linux Storage is 90GB for / and Hadoop has approximately 144GB configured for use</a:t>
            </a:r>
          </a:p>
        </p:txBody>
      </p:sp>
    </p:spTree>
    <p:extLst>
      <p:ext uri="{BB962C8B-B14F-4D97-AF65-F5344CB8AC3E}">
        <p14:creationId xmlns:p14="http://schemas.microsoft.com/office/powerpoint/2010/main" val="231111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B064-5722-EFAD-4ACC-F36DD09C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What Are We Doing With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EC33-7AFE-9B1E-CB35-BF5383E1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Sample the data since the original dataset is too large </a:t>
            </a:r>
          </a:p>
          <a:p>
            <a:pPr marL="344170" indent="-344170"/>
            <a:r>
              <a:rPr lang="en-US">
                <a:cs typeface="Arial"/>
              </a:rPr>
              <a:t>Chose to use data from the month of march and the last two days of February which was 13.2GB uncompressed</a:t>
            </a:r>
          </a:p>
          <a:p>
            <a:pPr marL="344170" indent="-344170"/>
            <a:r>
              <a:rPr lang="en-US">
                <a:cs typeface="Arial"/>
              </a:rPr>
              <a:t>Clean the data using Tableau Prep Builder 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Upload to Hadoop and import into Hive</a:t>
            </a:r>
          </a:p>
          <a:p>
            <a:pPr marL="344170" indent="-344170"/>
            <a:r>
              <a:rPr lang="en-US">
                <a:cs typeface="Arial"/>
              </a:rPr>
              <a:t>Conduct basic data analysis using SQL queries, sentiment analysis, and Tableau</a:t>
            </a:r>
            <a:endParaRPr lang="en-US"/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00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5BE5-11AD-7329-EB82-10322FBB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C309-730E-221E-48D2-03C735B8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4170" indent="-344170"/>
            <a:r>
              <a:rPr lang="en-US">
                <a:cs typeface="Arial"/>
              </a:rPr>
              <a:t>Removed 3 columns from the dataset: daily counter, hashtags, and coordinates</a:t>
            </a:r>
          </a:p>
          <a:p>
            <a:pPr marL="344170" indent="-344170"/>
            <a:r>
              <a:rPr lang="en-US">
                <a:cs typeface="Arial"/>
              </a:rPr>
              <a:t>The counter reset daily, which doesn't provide any meaningful data overall</a:t>
            </a:r>
          </a:p>
          <a:p>
            <a:pPr marL="344170" indent="-344170"/>
            <a:r>
              <a:rPr lang="en-US">
                <a:cs typeface="Arial"/>
              </a:rPr>
              <a:t>The hashtag column was in JSON format but didn't appear to contain any useful data and ultimately wasn't needed for the intended analysis</a:t>
            </a:r>
          </a:p>
          <a:p>
            <a:pPr marL="344170" indent="-344170"/>
            <a:r>
              <a:rPr lang="en-US">
                <a:cs typeface="Arial"/>
              </a:rPr>
              <a:t>Coordinate column was empty (full of Null values)</a:t>
            </a:r>
          </a:p>
          <a:p>
            <a:pPr marL="344170" indent="-344170"/>
            <a:r>
              <a:rPr lang="en-US">
                <a:cs typeface="Arial"/>
              </a:rPr>
              <a:t>Removed punctuation and extra spaces from all text columns</a:t>
            </a:r>
          </a:p>
        </p:txBody>
      </p:sp>
    </p:spTree>
    <p:extLst>
      <p:ext uri="{BB962C8B-B14F-4D97-AF65-F5344CB8AC3E}">
        <p14:creationId xmlns:p14="http://schemas.microsoft.com/office/powerpoint/2010/main" val="3463144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Madison</vt:lpstr>
      <vt:lpstr>CIS4560-01 Term Project</vt:lpstr>
      <vt:lpstr>Context For The Data                                      </vt:lpstr>
      <vt:lpstr>Dataset: Ukraine Conflict Tweets</vt:lpstr>
      <vt:lpstr>Ukraine Tweets</vt:lpstr>
      <vt:lpstr>Data Specifications</vt:lpstr>
      <vt:lpstr>Data Specification Cont.</vt:lpstr>
      <vt:lpstr>Server Specifications</vt:lpstr>
      <vt:lpstr>What Are We Doing With the Data?</vt:lpstr>
      <vt:lpstr>Data Cleaning </vt:lpstr>
      <vt:lpstr>Data Preparation</vt:lpstr>
      <vt:lpstr>Number of Unique Tweets By Day</vt:lpstr>
      <vt:lpstr>Distinct Tweet Sentiment Over Time</vt:lpstr>
      <vt:lpstr>Positive Versus Negative Sentiment in March</vt:lpstr>
      <vt:lpstr>Data Cleaning Process Chart</vt:lpstr>
      <vt:lpstr>Architecture &amp; Implementation Chart </vt:lpstr>
      <vt:lpstr>Tutorial Workflow</vt:lpstr>
      <vt:lpstr>What Information Can Be Derived From This?</vt:lpstr>
      <vt:lpstr>Thank You For Listening To Our Presentation.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124</cp:revision>
  <dcterms:created xsi:type="dcterms:W3CDTF">2022-05-02T07:24:27Z</dcterms:created>
  <dcterms:modified xsi:type="dcterms:W3CDTF">2022-05-09T22:33:19Z</dcterms:modified>
</cp:coreProperties>
</file>