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5" autoAdjust="0"/>
    <p:restoredTop sz="94660"/>
  </p:normalViewPr>
  <p:slideViewPr>
    <p:cSldViewPr snapToGrid="0">
      <p:cViewPr varScale="1">
        <p:scale>
          <a:sx n="78" d="100"/>
          <a:sy n="78" d="100"/>
        </p:scale>
        <p:origin x="126"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3/1/2023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76227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3/1/2023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6597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3/1/2023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969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3/1/2023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4203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3/1/2023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8203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3/1/2023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37956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3/1/2023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52582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3/1/2023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8472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3/1/2023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38700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3/1/2023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4135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3/1/2023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77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3/1/2023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739120603"/>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9B7634-07B5-57C7-A560-41FCD488E787}"/>
              </a:ext>
            </a:extLst>
          </p:cNvPr>
          <p:cNvSpPr>
            <a:spLocks noGrp="1"/>
          </p:cNvSpPr>
          <p:nvPr>
            <p:ph type="ctrTitle"/>
          </p:nvPr>
        </p:nvSpPr>
        <p:spPr>
          <a:xfrm>
            <a:off x="890338" y="640080"/>
            <a:ext cx="3734014" cy="3566160"/>
          </a:xfrm>
        </p:spPr>
        <p:txBody>
          <a:bodyPr anchor="b">
            <a:normAutofit/>
          </a:bodyPr>
          <a:lstStyle/>
          <a:p>
            <a:pPr>
              <a:lnSpc>
                <a:spcPct val="90000"/>
              </a:lnSpc>
            </a:pPr>
            <a:r>
              <a:rPr lang="en-US" sz="8000"/>
              <a:t>Recipe to Sale Price Data</a:t>
            </a:r>
          </a:p>
        </p:txBody>
      </p:sp>
      <p:sp>
        <p:nvSpPr>
          <p:cNvPr id="3" name="Subtitle 2">
            <a:extLst>
              <a:ext uri="{FF2B5EF4-FFF2-40B4-BE49-F238E27FC236}">
                <a16:creationId xmlns:a16="http://schemas.microsoft.com/office/drawing/2014/main" id="{3AA015E7-DE71-7E45-8887-5F44C823C6EC}"/>
              </a:ext>
            </a:extLst>
          </p:cNvPr>
          <p:cNvSpPr>
            <a:spLocks noGrp="1"/>
          </p:cNvSpPr>
          <p:nvPr>
            <p:ph type="subTitle" idx="1"/>
          </p:nvPr>
        </p:nvSpPr>
        <p:spPr>
          <a:xfrm>
            <a:off x="890339" y="4636008"/>
            <a:ext cx="3734014" cy="1572768"/>
          </a:xfrm>
        </p:spPr>
        <p:txBody>
          <a:bodyPr>
            <a:normAutofit/>
          </a:bodyPr>
          <a:lstStyle/>
          <a:p>
            <a:r>
              <a:rPr lang="en-US" dirty="0"/>
              <a:t>Michelle Rogers</a:t>
            </a:r>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23B0C5"/>
          </a:solidFill>
          <a:ln w="38100" cap="rnd">
            <a:solidFill>
              <a:srgbClr val="23B0C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ackground pattern&#10;&#10;Description automatically generated">
            <a:extLst>
              <a:ext uri="{FF2B5EF4-FFF2-40B4-BE49-F238E27FC236}">
                <a16:creationId xmlns:a16="http://schemas.microsoft.com/office/drawing/2014/main" id="{EDAD7EDF-B052-B30D-6CA7-90951C51A64A}"/>
              </a:ext>
            </a:extLst>
          </p:cNvPr>
          <p:cNvPicPr>
            <a:picLocks noChangeAspect="1"/>
          </p:cNvPicPr>
          <p:nvPr/>
        </p:nvPicPr>
        <p:blipFill rotWithShape="1">
          <a:blip r:embed="rId2"/>
          <a:srcRect l="26107" r="1647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2278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C31C-6023-1B4B-3EA0-56F8C4EA7AC9}"/>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559F0A81-5DF3-7ACD-6210-687E8B1905F2}"/>
              </a:ext>
            </a:extLst>
          </p:cNvPr>
          <p:cNvSpPr>
            <a:spLocks noGrp="1"/>
          </p:cNvSpPr>
          <p:nvPr>
            <p:ph idx="1"/>
          </p:nvPr>
        </p:nvSpPr>
        <p:spPr/>
        <p:txBody>
          <a:bodyPr>
            <a:normAutofit fontScale="92500" lnSpcReduction="10000"/>
          </a:bodyPr>
          <a:lstStyle/>
          <a:p>
            <a:r>
              <a:rPr lang="en-US" dirty="0"/>
              <a:t>The data is retrieved in JSON format from the </a:t>
            </a:r>
            <a:r>
              <a:rPr lang="en-US" dirty="0" err="1"/>
              <a:t>Spoonacular</a:t>
            </a:r>
            <a:r>
              <a:rPr lang="en-US" dirty="0"/>
              <a:t> API.    The data contains fields that would allow the recipes to be searched by categories like vegan, gluten-free, cheap, etc.  </a:t>
            </a:r>
          </a:p>
          <a:p>
            <a:r>
              <a:rPr lang="en-US" dirty="0"/>
              <a:t>For this project, the most important piece of the data is found in the </a:t>
            </a:r>
            <a:r>
              <a:rPr lang="en-US" dirty="0" err="1"/>
              <a:t>extendedIngredients</a:t>
            </a:r>
            <a:r>
              <a:rPr lang="en-US" dirty="0"/>
              <a:t> column(which converted to a Pandas </a:t>
            </a:r>
            <a:r>
              <a:rPr lang="en-US" dirty="0" err="1"/>
              <a:t>dataframe</a:t>
            </a:r>
            <a:r>
              <a:rPr lang="en-US" dirty="0"/>
              <a:t>).  This </a:t>
            </a:r>
            <a:r>
              <a:rPr lang="en-US" dirty="0" err="1"/>
              <a:t>extendedIngredients</a:t>
            </a:r>
            <a:r>
              <a:rPr lang="en-US" dirty="0"/>
              <a:t> contains a field that is the name of the ingredient.  This field can be matched to the data in sale flyers from grocery stores.</a:t>
            </a:r>
          </a:p>
          <a:p>
            <a:r>
              <a:rPr lang="en-US" dirty="0"/>
              <a:t>Each time new data is retrieved from the API, it is concatenated to the existing </a:t>
            </a:r>
            <a:r>
              <a:rPr lang="en-US" dirty="0" err="1"/>
              <a:t>dataframe</a:t>
            </a:r>
            <a:r>
              <a:rPr lang="en-US" dirty="0"/>
              <a:t> and saved into a file with duplicates removed.</a:t>
            </a:r>
          </a:p>
          <a:p>
            <a:r>
              <a:rPr lang="en-US" dirty="0"/>
              <a:t>Two unnecessary columns were removed from the </a:t>
            </a:r>
            <a:r>
              <a:rPr lang="en-US" dirty="0" err="1"/>
              <a:t>dataframe</a:t>
            </a:r>
            <a:r>
              <a:rPr lang="en-US" dirty="0"/>
              <a:t> that were regarding and old id and the price for the recipe, which was not clear how it was calculated.  This will be done in comparison with sale flyers.</a:t>
            </a:r>
          </a:p>
        </p:txBody>
      </p:sp>
    </p:spTree>
    <p:extLst>
      <p:ext uri="{BB962C8B-B14F-4D97-AF65-F5344CB8AC3E}">
        <p14:creationId xmlns:p14="http://schemas.microsoft.com/office/powerpoint/2010/main" val="395105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E393-A10E-3851-D542-615FC551FB29}"/>
              </a:ext>
            </a:extLst>
          </p:cNvPr>
          <p:cNvSpPr>
            <a:spLocks noGrp="1"/>
          </p:cNvSpPr>
          <p:nvPr>
            <p:ph type="title"/>
          </p:nvPr>
        </p:nvSpPr>
        <p:spPr/>
        <p:txBody>
          <a:bodyPr/>
          <a:lstStyle/>
          <a:p>
            <a:r>
              <a:rPr lang="en-US" dirty="0"/>
              <a:t>Data Storage</a:t>
            </a:r>
          </a:p>
        </p:txBody>
      </p:sp>
      <p:sp>
        <p:nvSpPr>
          <p:cNvPr id="3" name="Content Placeholder 2">
            <a:extLst>
              <a:ext uri="{FF2B5EF4-FFF2-40B4-BE49-F238E27FC236}">
                <a16:creationId xmlns:a16="http://schemas.microsoft.com/office/drawing/2014/main" id="{7F63F0B2-2C96-3FAE-0C5E-EE9245DF0083}"/>
              </a:ext>
            </a:extLst>
          </p:cNvPr>
          <p:cNvSpPr>
            <a:spLocks noGrp="1"/>
          </p:cNvSpPr>
          <p:nvPr>
            <p:ph idx="1"/>
          </p:nvPr>
        </p:nvSpPr>
        <p:spPr>
          <a:xfrm>
            <a:off x="838200" y="1929383"/>
            <a:ext cx="10515600" cy="4635803"/>
          </a:xfrm>
        </p:spPr>
        <p:txBody>
          <a:bodyPr>
            <a:normAutofit/>
          </a:bodyPr>
          <a:lstStyle/>
          <a:p>
            <a:r>
              <a:rPr lang="en-US" dirty="0"/>
              <a:t>The data will be stored in a MySQL database. </a:t>
            </a:r>
          </a:p>
          <a:p>
            <a:r>
              <a:rPr lang="en-US" b="0" i="0" dirty="0">
                <a:solidFill>
                  <a:srgbClr val="212121"/>
                </a:solidFill>
                <a:effectLst/>
              </a:rPr>
              <a:t>MySQL is relational and this data does fit a relational model. </a:t>
            </a:r>
          </a:p>
          <a:p>
            <a:r>
              <a:rPr lang="en-US" b="0" i="0" dirty="0">
                <a:solidFill>
                  <a:srgbClr val="212121"/>
                </a:solidFill>
                <a:effectLst/>
              </a:rPr>
              <a:t>If I continue to add recipes to the data, MySQL has good scalability, both horizontally and vertically. If necessary, it also allows for dividing the data into smaller chunks through partitioning. It is easily supported by many data analysis tools and platforms. It is cost effective, since it is open source and free. </a:t>
            </a:r>
          </a:p>
          <a:p>
            <a:r>
              <a:rPr lang="en-US" b="0" i="0" dirty="0">
                <a:solidFill>
                  <a:srgbClr val="212121"/>
                </a:solidFill>
                <a:effectLst/>
              </a:rPr>
              <a:t>Some of its limitations are storing unstructured data; however the "images" in this data are not actually storing images, but rather the URL to the images. MySQL also might not be able to handle high-velocity data streams, but in this case, a high-velocity data stream would require payment to </a:t>
            </a:r>
            <a:r>
              <a:rPr lang="en-US" b="0" i="0" dirty="0" err="1">
                <a:solidFill>
                  <a:srgbClr val="212121"/>
                </a:solidFill>
                <a:effectLst/>
              </a:rPr>
              <a:t>Spoonacular</a:t>
            </a:r>
            <a:r>
              <a:rPr lang="en-US" b="0" i="0" dirty="0">
                <a:solidFill>
                  <a:srgbClr val="212121"/>
                </a:solidFill>
                <a:effectLst/>
              </a:rPr>
              <a:t>, anyway, and that is not the current plan.</a:t>
            </a:r>
            <a:endParaRPr lang="en-US" dirty="0"/>
          </a:p>
        </p:txBody>
      </p:sp>
    </p:spTree>
    <p:extLst>
      <p:ext uri="{BB962C8B-B14F-4D97-AF65-F5344CB8AC3E}">
        <p14:creationId xmlns:p14="http://schemas.microsoft.com/office/powerpoint/2010/main" val="2206763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33" name="Rectangle 103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009788-6A46-00EC-25E6-9AAF5A380AA5}"/>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Entity Relationship Model</a:t>
            </a:r>
          </a:p>
        </p:txBody>
      </p:sp>
      <p:sp>
        <p:nvSpPr>
          <p:cNvPr id="103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23B0C5"/>
          </a:solidFill>
          <a:ln w="38100" cap="rnd">
            <a:solidFill>
              <a:srgbClr val="23B0C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805CD2D-E1E7-8528-F3A4-14DDF6AFE7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1512429"/>
            <a:ext cx="7214616" cy="3805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263080"/>
      </p:ext>
    </p:extLst>
  </p:cSld>
  <p:clrMapOvr>
    <a:masterClrMapping/>
  </p:clrMapOvr>
</p:sld>
</file>

<file path=ppt/theme/theme1.xml><?xml version="1.0" encoding="utf-8"?>
<a:theme xmlns:a="http://schemas.openxmlformats.org/drawingml/2006/main" name="SketchyVTI">
  <a:themeElements>
    <a:clrScheme name="AnalogousFromRegularSeedRightStep">
      <a:dk1>
        <a:srgbClr val="000000"/>
      </a:dk1>
      <a:lt1>
        <a:srgbClr val="FFFFFF"/>
      </a:lt1>
      <a:dk2>
        <a:srgbClr val="301D1B"/>
      </a:dk2>
      <a:lt2>
        <a:srgbClr val="F3F1F0"/>
      </a:lt2>
      <a:accent1>
        <a:srgbClr val="23B0C5"/>
      </a:accent1>
      <a:accent2>
        <a:srgbClr val="176DD5"/>
      </a:accent2>
      <a:accent3>
        <a:srgbClr val="2D34E7"/>
      </a:accent3>
      <a:accent4>
        <a:srgbClr val="5F17D5"/>
      </a:accent4>
      <a:accent5>
        <a:srgbClr val="C029E7"/>
      </a:accent5>
      <a:accent6>
        <a:srgbClr val="D517AC"/>
      </a:accent6>
      <a:hlink>
        <a:srgbClr val="BF503F"/>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TM03090434[[fn=Wood Type]]</Template>
  <TotalTime>9</TotalTime>
  <Words>319</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The Hand Bold</vt:lpstr>
      <vt:lpstr>The Serif Hand Black</vt:lpstr>
      <vt:lpstr>SketchyVTI</vt:lpstr>
      <vt:lpstr>Recipe to Sale Price Data</vt:lpstr>
      <vt:lpstr>Data Exploration</vt:lpstr>
      <vt:lpstr>Data Storage</vt:lpstr>
      <vt:lpstr>Entity Relationship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to Sale Price Data</dc:title>
  <dc:creator>Rogers,Michelle</dc:creator>
  <cp:lastModifiedBy>Rogers,Michelle</cp:lastModifiedBy>
  <cp:revision>1</cp:revision>
  <dcterms:created xsi:type="dcterms:W3CDTF">2023-03-02T05:50:29Z</dcterms:created>
  <dcterms:modified xsi:type="dcterms:W3CDTF">2023-03-02T05:59:49Z</dcterms:modified>
</cp:coreProperties>
</file>