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9" r:id="rId2"/>
    <p:sldId id="270" r:id="rId3"/>
    <p:sldId id="276" r:id="rId4"/>
    <p:sldId id="273" r:id="rId5"/>
    <p:sldId id="282" r:id="rId6"/>
    <p:sldId id="275" r:id="rId7"/>
    <p:sldId id="274" r:id="rId8"/>
    <p:sldId id="277" r:id="rId9"/>
    <p:sldId id="278" r:id="rId10"/>
    <p:sldId id="272" r:id="rId11"/>
    <p:sldId id="279" r:id="rId12"/>
    <p:sldId id="280" r:id="rId13"/>
    <p:sldId id="283" r:id="rId14"/>
    <p:sldId id="281" r:id="rId15"/>
    <p:sldId id="271" r:id="rId16"/>
    <p:sldId id="284" r:id="rId17"/>
    <p:sldId id="285" r:id="rId18"/>
    <p:sldId id="286" r:id="rId19"/>
    <p:sldId id="287" r:id="rId20"/>
    <p:sldId id="296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 autoAdjust="0"/>
    <p:restoredTop sz="94660"/>
  </p:normalViewPr>
  <p:slideViewPr>
    <p:cSldViewPr>
      <p:cViewPr varScale="1">
        <p:scale>
          <a:sx n="87" d="100"/>
          <a:sy n="87" d="100"/>
        </p:scale>
        <p:origin x="109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0"/>
    <c:plotArea>
      <c:layout/>
      <c:pieChart>
        <c:varyColors val="1"/>
        <c:ser>
          <c:idx val="0"/>
          <c:order val="0"/>
          <c:explosion val="25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Plan1!$A$1:$C$1</c:f>
              <c:strCache>
                <c:ptCount val="3"/>
                <c:pt idx="0">
                  <c:v>Brasil</c:v>
                </c:pt>
                <c:pt idx="1">
                  <c:v>EUA</c:v>
                </c:pt>
                <c:pt idx="2">
                  <c:v>Mundo</c:v>
                </c:pt>
              </c:strCache>
            </c:strRef>
          </c:cat>
          <c:val>
            <c:numRef>
              <c:f>Plan1!$A$2:$C$2</c:f>
              <c:numCache>
                <c:formatCode>General</c:formatCode>
                <c:ptCount val="3"/>
                <c:pt idx="0">
                  <c:v>152</c:v>
                </c:pt>
                <c:pt idx="1">
                  <c:v>440</c:v>
                </c:pt>
                <c:pt idx="2">
                  <c:v>4000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9842458537810146"/>
          <c:y val="5.4979585885097694E-2"/>
          <c:w val="0.16428395458455319"/>
          <c:h val="0.25115157480314959"/>
        </c:manualLayout>
      </c:layout>
      <c:overlay val="0"/>
    </c:legend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43"/>
    </mc:Choice>
    <mc:Fallback>
      <c:style val="43"/>
    </mc:Fallback>
  </mc:AlternateContent>
  <c:chart>
    <c:autoTitleDeleted val="0"/>
    <c:plotArea>
      <c:layout/>
      <c:pieChart>
        <c:varyColors val="1"/>
        <c:ser>
          <c:idx val="0"/>
          <c:order val="0"/>
          <c:explosion val="25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Plan1!$A$5:$C$5</c:f>
              <c:strCache>
                <c:ptCount val="3"/>
                <c:pt idx="0">
                  <c:v>Brasil</c:v>
                </c:pt>
                <c:pt idx="1">
                  <c:v>EUA</c:v>
                </c:pt>
                <c:pt idx="2">
                  <c:v>Mundo</c:v>
                </c:pt>
              </c:strCache>
            </c:strRef>
          </c:cat>
          <c:val>
            <c:numRef>
              <c:f>Plan1!$A$6:$C$6</c:f>
              <c:numCache>
                <c:formatCode>General</c:formatCode>
                <c:ptCount val="3"/>
                <c:pt idx="0">
                  <c:v>330</c:v>
                </c:pt>
                <c:pt idx="1">
                  <c:v>474</c:v>
                </c:pt>
                <c:pt idx="2">
                  <c:v>8400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6863705034218244"/>
          <c:y val="6.423884514435696E-2"/>
          <c:w val="0.16471967529257781"/>
          <c:h val="0.25115157480314959"/>
        </c:manualLayout>
      </c:layout>
      <c:overlay val="0"/>
    </c:legend>
    <c:plotVisOnly val="1"/>
    <c:dispBlanksAs val="gap"/>
    <c:showDLblsOverMax val="0"/>
  </c:chart>
  <c:spPr>
    <a:ln>
      <a:solidFill>
        <a:schemeClr val="bg1">
          <a:lumMod val="75000"/>
        </a:schemeClr>
      </a:solidFill>
    </a:ln>
  </c:sp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3000880-1A10-41B9-813D-EEEF479283C5}" emma:medium="tactile" emma:mode="ink">
          <msink:context xmlns:msink="http://schemas.microsoft.com/ink/2010/main" type="writingRegion" rotatedBoundingBox="8630,15637 8645,15637 8645,15652 8630,15652"/>
        </emma:interpretation>
      </emma:emma>
    </inkml:annotationXML>
    <inkml:traceGroup>
      <inkml:annotationXML>
        <emma:emma xmlns:emma="http://www.w3.org/2003/04/emma" version="1.0">
          <emma:interpretation id="{35EDA53C-2A7C-4F08-9BFE-8789692D1E6A}" emma:medium="tactile" emma:mode="ink">
            <msink:context xmlns:msink="http://schemas.microsoft.com/ink/2010/main" type="paragraph" rotatedBoundingBox="8630,15637 8645,15637 8645,15652 8630,15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624616-634F-4BB7-9F31-E0E5AB0FF164}" emma:medium="tactile" emma:mode="ink">
              <msink:context xmlns:msink="http://schemas.microsoft.com/ink/2010/main" type="line" rotatedBoundingBox="8630,15637 8645,15637 8645,15652 8630,15652"/>
            </emma:interpretation>
          </emma:emma>
        </inkml:annotationXML>
        <inkml:traceGroup>
          <inkml:annotationXML>
            <emma:emma xmlns:emma="http://www.w3.org/2003/04/emma" version="1.0">
              <emma:interpretation id="{A1CB1157-378E-4551-8D38-1FCE29B1854F}" emma:medium="tactile" emma:mode="ink">
                <msink:context xmlns:msink="http://schemas.microsoft.com/ink/2010/main" type="inkWord" rotatedBoundingBox="8630,15637 8645,15637 8645,15652 8630,15652"/>
              </emma:interpretation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3000880-1A10-41B9-813D-EEEF479283C5}" emma:medium="tactile" emma:mode="ink">
          <msink:context xmlns:msink="http://schemas.microsoft.com/ink/2010/main" type="writingRegion" rotatedBoundingBox="8630,15637 8645,15637 8645,15652 8630,15652"/>
        </emma:interpretation>
      </emma:emma>
    </inkml:annotationXML>
    <inkml:traceGroup>
      <inkml:annotationXML>
        <emma:emma xmlns:emma="http://www.w3.org/2003/04/emma" version="1.0">
          <emma:interpretation id="{35EDA53C-2A7C-4F08-9BFE-8789692D1E6A}" emma:medium="tactile" emma:mode="ink">
            <msink:context xmlns:msink="http://schemas.microsoft.com/ink/2010/main" type="paragraph" rotatedBoundingBox="8630,15637 8645,15637 8645,15652 8630,15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624616-634F-4BB7-9F31-E0E5AB0FF164}" emma:medium="tactile" emma:mode="ink">
              <msink:context xmlns:msink="http://schemas.microsoft.com/ink/2010/main" type="line" rotatedBoundingBox="8630,15637 8645,15637 8645,15652 8630,15652"/>
            </emma:interpretation>
          </emma:emma>
        </inkml:annotationXML>
        <inkml:traceGroup>
          <inkml:annotationXML>
            <emma:emma xmlns:emma="http://www.w3.org/2003/04/emma" version="1.0">
              <emma:interpretation id="{A1CB1157-378E-4551-8D38-1FCE29B1854F}" emma:medium="tactile" emma:mode="ink">
                <msink:context xmlns:msink="http://schemas.microsoft.com/ink/2010/main" type="inkWord" rotatedBoundingBox="8630,15637 8645,15637 8645,15652 8630,15652"/>
              </emma:interpretation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3000880-1A10-41B9-813D-EEEF479283C5}" emma:medium="tactile" emma:mode="ink">
          <msink:context xmlns:msink="http://schemas.microsoft.com/ink/2010/main" type="writingRegion" rotatedBoundingBox="8630,15637 8645,15637 8645,15652 8630,15652"/>
        </emma:interpretation>
      </emma:emma>
    </inkml:annotationXML>
    <inkml:traceGroup>
      <inkml:annotationXML>
        <emma:emma xmlns:emma="http://www.w3.org/2003/04/emma" version="1.0">
          <emma:interpretation id="{35EDA53C-2A7C-4F08-9BFE-8789692D1E6A}" emma:medium="tactile" emma:mode="ink">
            <msink:context xmlns:msink="http://schemas.microsoft.com/ink/2010/main" type="paragraph" rotatedBoundingBox="8630,15637 8645,15637 8645,15652 8630,15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624616-634F-4BB7-9F31-E0E5AB0FF164}" emma:medium="tactile" emma:mode="ink">
              <msink:context xmlns:msink="http://schemas.microsoft.com/ink/2010/main" type="line" rotatedBoundingBox="8630,15637 8645,15637 8645,15652 8630,15652"/>
            </emma:interpretation>
          </emma:emma>
        </inkml:annotationXML>
        <inkml:traceGroup>
          <inkml:annotationXML>
            <emma:emma xmlns:emma="http://www.w3.org/2003/04/emma" version="1.0">
              <emma:interpretation id="{A1CB1157-378E-4551-8D38-1FCE29B1854F}" emma:medium="tactile" emma:mode="ink">
                <msink:context xmlns:msink="http://schemas.microsoft.com/ink/2010/main" type="inkWord" rotatedBoundingBox="8630,15637 8645,15637 8645,15652 8630,15652"/>
              </emma:interpretation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3000880-1A10-41B9-813D-EEEF479283C5}" emma:medium="tactile" emma:mode="ink">
          <msink:context xmlns:msink="http://schemas.microsoft.com/ink/2010/main" type="writingRegion" rotatedBoundingBox="8630,15637 8645,15637 8645,15652 8630,15652"/>
        </emma:interpretation>
      </emma:emma>
    </inkml:annotationXML>
    <inkml:traceGroup>
      <inkml:annotationXML>
        <emma:emma xmlns:emma="http://www.w3.org/2003/04/emma" version="1.0">
          <emma:interpretation id="{35EDA53C-2A7C-4F08-9BFE-8789692D1E6A}" emma:medium="tactile" emma:mode="ink">
            <msink:context xmlns:msink="http://schemas.microsoft.com/ink/2010/main" type="paragraph" rotatedBoundingBox="8630,15637 8645,15637 8645,15652 8630,15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624616-634F-4BB7-9F31-E0E5AB0FF164}" emma:medium="tactile" emma:mode="ink">
              <msink:context xmlns:msink="http://schemas.microsoft.com/ink/2010/main" type="line" rotatedBoundingBox="8630,15637 8645,15637 8645,15652 8630,15652"/>
            </emma:interpretation>
          </emma:emma>
        </inkml:annotationXML>
        <inkml:traceGroup>
          <inkml:annotationXML>
            <emma:emma xmlns:emma="http://www.w3.org/2003/04/emma" version="1.0">
              <emma:interpretation id="{A1CB1157-378E-4551-8D38-1FCE29B1854F}" emma:medium="tactile" emma:mode="ink">
                <msink:context xmlns:msink="http://schemas.microsoft.com/ink/2010/main" type="inkWord" rotatedBoundingBox="8630,15637 8645,15637 8645,15652 8630,15652"/>
              </emma:interpretation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3000880-1A10-41B9-813D-EEEF479283C5}" emma:medium="tactile" emma:mode="ink">
          <msink:context xmlns:msink="http://schemas.microsoft.com/ink/2010/main" type="writingRegion" rotatedBoundingBox="8630,15637 8645,15637 8645,15652 8630,15652"/>
        </emma:interpretation>
      </emma:emma>
    </inkml:annotationXML>
    <inkml:traceGroup>
      <inkml:annotationXML>
        <emma:emma xmlns:emma="http://www.w3.org/2003/04/emma" version="1.0">
          <emma:interpretation id="{35EDA53C-2A7C-4F08-9BFE-8789692D1E6A}" emma:medium="tactile" emma:mode="ink">
            <msink:context xmlns:msink="http://schemas.microsoft.com/ink/2010/main" type="paragraph" rotatedBoundingBox="8630,15637 8645,15637 8645,15652 8630,15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624616-634F-4BB7-9F31-E0E5AB0FF164}" emma:medium="tactile" emma:mode="ink">
              <msink:context xmlns:msink="http://schemas.microsoft.com/ink/2010/main" type="line" rotatedBoundingBox="8630,15637 8645,15637 8645,15652 8630,15652"/>
            </emma:interpretation>
          </emma:emma>
        </inkml:annotationXML>
        <inkml:traceGroup>
          <inkml:annotationXML>
            <emma:emma xmlns:emma="http://www.w3.org/2003/04/emma" version="1.0">
              <emma:interpretation id="{A1CB1157-378E-4551-8D38-1FCE29B1854F}" emma:medium="tactile" emma:mode="ink">
                <msink:context xmlns:msink="http://schemas.microsoft.com/ink/2010/main" type="inkWord" rotatedBoundingBox="8630,15637 8645,15637 8645,15652 8630,15652"/>
              </emma:interpretation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3000880-1A10-41B9-813D-EEEF479283C5}" emma:medium="tactile" emma:mode="ink">
          <msink:context xmlns:msink="http://schemas.microsoft.com/ink/2010/main" type="writingRegion" rotatedBoundingBox="8630,15637 8645,15637 8645,15652 8630,15652"/>
        </emma:interpretation>
      </emma:emma>
    </inkml:annotationXML>
    <inkml:traceGroup>
      <inkml:annotationXML>
        <emma:emma xmlns:emma="http://www.w3.org/2003/04/emma" version="1.0">
          <emma:interpretation id="{35EDA53C-2A7C-4F08-9BFE-8789692D1E6A}" emma:medium="tactile" emma:mode="ink">
            <msink:context xmlns:msink="http://schemas.microsoft.com/ink/2010/main" type="paragraph" rotatedBoundingBox="8630,15637 8645,15637 8645,15652 8630,15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624616-634F-4BB7-9F31-E0E5AB0FF164}" emma:medium="tactile" emma:mode="ink">
              <msink:context xmlns:msink="http://schemas.microsoft.com/ink/2010/main" type="line" rotatedBoundingBox="8630,15637 8645,15637 8645,15652 8630,15652"/>
            </emma:interpretation>
          </emma:emma>
        </inkml:annotationXML>
        <inkml:traceGroup>
          <inkml:annotationXML>
            <emma:emma xmlns:emma="http://www.w3.org/2003/04/emma" version="1.0">
              <emma:interpretation id="{A1CB1157-378E-4551-8D38-1FCE29B1854F}" emma:medium="tactile" emma:mode="ink">
                <msink:context xmlns:msink="http://schemas.microsoft.com/ink/2010/main" type="inkWord" rotatedBoundingBox="8630,15637 8645,15637 8645,15652 8630,15652"/>
              </emma:interpretation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3000880-1A10-41B9-813D-EEEF479283C5}" emma:medium="tactile" emma:mode="ink">
          <msink:context xmlns:msink="http://schemas.microsoft.com/ink/2010/main" type="writingRegion" rotatedBoundingBox="8630,15637 8645,15637 8645,15652 8630,15652"/>
        </emma:interpretation>
      </emma:emma>
    </inkml:annotationXML>
    <inkml:traceGroup>
      <inkml:annotationXML>
        <emma:emma xmlns:emma="http://www.w3.org/2003/04/emma" version="1.0">
          <emma:interpretation id="{35EDA53C-2A7C-4F08-9BFE-8789692D1E6A}" emma:medium="tactile" emma:mode="ink">
            <msink:context xmlns:msink="http://schemas.microsoft.com/ink/2010/main" type="paragraph" rotatedBoundingBox="8630,15637 8645,15637 8645,15652 8630,15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624616-634F-4BB7-9F31-E0E5AB0FF164}" emma:medium="tactile" emma:mode="ink">
              <msink:context xmlns:msink="http://schemas.microsoft.com/ink/2010/main" type="line" rotatedBoundingBox="8630,15637 8645,15637 8645,15652 8630,15652"/>
            </emma:interpretation>
          </emma:emma>
        </inkml:annotationXML>
        <inkml:traceGroup>
          <inkml:annotationXML>
            <emma:emma xmlns:emma="http://www.w3.org/2003/04/emma" version="1.0">
              <emma:interpretation id="{A1CB1157-378E-4551-8D38-1FCE29B1854F}" emma:medium="tactile" emma:mode="ink">
                <msink:context xmlns:msink="http://schemas.microsoft.com/ink/2010/main" type="inkWord" rotatedBoundingBox="8630,15637 8645,15637 8645,15652 8630,15652"/>
              </emma:interpretation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3000880-1A10-41B9-813D-EEEF479283C5}" emma:medium="tactile" emma:mode="ink">
          <msink:context xmlns:msink="http://schemas.microsoft.com/ink/2010/main" type="writingRegion" rotatedBoundingBox="8630,15637 8645,15637 8645,15652 8630,15652"/>
        </emma:interpretation>
      </emma:emma>
    </inkml:annotationXML>
    <inkml:traceGroup>
      <inkml:annotationXML>
        <emma:emma xmlns:emma="http://www.w3.org/2003/04/emma" version="1.0">
          <emma:interpretation id="{35EDA53C-2A7C-4F08-9BFE-8789692D1E6A}" emma:medium="tactile" emma:mode="ink">
            <msink:context xmlns:msink="http://schemas.microsoft.com/ink/2010/main" type="paragraph" rotatedBoundingBox="8630,15637 8645,15637 8645,15652 8630,15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624616-634F-4BB7-9F31-E0E5AB0FF164}" emma:medium="tactile" emma:mode="ink">
              <msink:context xmlns:msink="http://schemas.microsoft.com/ink/2010/main" type="line" rotatedBoundingBox="8630,15637 8645,15637 8645,15652 8630,15652"/>
            </emma:interpretation>
          </emma:emma>
        </inkml:annotationXML>
        <inkml:traceGroup>
          <inkml:annotationXML>
            <emma:emma xmlns:emma="http://www.w3.org/2003/04/emma" version="1.0">
              <emma:interpretation id="{A1CB1157-378E-4551-8D38-1FCE29B1854F}" emma:medium="tactile" emma:mode="ink">
                <msink:context xmlns:msink="http://schemas.microsoft.com/ink/2010/main" type="inkWord" rotatedBoundingBox="8630,15637 8645,15637 8645,15652 8630,15652"/>
              </emma:interpretation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55556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5-05-13T00:58:19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66A99-2D78-4616-8276-55C37FA545CC}" type="datetimeFigureOut">
              <a:rPr lang="pt-BR" smtClean="0"/>
              <a:pPr/>
              <a:t>02/06/2015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7FCD1-B351-4C29-854C-3D1A31FAA9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46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74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3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79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0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40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37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8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80E-AF68-458E-B39B-78E3137EDE98}" type="datetimeFigureOut">
              <a:rPr lang="pt-BR" smtClean="0"/>
              <a:pPr/>
              <a:t>02/06/2015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B80E-AF68-458E-B39B-78E3137EDE98}" type="datetimeFigureOut">
              <a:rPr lang="pt-BR" smtClean="0"/>
              <a:pPr/>
              <a:t>02/06/2015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C6D7-6C31-4C71-8A5B-FFF0890598E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86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emf"/><Relationship Id="rId7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jpe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hyperlink" Target="http://ecoiron.blogspot.com/2007/01/emergy-c-low-wattage-palette.html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emf"/><Relationship Id="rId7" Type="http://schemas.openxmlformats.org/officeDocument/2006/relationships/image" Target="../media/image3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37.jpe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emf"/><Relationship Id="rId7" Type="http://schemas.openxmlformats.org/officeDocument/2006/relationships/image" Target="../media/image40.jpe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2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jpe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95536" y="275744"/>
            <a:ext cx="55446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0" b="1" dirty="0" smtClean="0">
                <a:solidFill>
                  <a:schemeClr val="bg1"/>
                </a:solidFill>
                <a:latin typeface="+mj-lt"/>
              </a:rPr>
              <a:t>TI </a:t>
            </a:r>
            <a:r>
              <a:rPr lang="pt-BR" sz="11000" b="1" dirty="0" smtClean="0">
                <a:solidFill>
                  <a:srgbClr val="92D050"/>
                </a:solidFill>
                <a:latin typeface="+mj-lt"/>
              </a:rPr>
              <a:t>VERDE</a:t>
            </a:r>
            <a:endParaRPr lang="pt-BR" sz="11000" b="1" dirty="0">
              <a:solidFill>
                <a:srgbClr val="92D050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pic>
        <p:nvPicPr>
          <p:cNvPr id="1042" name="Picture 18" descr="http://2.bp.blogspot.com/-35IlNkFPa5M/TqlemoOZc1I/AAAAAAAAsL8/KGPH3y9au1k/s400/wall-e0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3551" y="2420888"/>
            <a:ext cx="3924343" cy="381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8724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539552" y="489446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  <a:latin typeface="+mj-lt"/>
              </a:rPr>
              <a:t>Consumo </a:t>
            </a:r>
            <a:r>
              <a:rPr lang="pt-BR" sz="5400" b="1" dirty="0" smtClean="0">
                <a:solidFill>
                  <a:srgbClr val="FF0000"/>
                </a:solidFill>
                <a:latin typeface="+mj-lt"/>
              </a:rPr>
              <a:t>Elétrico</a:t>
            </a:r>
            <a:endParaRPr lang="pt-BR" sz="5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412" name="AutoShape 4" descr="Resultado de imagem para energia elét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22" name="Picture 14" descr="http://diariopaineis.com.br/site/wp-content/uploads/2014/08/grafic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132856"/>
            <a:ext cx="4104456" cy="4104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8724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683568" y="325105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  <a:latin typeface="+mj-lt"/>
              </a:rPr>
              <a:t>Como calcular </a:t>
            </a:r>
            <a:r>
              <a:rPr lang="pt-BR" sz="6000" b="1" dirty="0" smtClean="0">
                <a:solidFill>
                  <a:srgbClr val="FF0000"/>
                </a:solidFill>
                <a:latin typeface="+mj-lt"/>
              </a:rPr>
              <a:t>?</a:t>
            </a:r>
            <a:endParaRPr lang="pt-BR" sz="6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412" name="AutoShape 4" descr="Resultado de imagem para energia elét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55576" y="1517303"/>
            <a:ext cx="45365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 smtClean="0">
                <a:solidFill>
                  <a:schemeClr val="bg1"/>
                </a:solidFill>
              </a:rPr>
              <a:t>Potência Elétrica - Watt</a:t>
            </a:r>
            <a:endParaRPr lang="pt-BR" sz="3400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55576" y="2132856"/>
            <a:ext cx="57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É a energia elétrica consumida por um equipamento durante um determinado intervalo de tempo.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963628" y="3191471"/>
            <a:ext cx="208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</a:rPr>
              <a:t>P = VA</a:t>
            </a:r>
            <a:endParaRPr lang="pt-BR" sz="5400" b="1" dirty="0">
              <a:solidFill>
                <a:schemeClr val="bg1"/>
              </a:solidFill>
            </a:endParaRPr>
          </a:p>
        </p:txBody>
      </p:sp>
      <p:pic>
        <p:nvPicPr>
          <p:cNvPr id="11" name="Picture 2" descr="http://chc.cienciahoje.uol.com.br/wp-content/uploads/2012/12/lampada-600x4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2073" y="3231716"/>
            <a:ext cx="2043784" cy="153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1963628" y="4006805"/>
            <a:ext cx="396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1000 W  = 1 KW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42325" y="5157192"/>
            <a:ext cx="57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Na conta de luz a concessionária cobra um valor fixo para cada KW consumido no período de 1h (KW/h)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992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475656" y="1340768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  <a:latin typeface="+mj-lt"/>
              </a:rPr>
              <a:t>Consumo </a:t>
            </a:r>
            <a:r>
              <a:rPr lang="pt-BR" sz="5400" b="1" dirty="0" smtClean="0">
                <a:solidFill>
                  <a:srgbClr val="FF0000"/>
                </a:solidFill>
                <a:latin typeface="+mj-lt"/>
              </a:rPr>
              <a:t>=</a:t>
            </a:r>
            <a:endParaRPr lang="pt-BR" sz="6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412" name="AutoShape 4" descr="Resultado de imagem para energia elét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27584" y="2492896"/>
            <a:ext cx="57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Potência do aparelho (Watt) </a:t>
            </a:r>
            <a:r>
              <a:rPr lang="pt-BR" sz="2400" b="1" dirty="0" smtClean="0">
                <a:solidFill>
                  <a:srgbClr val="FF0000"/>
                </a:solidFill>
              </a:rPr>
              <a:t>x</a:t>
            </a:r>
            <a:r>
              <a:rPr lang="pt-BR" sz="2400" b="1" dirty="0" smtClean="0">
                <a:solidFill>
                  <a:schemeClr val="bg1"/>
                </a:solidFill>
              </a:rPr>
              <a:t> Horas (mês)</a:t>
            </a:r>
            <a:endParaRPr lang="pt-BR" sz="24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460375" y="3026569"/>
            <a:ext cx="533576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481063" y="3068960"/>
            <a:ext cx="327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1000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48170" y="4797152"/>
            <a:ext cx="5560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* Multiplicar o valor obtido pelo valor do KW/h cobrado pela concessionária 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Casa Virtual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0281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2890777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8897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2411760" y="260648"/>
            <a:ext cx="152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  <a:latin typeface="+mj-lt"/>
              </a:rPr>
              <a:t>APP</a:t>
            </a:r>
            <a:endParaRPr lang="pt-BR" sz="6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412" name="AutoShape 4" descr="Resultado de imagem para energia elét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Casa Virtual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http://blogs.estadao.com.br/daniel-gonzales/files/2013/04/Furnas_cas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85737"/>
            <a:ext cx="976028" cy="173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70" y="1632468"/>
            <a:ext cx="237472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-36512" y="6148396"/>
            <a:ext cx="257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APP</a:t>
            </a:r>
            <a:r>
              <a:rPr lang="pt-BR" dirty="0" smtClean="0">
                <a:solidFill>
                  <a:schemeClr val="bg1"/>
                </a:solidFill>
              </a:rPr>
              <a:t> casa virtual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77207" y="3593938"/>
            <a:ext cx="267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Joulemeter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- Microsoft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news.softpedia.com/images/extra/large/LocalCooling_04lar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47" y="1632468"/>
            <a:ext cx="1806749" cy="196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3768" y="4356203"/>
            <a:ext cx="3084487" cy="1708157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2483767" y="6132637"/>
            <a:ext cx="30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Simulador </a:t>
            </a:r>
            <a:r>
              <a:rPr lang="pt-BR" dirty="0" smtClean="0">
                <a:solidFill>
                  <a:schemeClr val="bg1"/>
                </a:solidFill>
              </a:rPr>
              <a:t> Governo do Estado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189496" y="3593938"/>
            <a:ext cx="267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LocalCooling</a:t>
            </a:r>
            <a:r>
              <a:rPr lang="pt-BR" b="1" dirty="0" smtClean="0">
                <a:solidFill>
                  <a:schemeClr val="bg1"/>
                </a:solidFill>
              </a:rPr>
              <a:t> - </a:t>
            </a:r>
            <a:r>
              <a:rPr lang="pt-BR" dirty="0" err="1" smtClean="0">
                <a:solidFill>
                  <a:schemeClr val="bg1"/>
                </a:solidFill>
              </a:rPr>
              <a:t>Uniblue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753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115616" y="548680"/>
            <a:ext cx="410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 smtClean="0">
                <a:solidFill>
                  <a:schemeClr val="bg1"/>
                </a:solidFill>
                <a:latin typeface="+mj-lt"/>
              </a:rPr>
              <a:t>Selo </a:t>
            </a:r>
            <a:r>
              <a:rPr lang="pt-BR" sz="6600" b="1" dirty="0" err="1" smtClean="0">
                <a:solidFill>
                  <a:srgbClr val="FF0000"/>
                </a:solidFill>
                <a:latin typeface="+mj-lt"/>
              </a:rPr>
              <a:t>Procel</a:t>
            </a:r>
            <a:endParaRPr lang="pt-BR" sz="6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412" name="AutoShape 4" descr="Resultado de imagem para energia elét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Casa Virtual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http://www.wec2.com.br/img/certificados/selo-proc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99" y="2460704"/>
            <a:ext cx="2984520" cy="298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9950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1475656" y="548680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 err="1" smtClean="0">
                <a:solidFill>
                  <a:schemeClr val="bg1"/>
                </a:solidFill>
                <a:latin typeface="+mj-lt"/>
              </a:rPr>
              <a:t>E-</a:t>
            </a:r>
            <a:r>
              <a:rPr lang="pt-BR" sz="9600" b="1" dirty="0" err="1" smtClean="0">
                <a:solidFill>
                  <a:srgbClr val="FF0000"/>
                </a:solidFill>
                <a:latin typeface="+mj-lt"/>
              </a:rPr>
              <a:t>Lixo</a:t>
            </a:r>
            <a:endParaRPr lang="pt-BR" sz="96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2852936"/>
            <a:ext cx="5040560" cy="337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8724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3060560"/>
            <a:ext cx="3250715" cy="303273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259632" y="468277"/>
            <a:ext cx="423750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0" b="1" dirty="0" smtClean="0">
                <a:solidFill>
                  <a:srgbClr val="92D050"/>
                </a:solidFill>
                <a:latin typeface="+mj-lt"/>
              </a:rPr>
              <a:t>DICAS</a:t>
            </a:r>
            <a:endParaRPr lang="pt-BR" sz="11000" b="1" dirty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7347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pic>
        <p:nvPicPr>
          <p:cNvPr id="5" name="Picture 11" descr="E:\zezinho\palestras\meio ambiente\EMERGY-C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81432"/>
            <a:ext cx="48006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19572" y="633044"/>
            <a:ext cx="54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400" dirty="0" smtClean="0"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Use cores que economizam energia !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http://www.hdimagewallpaper.com/wp-content/uploads/2015/05/Google-Black-Logo-HD-1-16072-HD-Images-Wallpapers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65221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801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236089" y="764704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400" dirty="0"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Ative as configurações de opções de economia de energia do </a:t>
            </a:r>
            <a:r>
              <a:rPr lang="pt-BR" sz="2400" dirty="0" smtClean="0"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sistema </a:t>
            </a:r>
            <a:r>
              <a:rPr lang="pt-BR" sz="2400" dirty="0"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!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75" y="2420888"/>
            <a:ext cx="5503469" cy="385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531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395536" y="660758"/>
            <a:ext cx="5472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400" dirty="0" smtClean="0">
                <a:solidFill>
                  <a:schemeClr val="bg1"/>
                </a:solidFill>
              </a:rPr>
              <a:t>Adote o formato </a:t>
            </a:r>
            <a:r>
              <a:rPr lang="pt-BR" sz="2400" b="1" dirty="0" smtClean="0">
                <a:solidFill>
                  <a:srgbClr val="92D050"/>
                </a:solidFill>
              </a:rPr>
              <a:t>.</a:t>
            </a:r>
            <a:r>
              <a:rPr lang="pt-BR" sz="2400" b="1" dirty="0" err="1" smtClean="0">
                <a:solidFill>
                  <a:srgbClr val="92D050"/>
                </a:solidFill>
              </a:rPr>
              <a:t>wwf</a:t>
            </a:r>
            <a:r>
              <a:rPr lang="pt-BR" sz="2400" dirty="0" smtClean="0">
                <a:solidFill>
                  <a:schemeClr val="bg1"/>
                </a:solidFill>
              </a:rPr>
              <a:t> e crie documentos que não podem ser impressos.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saveaswwf.com/typo3conf/ext/go_content/res/wwf-splash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30" y="2708920"/>
            <a:ext cx="19907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5346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23528" y="574809"/>
            <a:ext cx="56166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 smtClean="0">
                <a:solidFill>
                  <a:schemeClr val="bg1"/>
                </a:solidFill>
                <a:latin typeface="+mj-lt"/>
              </a:rPr>
              <a:t>Podemos definir TI </a:t>
            </a:r>
            <a:r>
              <a:rPr lang="pt-BR" sz="3200" b="1" dirty="0" smtClean="0">
                <a:solidFill>
                  <a:srgbClr val="92D050"/>
                </a:solidFill>
                <a:latin typeface="+mj-lt"/>
              </a:rPr>
              <a:t>VERDE</a:t>
            </a:r>
            <a:r>
              <a:rPr lang="pt-BR" sz="3200" b="1" dirty="0" smtClean="0">
                <a:solidFill>
                  <a:schemeClr val="bg1"/>
                </a:solidFill>
                <a:latin typeface="+mj-lt"/>
              </a:rPr>
              <a:t> como a diminuição do impacto que o Hardware e o Software exercem no meio ambiente.</a:t>
            </a:r>
            <a:endParaRPr lang="pt-BR" sz="32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pic>
        <p:nvPicPr>
          <p:cNvPr id="15364" name="Picture 4" descr="http://www.nopatio.com.br/uploads/2013/06/Descarte-inadequado-de-lixo-eletr%C3%B4nico-ainda-%C3%A9-problema-no-Brasi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0803" y="3212976"/>
            <a:ext cx="4483285" cy="2839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8724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501748" y="479702"/>
            <a:ext cx="5184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rgbClr val="FFFF00"/>
                </a:solidFill>
              </a:rPr>
              <a:t>Se a impressão for inevitável, configure a sua impressora para modo econômico e use a</a:t>
            </a:r>
            <a:endParaRPr lang="pt-BR" sz="2400" b="1" dirty="0">
              <a:solidFill>
                <a:srgbClr val="FFFF00"/>
              </a:solidFill>
            </a:endParaRP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92" y="3140968"/>
            <a:ext cx="4396088" cy="316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://www.pensamentoverde.com.br/wp-content/uploads/2013/08/ecofont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1492611" cy="80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5305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897868" y="973177"/>
            <a:ext cx="44580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6000" dirty="0" smtClean="0">
                <a:solidFill>
                  <a:schemeClr val="bg1"/>
                </a:solidFill>
              </a:rPr>
              <a:t>Compartilhe </a:t>
            </a:r>
            <a:r>
              <a:rPr lang="pt-BR" sz="6000" b="1" dirty="0" smtClean="0">
                <a:solidFill>
                  <a:srgbClr val="92D050"/>
                </a:solidFill>
              </a:rPr>
              <a:t>!</a:t>
            </a:r>
            <a:endParaRPr lang="pt-BR" sz="6000" b="1" dirty="0">
              <a:solidFill>
                <a:srgbClr val="92D05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88" y="3356992"/>
            <a:ext cx="5050432" cy="253439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 rot="1271462">
            <a:off x="3030891" y="4962021"/>
            <a:ext cx="752921" cy="11926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599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sp>
        <p:nvSpPr>
          <p:cNvPr id="17" name="Retângulo 16"/>
          <p:cNvSpPr/>
          <p:nvPr/>
        </p:nvSpPr>
        <p:spPr>
          <a:xfrm>
            <a:off x="637961" y="632882"/>
            <a:ext cx="51845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Faça um </a:t>
            </a:r>
            <a:r>
              <a:rPr lang="pt-BR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UP</a:t>
            </a:r>
            <a:r>
              <a:rPr 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pt-BR" sz="40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GRADE</a:t>
            </a:r>
            <a:endParaRPr lang="pt-BR" sz="4000" b="1" dirty="0">
              <a:solidFill>
                <a:srgbClr val="92D050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19473"/>
            <a:ext cx="5354993" cy="42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225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2989434" y="5629666"/>
              <a:ext cx="45719" cy="45719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0707" y="4120939"/>
                <a:ext cx="3063173" cy="3063173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pic>
        <p:nvPicPr>
          <p:cNvPr id="5" name="Picture 9" descr="http://upload.wikimedia.org/wikipedia/commons/3/3e/Tux-G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88" y="2565014"/>
            <a:ext cx="1404988" cy="15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0488" y="4869160"/>
            <a:ext cx="572968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200" dirty="0">
                <a:solidFill>
                  <a:schemeClr val="bg1"/>
                </a:solidFill>
              </a:rPr>
              <a:t>O </a:t>
            </a:r>
            <a:r>
              <a:rPr lang="pt-BR" sz="2200" b="1" dirty="0">
                <a:solidFill>
                  <a:srgbClr val="FFFF00"/>
                </a:solidFill>
              </a:rPr>
              <a:t>Linux</a:t>
            </a:r>
            <a:r>
              <a:rPr lang="pt-BR" sz="2200" dirty="0">
                <a:solidFill>
                  <a:schemeClr val="bg1"/>
                </a:solidFill>
              </a:rPr>
              <a:t> exige um hardware menos potente para rodar e os usuários costumam passar de 6 a 8 anos com a mesma máquina antes de trocá-la.</a:t>
            </a:r>
          </a:p>
        </p:txBody>
      </p:sp>
      <p:pic>
        <p:nvPicPr>
          <p:cNvPr id="8" name="Picture 7" descr="D:\joseassis_palestra_TIverde\palestra tecnologia linux\tux-batman_albantor-tu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92896"/>
            <a:ext cx="1439077" cy="156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D:\joseassis_palestra_TIverde\palestra tecnologia linux\411-3235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584984"/>
            <a:ext cx="1460215" cy="146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D:\joseassis_palestra_TIverde\palestra tecnologia linux\527-6292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52983"/>
            <a:ext cx="1678586" cy="167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341413" y="692696"/>
            <a:ext cx="5597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5400" dirty="0" smtClean="0">
                <a:solidFill>
                  <a:schemeClr val="bg1"/>
                </a:solidFill>
              </a:rPr>
              <a:t>Adote o </a:t>
            </a:r>
            <a:r>
              <a:rPr lang="pt-BR" sz="5400" b="1" dirty="0" smtClean="0">
                <a:solidFill>
                  <a:srgbClr val="FFFF00"/>
                </a:solidFill>
              </a:rPr>
              <a:t>pinguim !</a:t>
            </a:r>
            <a:endParaRPr lang="pt-BR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535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2892845" y="55534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965" y="55415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pic>
        <p:nvPicPr>
          <p:cNvPr id="5" name="Picture 17" descr="http://www.caieirasonline.com.br/thumbnail.php?file=Telecentro_127907269.jpg&amp;size=article_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775" y="3356992"/>
            <a:ext cx="3169345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00" y="3356992"/>
            <a:ext cx="1857375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5536" y="761103"/>
            <a:ext cx="54705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Se o Upgrade não for viável por motivos técnicos ou econômicos, venda o seu PC ou doe a uma instituição onde outras pessoas possam reutilizar o equipamento.</a:t>
            </a:r>
          </a:p>
        </p:txBody>
      </p:sp>
    </p:spTree>
    <p:extLst>
      <p:ext uri="{BB962C8B-B14F-4D97-AF65-F5344CB8AC3E}">
        <p14:creationId xmlns:p14="http://schemas.microsoft.com/office/powerpoint/2010/main" val="696363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311132" y="407566"/>
            <a:ext cx="56471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3200" dirty="0">
                <a:solidFill>
                  <a:schemeClr val="bg1"/>
                </a:solidFill>
              </a:rPr>
              <a:t>Transforme o seu computador antigo em um vídeo game !</a:t>
            </a:r>
          </a:p>
        </p:txBody>
      </p:sp>
      <p:pic>
        <p:nvPicPr>
          <p:cNvPr id="7" name="Picture 15" descr="http://ali786.files.wordpress.com/2008/01/atari-game-river-rai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8" y="4149080"/>
            <a:ext cx="2512566" cy="167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3" descr="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248" y="2132856"/>
            <a:ext cx="2768451" cy="369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5" descr="http://battlenerds.files.wordpress.com/2008/12/endur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32" y="2132856"/>
            <a:ext cx="253468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109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9354" y="5989706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7474" y="5977826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1955334"/>
            <a:ext cx="2481362" cy="186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4" y="1955335"/>
            <a:ext cx="2484171" cy="186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6" descr="08022301_blog_uncovering_org_computador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21088"/>
            <a:ext cx="2481363" cy="186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634450" y="509771"/>
            <a:ext cx="530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rgbClr val="92D050"/>
                </a:solidFill>
                <a:latin typeface="+mj-lt"/>
              </a:rPr>
              <a:t>METARECICLAGEM</a:t>
            </a:r>
            <a:endParaRPr lang="pt-BR" sz="4800" b="1" dirty="0">
              <a:solidFill>
                <a:srgbClr val="92D050"/>
              </a:solidFill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914" y="4221087"/>
            <a:ext cx="2484171" cy="1861023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52" y="3601184"/>
            <a:ext cx="815245" cy="79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627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pic>
        <p:nvPicPr>
          <p:cNvPr id="5" name="Picture 11" descr="http://imagem.vilamulher.terra.com.br/interacao/thumb/49/e-lixo-saiba-como-descarta-los-49-19-thumb-57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5338107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699792" y="808642"/>
            <a:ext cx="2988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O que não for possível reaproveitar, descarte </a:t>
            </a:r>
            <a:r>
              <a:rPr lang="pt-BR" sz="2400" dirty="0" smtClean="0">
                <a:solidFill>
                  <a:schemeClr val="bg1"/>
                </a:solidFill>
              </a:rPr>
              <a:t>de </a:t>
            </a:r>
            <a:r>
              <a:rPr lang="pt-BR" sz="2400" dirty="0">
                <a:solidFill>
                  <a:schemeClr val="bg1"/>
                </a:solidFill>
              </a:rPr>
              <a:t>forma segura.</a:t>
            </a:r>
          </a:p>
        </p:txBody>
      </p:sp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82" y="476672"/>
            <a:ext cx="1800200" cy="186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1819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pic>
        <p:nvPicPr>
          <p:cNvPr id="5" name="Picture 18" descr="http://2.bp.blogspot.com/-35IlNkFPa5M/TqlemoOZc1I/AAAAAAAAsL8/KGPH3y9au1k/s400/wall-e0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124744"/>
            <a:ext cx="4886918" cy="4752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0157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3" name="Tinta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4961" y="2521443"/>
            <a:ext cx="24120" cy="24120"/>
          </a:xfrm>
          <a:prstGeom prst="rect">
            <a:avLst/>
          </a:prstGeom>
        </p:spPr>
      </p:pic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graphicFrame>
        <p:nvGraphicFramePr>
          <p:cNvPr id="10" name="Gráfico 9"/>
          <p:cNvGraphicFramePr/>
          <p:nvPr/>
        </p:nvGraphicFramePr>
        <p:xfrm>
          <a:off x="1835696" y="404664"/>
          <a:ext cx="36004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907704" y="45750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Maio/2015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(milhões)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23928" y="27089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</a:rPr>
              <a:t>Computadores</a:t>
            </a:r>
          </a:p>
        </p:txBody>
      </p:sp>
      <p:graphicFrame>
        <p:nvGraphicFramePr>
          <p:cNvPr id="13" name="Gráfico 12"/>
          <p:cNvGraphicFramePr/>
          <p:nvPr/>
        </p:nvGraphicFramePr>
        <p:xfrm>
          <a:off x="1835696" y="3429000"/>
          <a:ext cx="35909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1907704" y="350100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Maio/2015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(milhões)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55976" y="573325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</a:rPr>
              <a:t>Celulares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79512" y="6392361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* Fonte:  Fundação Getúlio Vargas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2128520" y="2633138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800" b="1" dirty="0" smtClean="0">
                <a:solidFill>
                  <a:schemeClr val="bg1"/>
                </a:solidFill>
                <a:latin typeface="+mj-lt"/>
              </a:rPr>
              <a:t>Dados </a:t>
            </a:r>
            <a:r>
              <a:rPr lang="pt-BR" sz="5800" b="1" dirty="0" smtClean="0">
                <a:solidFill>
                  <a:srgbClr val="92D050"/>
                </a:solidFill>
                <a:latin typeface="+mj-lt"/>
              </a:rPr>
              <a:t>Estatísticos</a:t>
            </a:r>
            <a:endParaRPr lang="pt-BR" sz="5800" b="1" dirty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8724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755576" y="2636912"/>
            <a:ext cx="48965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/>
                </a:solidFill>
                <a:latin typeface="+mj-lt"/>
              </a:rPr>
              <a:t>Uso de recursos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/>
                </a:solidFill>
                <a:latin typeface="+mj-lt"/>
              </a:rPr>
              <a:t>Consumo elétrico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/>
                </a:solidFill>
                <a:latin typeface="+mj-lt"/>
              </a:rPr>
              <a:t>Lixo eletrônico </a:t>
            </a:r>
            <a:endParaRPr lang="pt-BR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27584" y="860519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solidFill>
                  <a:schemeClr val="bg1"/>
                </a:solidFill>
                <a:latin typeface="+mj-lt"/>
              </a:rPr>
              <a:t>TI </a:t>
            </a:r>
            <a:r>
              <a:rPr lang="pt-BR" sz="7200" b="1" dirty="0" smtClean="0">
                <a:solidFill>
                  <a:srgbClr val="FF0000"/>
                </a:solidFill>
                <a:latin typeface="+mj-lt"/>
              </a:rPr>
              <a:t>IMPACTO</a:t>
            </a:r>
            <a:endParaRPr lang="pt-BR" sz="72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8724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323528" y="548680"/>
            <a:ext cx="568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latin typeface="+mj-lt"/>
              </a:rPr>
              <a:t>Pegada </a:t>
            </a:r>
            <a:r>
              <a:rPr lang="pt-BR" sz="6000" b="1" dirty="0" smtClean="0">
                <a:solidFill>
                  <a:srgbClr val="FF0000"/>
                </a:solidFill>
                <a:latin typeface="+mj-lt"/>
              </a:rPr>
              <a:t>Ecológica</a:t>
            </a:r>
            <a:endParaRPr lang="pt-BR" sz="60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030" name="Picture 6" descr="http://fc08.deviantart.net/fs71/f/2010/217/2/b/gnome_logo_3d_by_ilnann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18" y="2426247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7957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3" name="Tinta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2913" y="5997168"/>
            <a:ext cx="24120" cy="24120"/>
          </a:xfrm>
          <a:prstGeom prst="rect">
            <a:avLst/>
          </a:prstGeom>
        </p:spPr>
      </p:pic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395536" y="509771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rgbClr val="92D050"/>
                </a:solidFill>
                <a:latin typeface="+mj-lt"/>
              </a:rPr>
              <a:t>Pegada</a:t>
            </a:r>
            <a:r>
              <a:rPr lang="pt-BR" sz="4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4800" b="1" dirty="0" smtClean="0">
                <a:solidFill>
                  <a:srgbClr val="FFFF00"/>
                </a:solidFill>
                <a:latin typeface="+mj-lt"/>
              </a:rPr>
              <a:t>Ecológica</a:t>
            </a:r>
            <a:endParaRPr lang="pt-BR" sz="48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2" y="1628800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300" dirty="0" smtClean="0">
                <a:solidFill>
                  <a:schemeClr val="bg1"/>
                </a:solidFill>
              </a:rPr>
              <a:t>A pegada de cada um representa a marca deixada na Terra pelos próprios hábitos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79512" y="2778894"/>
            <a:ext cx="590465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300" dirty="0" smtClean="0">
                <a:solidFill>
                  <a:schemeClr val="bg1"/>
                </a:solidFill>
              </a:rPr>
              <a:t>A pegada ecológica compara o consumo individual de recursos naturais em relação à capacidade da Terra de repor o que foi utilizado.</a:t>
            </a:r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51520" y="4365104"/>
            <a:ext cx="576064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300" dirty="0" smtClean="0">
                <a:solidFill>
                  <a:schemeClr val="bg1"/>
                </a:solidFill>
              </a:rPr>
              <a:t>Segundo a </a:t>
            </a:r>
            <a:r>
              <a:rPr lang="pt-BR" sz="2300" b="1" dirty="0" smtClean="0">
                <a:solidFill>
                  <a:srgbClr val="92D050"/>
                </a:solidFill>
              </a:rPr>
              <a:t>WWF</a:t>
            </a:r>
            <a:r>
              <a:rPr lang="pt-BR" sz="2300" dirty="0" smtClean="0">
                <a:solidFill>
                  <a:schemeClr val="bg1"/>
                </a:solidFill>
              </a:rPr>
              <a:t>, a pegada ecológica de uma pessoa corresponde ao tamanho das áreas produtivas de terra e de mar necessárias para gerar produtos, bens e serviços que sustentam seu estilo de vida.</a:t>
            </a:r>
            <a:endParaRPr lang="pt-BR" sz="2300" dirty="0">
              <a:solidFill>
                <a:schemeClr val="bg1"/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>
            <a:off x="251520" y="2584245"/>
            <a:ext cx="568863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51520" y="4149080"/>
            <a:ext cx="568863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://www.clker.com/cliparts/c/3/3/7/1358277391280074520Green%20Footprint.svg.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013830" y="460703"/>
            <a:ext cx="769793" cy="1038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8724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pic>
        <p:nvPicPr>
          <p:cNvPr id="19462" name="Picture 6" descr="http://pixabay.com/static/uploads/photo/2014/09/25/19/36/question-mark-460864_6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3068959"/>
            <a:ext cx="3456384" cy="3456385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683568" y="524287"/>
            <a:ext cx="46085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+mj-lt"/>
              </a:rPr>
              <a:t>Quanto custa um </a:t>
            </a:r>
            <a:r>
              <a:rPr lang="pt-BR" sz="5400" b="1" dirty="0" err="1" smtClean="0">
                <a:solidFill>
                  <a:schemeClr val="bg1"/>
                </a:solidFill>
                <a:latin typeface="+mj-lt"/>
              </a:rPr>
              <a:t>smartphone</a:t>
            </a:r>
            <a:r>
              <a:rPr lang="pt-BR" sz="4800" b="1" dirty="0" smtClean="0">
                <a:solidFill>
                  <a:schemeClr val="bg1"/>
                </a:solidFill>
                <a:latin typeface="+mj-lt"/>
              </a:rPr>
              <a:t> para o planeta</a:t>
            </a:r>
            <a:endParaRPr lang="pt-BR" sz="4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8724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179512" y="404664"/>
            <a:ext cx="5976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  <a:latin typeface="+mj-lt"/>
              </a:rPr>
              <a:t>18</a:t>
            </a:r>
            <a:r>
              <a:rPr lang="pt-BR" sz="3600" b="1" dirty="0" smtClean="0">
                <a:solidFill>
                  <a:schemeClr val="bg1"/>
                </a:solidFill>
                <a:latin typeface="+mj-lt"/>
              </a:rPr>
              <a:t> metros quadrados de terra</a:t>
            </a:r>
          </a:p>
          <a:p>
            <a:r>
              <a:rPr lang="pt-BR" sz="3600" b="1" dirty="0" smtClean="0">
                <a:solidFill>
                  <a:srgbClr val="FF0000"/>
                </a:solidFill>
                <a:latin typeface="+mj-lt"/>
              </a:rPr>
              <a:t>12760</a:t>
            </a:r>
            <a:r>
              <a:rPr lang="pt-BR" sz="3600" b="1" dirty="0" smtClean="0">
                <a:solidFill>
                  <a:schemeClr val="bg1"/>
                </a:solidFill>
                <a:latin typeface="+mj-lt"/>
              </a:rPr>
              <a:t> litros de água</a:t>
            </a:r>
          </a:p>
          <a:p>
            <a:endParaRPr lang="pt-BR" sz="2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pt-BR" sz="2400" b="1" dirty="0" smtClean="0">
                <a:solidFill>
                  <a:schemeClr val="bg1"/>
                </a:solidFill>
                <a:latin typeface="+mj-lt"/>
              </a:rPr>
              <a:t>2/5 do impacto da água são usados nas fases de fabricação e montagem dos componentes, a outra parte para a produção da embalagem</a:t>
            </a:r>
          </a:p>
          <a:p>
            <a:endParaRPr lang="pt-BR" sz="24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67544" y="6248345"/>
            <a:ext cx="53285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* Estudo feito pela consultoria ambiental </a:t>
            </a:r>
            <a:r>
              <a:rPr lang="pt-BR" sz="1200" dirty="0" err="1" smtClean="0">
                <a:solidFill>
                  <a:schemeClr val="bg1"/>
                </a:solidFill>
              </a:rPr>
              <a:t>Trucost</a:t>
            </a:r>
            <a:r>
              <a:rPr lang="pt-BR" sz="1200" dirty="0" smtClean="0">
                <a:solidFill>
                  <a:schemeClr val="bg1"/>
                </a:solidFill>
              </a:rPr>
              <a:t> para a ONG </a:t>
            </a:r>
            <a:r>
              <a:rPr lang="pt-BR" sz="1200" dirty="0" err="1" smtClean="0">
                <a:solidFill>
                  <a:schemeClr val="bg1"/>
                </a:solidFill>
              </a:rPr>
              <a:t>Friends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err="1" smtClean="0">
                <a:solidFill>
                  <a:schemeClr val="bg1"/>
                </a:solidFill>
              </a:rPr>
              <a:t>of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err="1" smtClean="0">
                <a:solidFill>
                  <a:schemeClr val="bg1"/>
                </a:solidFill>
              </a:rPr>
              <a:t>the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err="1" smtClean="0">
                <a:solidFill>
                  <a:schemeClr val="bg1"/>
                </a:solidFill>
              </a:rPr>
              <a:t>Earth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20486" name="Picture 6" descr="http://pixabay.com/static/uploads/photo/2014/04/02/16/28/smartphone-307377_6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3356992"/>
            <a:ext cx="1362371" cy="25949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8724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300192" y="26064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 joseassis.com.</a:t>
            </a:r>
            <a:r>
              <a:rPr lang="pt-BR" sz="2000" b="1" dirty="0" err="1" smtClean="0">
                <a:solidFill>
                  <a:schemeClr val="bg1"/>
                </a:solidFill>
              </a:rPr>
              <a:t>br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3034793" y="5629667"/>
              <a:ext cx="360" cy="3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22913" y="5617787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1040" name="Picture 16" descr="http://icons.iconarchive.com/icons/artua/wall-e/256/plant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908720"/>
            <a:ext cx="1512168" cy="1512168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323528" y="365755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  <a:latin typeface="+mj-lt"/>
              </a:rPr>
              <a:t>Calcule a sua </a:t>
            </a:r>
            <a:r>
              <a:rPr lang="pt-BR" sz="4800" b="1" dirty="0" smtClean="0">
                <a:solidFill>
                  <a:srgbClr val="FF0000"/>
                </a:solidFill>
                <a:latin typeface="+mj-lt"/>
              </a:rPr>
              <a:t>pegada</a:t>
            </a:r>
            <a:r>
              <a:rPr lang="pt-BR" sz="4800" b="1" dirty="0" smtClean="0">
                <a:solidFill>
                  <a:schemeClr val="bg1"/>
                </a:solidFill>
                <a:latin typeface="+mj-lt"/>
              </a:rPr>
              <a:t>:</a:t>
            </a:r>
            <a:endParaRPr lang="pt-BR" sz="4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11560" y="5786100"/>
            <a:ext cx="5040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www.suapegadaecologica.com.br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800651"/>
            <a:ext cx="5328592" cy="347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8724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468</Words>
  <Application>Microsoft Office PowerPoint</Application>
  <PresentationFormat>Apresentação na tela (4:3)</PresentationFormat>
  <Paragraphs>86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de Assis Filho</dc:creator>
  <cp:lastModifiedBy>Administrador</cp:lastModifiedBy>
  <cp:revision>208</cp:revision>
  <dcterms:created xsi:type="dcterms:W3CDTF">2014-06-27T17:53:55Z</dcterms:created>
  <dcterms:modified xsi:type="dcterms:W3CDTF">2015-06-02T17:10:40Z</dcterms:modified>
</cp:coreProperties>
</file>