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12192000" cy="6858000"/>
  <p:notesSz cx="7102475" cy="93884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114"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AC2CF-67B3-4746-82CA-6C678A12EEF7}" type="doc">
      <dgm:prSet loTypeId="urn:microsoft.com/office/officeart/2005/8/layout/radial5" loCatId="cycle" qsTypeId="urn:microsoft.com/office/officeart/2005/8/quickstyle/simple4" qsCatId="simple" csTypeId="urn:microsoft.com/office/officeart/2005/8/colors/accent1_2" csCatId="accent1" phldr="1"/>
      <dgm:spPr/>
      <dgm:t>
        <a:bodyPr/>
        <a:lstStyle/>
        <a:p>
          <a:endParaRPr lang="fr-CA"/>
        </a:p>
      </dgm:t>
    </dgm:pt>
    <dgm:pt modelId="{5DBA9FC3-1AE9-4915-AD9A-289F90C0DB93}">
      <dgm:prSet phldrT="[Texte]"/>
      <dgm:spPr/>
      <dgm:t>
        <a:bodyPr/>
        <a:lstStyle/>
        <a:p>
          <a:r>
            <a:rPr lang="fr-CA"/>
            <a:t>Messaging System</a:t>
          </a:r>
        </a:p>
      </dgm:t>
    </dgm:pt>
    <dgm:pt modelId="{B8EB8600-0E14-44FC-A70F-0CB3E10EBCCE}" type="parTrans" cxnId="{76F933E0-A77F-45FF-8834-D1948FED0C88}">
      <dgm:prSet/>
      <dgm:spPr/>
      <dgm:t>
        <a:bodyPr/>
        <a:lstStyle/>
        <a:p>
          <a:endParaRPr lang="fr-CA"/>
        </a:p>
      </dgm:t>
    </dgm:pt>
    <dgm:pt modelId="{37D7099F-9BC9-4FA0-AD63-B11BCFB89B7F}" type="sibTrans" cxnId="{76F933E0-A77F-45FF-8834-D1948FED0C88}">
      <dgm:prSet/>
      <dgm:spPr/>
      <dgm:t>
        <a:bodyPr/>
        <a:lstStyle/>
        <a:p>
          <a:endParaRPr lang="fr-CA"/>
        </a:p>
      </dgm:t>
    </dgm:pt>
    <dgm:pt modelId="{89B9EB79-70EC-4419-B7D7-6F85F971D3E2}">
      <dgm:prSet phldrT="[Texte]"/>
      <dgm:spPr/>
      <dgm:t>
        <a:bodyPr anchor="ctr" anchorCtr="0"/>
        <a:lstStyle/>
        <a:p>
          <a:r>
            <a:rPr lang="fr-CA" err="1"/>
            <a:t>DSpace</a:t>
          </a:r>
          <a:endParaRPr lang="fr-CA"/>
        </a:p>
      </dgm:t>
    </dgm:pt>
    <dgm:pt modelId="{060A4001-7DBA-4B1C-A6D4-DF3FB8A67DF4}" type="parTrans" cxnId="{0DBC32EE-7E02-44AC-9916-8DCF3E5E2795}">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0B913391-2CC7-45B8-A0AD-6E78A93FDAAB}" type="sibTrans" cxnId="{0DBC32EE-7E02-44AC-9916-8DCF3E5E2795}">
      <dgm:prSet/>
      <dgm:spPr/>
      <dgm:t>
        <a:bodyPr/>
        <a:lstStyle/>
        <a:p>
          <a:endParaRPr lang="fr-CA"/>
        </a:p>
      </dgm:t>
    </dgm:pt>
    <dgm:pt modelId="{64DE0985-4A55-4FA9-98C0-A2F29D9E51B2}">
      <dgm:prSet phldrT="[Texte]"/>
      <dgm:spPr/>
      <dgm:t>
        <a:bodyPr anchor="ctr" anchorCtr="0"/>
        <a:lstStyle/>
        <a:p>
          <a:r>
            <a:rPr lang="fr-CA"/>
            <a:t>VIVO</a:t>
          </a:r>
        </a:p>
      </dgm:t>
    </dgm:pt>
    <dgm:pt modelId="{D2694465-6798-4B90-949E-BBF661079312}" type="parTrans" cxnId="{B4545F46-D704-4377-929B-B739DB2B092A}">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9F74FADB-042F-4B38-823C-A3A8F89B183B}" type="sibTrans" cxnId="{B4545F46-D704-4377-929B-B739DB2B092A}">
      <dgm:prSet/>
      <dgm:spPr/>
      <dgm:t>
        <a:bodyPr/>
        <a:lstStyle/>
        <a:p>
          <a:endParaRPr lang="fr-CA"/>
        </a:p>
      </dgm:t>
    </dgm:pt>
    <dgm:pt modelId="{A73EE1F2-EEE3-45FB-ADF5-07F9903CBA1B}">
      <dgm:prSet phldrT="[Texte]"/>
      <dgm:spPr/>
      <dgm:t>
        <a:bodyPr anchor="ctr" anchorCtr="0"/>
        <a:lstStyle/>
        <a:p>
          <a:r>
            <a:rPr lang="fr-CA" err="1"/>
            <a:t>Other</a:t>
          </a:r>
          <a:r>
            <a:rPr lang="fr-CA"/>
            <a:t> data sources</a:t>
          </a:r>
        </a:p>
      </dgm:t>
    </dgm:pt>
    <dgm:pt modelId="{68296808-75C4-4838-AB6B-EAE4D34FE64C}" type="parTrans" cxnId="{EB6A86E2-F98D-4093-A4B9-9077F3D5B444}">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C624DB37-9A2D-4B01-8268-FD7F2F9B4EA3}" type="sibTrans" cxnId="{EB6A86E2-F98D-4093-A4B9-9077F3D5B444}">
      <dgm:prSet/>
      <dgm:spPr/>
      <dgm:t>
        <a:bodyPr/>
        <a:lstStyle/>
        <a:p>
          <a:endParaRPr lang="fr-CA"/>
        </a:p>
      </dgm:t>
    </dgm:pt>
    <dgm:pt modelId="{3BC69D42-CF91-4503-A06D-4C46F04A79EF}" type="pres">
      <dgm:prSet presAssocID="{95CAC2CF-67B3-4746-82CA-6C678A12EEF7}" presName="Name0" presStyleCnt="0">
        <dgm:presLayoutVars>
          <dgm:chMax val="1"/>
          <dgm:dir/>
          <dgm:animLvl val="ctr"/>
          <dgm:resizeHandles val="exact"/>
        </dgm:presLayoutVars>
      </dgm:prSet>
      <dgm:spPr/>
    </dgm:pt>
    <dgm:pt modelId="{325E351F-1DD0-4AEF-9BB2-51186A74F217}" type="pres">
      <dgm:prSet presAssocID="{5DBA9FC3-1AE9-4915-AD9A-289F90C0DB93}" presName="centerShape" presStyleLbl="node0" presStyleIdx="0" presStyleCnt="1"/>
      <dgm:spPr/>
    </dgm:pt>
    <dgm:pt modelId="{92231153-B06E-48C3-AC77-79356C85BB0E}" type="pres">
      <dgm:prSet presAssocID="{060A4001-7DBA-4B1C-A6D4-DF3FB8A67DF4}" presName="parTrans" presStyleLbl="sibTrans2D1" presStyleIdx="0" presStyleCnt="3" custScaleX="163274" custLinFactNeighborY="-5216"/>
      <dgm:spPr>
        <a:prstGeom prst="leftRightArrow">
          <a:avLst/>
        </a:prstGeom>
      </dgm:spPr>
    </dgm:pt>
    <dgm:pt modelId="{8E9F3F91-A2E4-4426-BF2E-1BEED417ADBA}" type="pres">
      <dgm:prSet presAssocID="{060A4001-7DBA-4B1C-A6D4-DF3FB8A67DF4}" presName="connectorText" presStyleLbl="sibTrans2D1" presStyleIdx="0" presStyleCnt="3"/>
      <dgm:spPr/>
    </dgm:pt>
    <dgm:pt modelId="{0F3CDC1D-D90C-4441-BFB6-4136FB69B89F}" type="pres">
      <dgm:prSet presAssocID="{89B9EB79-70EC-4419-B7D7-6F85F971D3E2}" presName="node" presStyleLbl="node1" presStyleIdx="0" presStyleCnt="3" custScaleY="51595">
        <dgm:presLayoutVars>
          <dgm:bulletEnabled val="1"/>
        </dgm:presLayoutVars>
      </dgm:prSet>
      <dgm:spPr>
        <a:prstGeom prst="rect">
          <a:avLst/>
        </a:prstGeom>
      </dgm:spPr>
    </dgm:pt>
    <dgm:pt modelId="{F5E5B467-4E11-41DC-ABD7-E7CE2D6283A7}" type="pres">
      <dgm:prSet presAssocID="{D2694465-6798-4B90-949E-BBF661079312}" presName="parTrans" presStyleLbl="sibTrans2D1" presStyleIdx="1" presStyleCnt="3" custScaleX="138669" custLinFactNeighborX="-12299" custLinFactNeighborY="-12576"/>
      <dgm:spPr>
        <a:prstGeom prst="leftRightArrow">
          <a:avLst/>
        </a:prstGeom>
      </dgm:spPr>
    </dgm:pt>
    <dgm:pt modelId="{BC39920C-B494-483B-8F1E-BC961FB71994}" type="pres">
      <dgm:prSet presAssocID="{D2694465-6798-4B90-949E-BBF661079312}" presName="connectorText" presStyleLbl="sibTrans2D1" presStyleIdx="1" presStyleCnt="3"/>
      <dgm:spPr/>
    </dgm:pt>
    <dgm:pt modelId="{67DAFBAA-0025-49A7-84ED-7097CA791EB2}" type="pres">
      <dgm:prSet presAssocID="{64DE0985-4A55-4FA9-98C0-A2F29D9E51B2}" presName="node" presStyleLbl="node1" presStyleIdx="1" presStyleCnt="3" custScaleY="51595" custRadScaleRad="115370">
        <dgm:presLayoutVars>
          <dgm:bulletEnabled val="1"/>
        </dgm:presLayoutVars>
      </dgm:prSet>
      <dgm:spPr>
        <a:prstGeom prst="rect">
          <a:avLst/>
        </a:prstGeom>
      </dgm:spPr>
    </dgm:pt>
    <dgm:pt modelId="{DBFCF6F7-46BC-4211-9DF2-F65E764AE649}" type="pres">
      <dgm:prSet presAssocID="{68296808-75C4-4838-AB6B-EAE4D34FE64C}" presName="parTrans" presStyleLbl="sibTrans2D1" presStyleIdx="2" presStyleCnt="3" custScaleX="126839" custLinFactNeighborX="7468" custLinFactNeighborY="-9538"/>
      <dgm:spPr>
        <a:prstGeom prst="leftRightArrow">
          <a:avLst/>
        </a:prstGeom>
      </dgm:spPr>
    </dgm:pt>
    <dgm:pt modelId="{1CB59D42-E36C-4A56-90A6-3DE41C610094}" type="pres">
      <dgm:prSet presAssocID="{68296808-75C4-4838-AB6B-EAE4D34FE64C}" presName="connectorText" presStyleLbl="sibTrans2D1" presStyleIdx="2" presStyleCnt="3"/>
      <dgm:spPr/>
    </dgm:pt>
    <dgm:pt modelId="{B7DCEF13-9F9D-4B4C-9ED2-6F2188F2B245}" type="pres">
      <dgm:prSet presAssocID="{A73EE1F2-EEE3-45FB-ADF5-07F9903CBA1B}" presName="node" presStyleLbl="node1" presStyleIdx="2" presStyleCnt="3" custScaleY="51595" custRadScaleRad="116040" custRadScaleInc="-733">
        <dgm:presLayoutVars>
          <dgm:bulletEnabled val="1"/>
        </dgm:presLayoutVars>
      </dgm:prSet>
      <dgm:spPr>
        <a:prstGeom prst="rect">
          <a:avLst/>
        </a:prstGeom>
      </dgm:spPr>
    </dgm:pt>
  </dgm:ptLst>
  <dgm:cxnLst>
    <dgm:cxn modelId="{778E0216-FB89-4310-9500-2A1AAE97DDC4}" type="presOf" srcId="{89B9EB79-70EC-4419-B7D7-6F85F971D3E2}" destId="{0F3CDC1D-D90C-4441-BFB6-4136FB69B89F}" srcOrd="0" destOrd="0" presId="urn:microsoft.com/office/officeart/2005/8/layout/radial5"/>
    <dgm:cxn modelId="{3E4ABE39-94D0-4DD0-9701-51037341E1CB}" type="presOf" srcId="{060A4001-7DBA-4B1C-A6D4-DF3FB8A67DF4}" destId="{92231153-B06E-48C3-AC77-79356C85BB0E}" srcOrd="0" destOrd="0" presId="urn:microsoft.com/office/officeart/2005/8/layout/radial5"/>
    <dgm:cxn modelId="{6760DB5B-6240-408E-92E9-50C942360BD3}" type="presOf" srcId="{D2694465-6798-4B90-949E-BBF661079312}" destId="{F5E5B467-4E11-41DC-ABD7-E7CE2D6283A7}" srcOrd="0" destOrd="0" presId="urn:microsoft.com/office/officeart/2005/8/layout/radial5"/>
    <dgm:cxn modelId="{B4545F46-D704-4377-929B-B739DB2B092A}" srcId="{5DBA9FC3-1AE9-4915-AD9A-289F90C0DB93}" destId="{64DE0985-4A55-4FA9-98C0-A2F29D9E51B2}" srcOrd="1" destOrd="0" parTransId="{D2694465-6798-4B90-949E-BBF661079312}" sibTransId="{9F74FADB-042F-4B38-823C-A3A8F89B183B}"/>
    <dgm:cxn modelId="{3A8AED74-599D-40C7-978F-32B20D266A3F}" type="presOf" srcId="{68296808-75C4-4838-AB6B-EAE4D34FE64C}" destId="{DBFCF6F7-46BC-4211-9DF2-F65E764AE649}" srcOrd="0" destOrd="0" presId="urn:microsoft.com/office/officeart/2005/8/layout/radial5"/>
    <dgm:cxn modelId="{2A1B43A0-9D77-4770-BB44-EE4E1E8B9D9A}" type="presOf" srcId="{5DBA9FC3-1AE9-4915-AD9A-289F90C0DB93}" destId="{325E351F-1DD0-4AEF-9BB2-51186A74F217}" srcOrd="0" destOrd="0" presId="urn:microsoft.com/office/officeart/2005/8/layout/radial5"/>
    <dgm:cxn modelId="{CA67BBB2-749D-4BD8-B6E4-68DA1325F3D4}" type="presOf" srcId="{95CAC2CF-67B3-4746-82CA-6C678A12EEF7}" destId="{3BC69D42-CF91-4503-A06D-4C46F04A79EF}" srcOrd="0" destOrd="0" presId="urn:microsoft.com/office/officeart/2005/8/layout/radial5"/>
    <dgm:cxn modelId="{C0D11BB6-DA2A-4444-8394-D3CAEB5C53DE}" type="presOf" srcId="{68296808-75C4-4838-AB6B-EAE4D34FE64C}" destId="{1CB59D42-E36C-4A56-90A6-3DE41C610094}" srcOrd="1" destOrd="0" presId="urn:microsoft.com/office/officeart/2005/8/layout/radial5"/>
    <dgm:cxn modelId="{A7B270C6-75D0-435C-ADF6-7F5E0ECF6A0A}" type="presOf" srcId="{64DE0985-4A55-4FA9-98C0-A2F29D9E51B2}" destId="{67DAFBAA-0025-49A7-84ED-7097CA791EB2}" srcOrd="0" destOrd="0" presId="urn:microsoft.com/office/officeart/2005/8/layout/radial5"/>
    <dgm:cxn modelId="{DF65A4D7-B1F6-4966-B9E2-6CA7C4827118}" type="presOf" srcId="{A73EE1F2-EEE3-45FB-ADF5-07F9903CBA1B}" destId="{B7DCEF13-9F9D-4B4C-9ED2-6F2188F2B245}" srcOrd="0" destOrd="0" presId="urn:microsoft.com/office/officeart/2005/8/layout/radial5"/>
    <dgm:cxn modelId="{76F933E0-A77F-45FF-8834-D1948FED0C88}" srcId="{95CAC2CF-67B3-4746-82CA-6C678A12EEF7}" destId="{5DBA9FC3-1AE9-4915-AD9A-289F90C0DB93}" srcOrd="0" destOrd="0" parTransId="{B8EB8600-0E14-44FC-A70F-0CB3E10EBCCE}" sibTransId="{37D7099F-9BC9-4FA0-AD63-B11BCFB89B7F}"/>
    <dgm:cxn modelId="{EB6A86E2-F98D-4093-A4B9-9077F3D5B444}" srcId="{5DBA9FC3-1AE9-4915-AD9A-289F90C0DB93}" destId="{A73EE1F2-EEE3-45FB-ADF5-07F9903CBA1B}" srcOrd="2" destOrd="0" parTransId="{68296808-75C4-4838-AB6B-EAE4D34FE64C}" sibTransId="{C624DB37-9A2D-4B01-8268-FD7F2F9B4EA3}"/>
    <dgm:cxn modelId="{0CBC6CEA-98A7-4EA4-916B-63C1CEF10C4A}" type="presOf" srcId="{060A4001-7DBA-4B1C-A6D4-DF3FB8A67DF4}" destId="{8E9F3F91-A2E4-4426-BF2E-1BEED417ADBA}" srcOrd="1" destOrd="0" presId="urn:microsoft.com/office/officeart/2005/8/layout/radial5"/>
    <dgm:cxn modelId="{0DBC32EE-7E02-44AC-9916-8DCF3E5E2795}" srcId="{5DBA9FC3-1AE9-4915-AD9A-289F90C0DB93}" destId="{89B9EB79-70EC-4419-B7D7-6F85F971D3E2}" srcOrd="0" destOrd="0" parTransId="{060A4001-7DBA-4B1C-A6D4-DF3FB8A67DF4}" sibTransId="{0B913391-2CC7-45B8-A0AD-6E78A93FDAAB}"/>
    <dgm:cxn modelId="{726A37F2-D54E-4146-8072-B41175BBCC37}" type="presOf" srcId="{D2694465-6798-4B90-949E-BBF661079312}" destId="{BC39920C-B494-483B-8F1E-BC961FB71994}" srcOrd="1" destOrd="0" presId="urn:microsoft.com/office/officeart/2005/8/layout/radial5"/>
    <dgm:cxn modelId="{AE6A3926-4A43-41DB-8CD8-AB443064CE87}" type="presParOf" srcId="{3BC69D42-CF91-4503-A06D-4C46F04A79EF}" destId="{325E351F-1DD0-4AEF-9BB2-51186A74F217}" srcOrd="0" destOrd="0" presId="urn:microsoft.com/office/officeart/2005/8/layout/radial5"/>
    <dgm:cxn modelId="{FE20FC1F-67BA-4BE1-A41C-CFE8D43B5B38}" type="presParOf" srcId="{3BC69D42-CF91-4503-A06D-4C46F04A79EF}" destId="{92231153-B06E-48C3-AC77-79356C85BB0E}" srcOrd="1" destOrd="0" presId="urn:microsoft.com/office/officeart/2005/8/layout/radial5"/>
    <dgm:cxn modelId="{EEEF85E8-D78F-47B3-8E39-12B2B506067F}" type="presParOf" srcId="{92231153-B06E-48C3-AC77-79356C85BB0E}" destId="{8E9F3F91-A2E4-4426-BF2E-1BEED417ADBA}" srcOrd="0" destOrd="0" presId="urn:microsoft.com/office/officeart/2005/8/layout/radial5"/>
    <dgm:cxn modelId="{8EA7CFF0-D22F-4399-8F70-067C3B8591F4}" type="presParOf" srcId="{3BC69D42-CF91-4503-A06D-4C46F04A79EF}" destId="{0F3CDC1D-D90C-4441-BFB6-4136FB69B89F}" srcOrd="2" destOrd="0" presId="urn:microsoft.com/office/officeart/2005/8/layout/radial5"/>
    <dgm:cxn modelId="{A4D0C624-5153-4700-81C4-2E3E6B3A8C5F}" type="presParOf" srcId="{3BC69D42-CF91-4503-A06D-4C46F04A79EF}" destId="{F5E5B467-4E11-41DC-ABD7-E7CE2D6283A7}" srcOrd="3" destOrd="0" presId="urn:microsoft.com/office/officeart/2005/8/layout/radial5"/>
    <dgm:cxn modelId="{2CFC8770-82DE-4D06-AFD8-43ED77CF803E}" type="presParOf" srcId="{F5E5B467-4E11-41DC-ABD7-E7CE2D6283A7}" destId="{BC39920C-B494-483B-8F1E-BC961FB71994}" srcOrd="0" destOrd="0" presId="urn:microsoft.com/office/officeart/2005/8/layout/radial5"/>
    <dgm:cxn modelId="{08A51ECF-3CB0-4126-ACCF-803310C0F190}" type="presParOf" srcId="{3BC69D42-CF91-4503-A06D-4C46F04A79EF}" destId="{67DAFBAA-0025-49A7-84ED-7097CA791EB2}" srcOrd="4" destOrd="0" presId="urn:microsoft.com/office/officeart/2005/8/layout/radial5"/>
    <dgm:cxn modelId="{0A5C2B81-24B7-420A-814B-B91B9778CAF0}" type="presParOf" srcId="{3BC69D42-CF91-4503-A06D-4C46F04A79EF}" destId="{DBFCF6F7-46BC-4211-9DF2-F65E764AE649}" srcOrd="5" destOrd="0" presId="urn:microsoft.com/office/officeart/2005/8/layout/radial5"/>
    <dgm:cxn modelId="{A0AD2404-1AC1-420B-AD7B-946E3BE2B0D1}" type="presParOf" srcId="{DBFCF6F7-46BC-4211-9DF2-F65E764AE649}" destId="{1CB59D42-E36C-4A56-90A6-3DE41C610094}" srcOrd="0" destOrd="0" presId="urn:microsoft.com/office/officeart/2005/8/layout/radial5"/>
    <dgm:cxn modelId="{7F7FF25C-1137-4BE2-8437-A5C5720F91C9}" type="presParOf" srcId="{3BC69D42-CF91-4503-A06D-4C46F04A79EF}" destId="{B7DCEF13-9F9D-4B4C-9ED2-6F2188F2B24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351F-1DD0-4AEF-9BB2-51186A74F217}">
      <dsp:nvSpPr>
        <dsp:cNvPr id="0" name=""/>
        <dsp:cNvSpPr/>
      </dsp:nvSpPr>
      <dsp:spPr>
        <a:xfrm>
          <a:off x="1924260" y="1816670"/>
          <a:ext cx="1296238" cy="129623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Messaging System</a:t>
          </a:r>
        </a:p>
      </dsp:txBody>
      <dsp:txXfrm>
        <a:off x="2114090" y="2006500"/>
        <a:ext cx="916578" cy="916578"/>
      </dsp:txXfrm>
    </dsp:sp>
    <dsp:sp modelId="{92231153-B06E-48C3-AC77-79356C85BB0E}">
      <dsp:nvSpPr>
        <dsp:cNvPr id="0" name=""/>
        <dsp:cNvSpPr/>
      </dsp:nvSpPr>
      <dsp:spPr>
        <a:xfrm rot="16200000">
          <a:off x="2212046" y="1169412"/>
          <a:ext cx="720667" cy="440721"/>
        </a:xfrm>
        <a:prstGeom prst="leftRightArrow">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miter/>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fr-CA" sz="800" kern="1200" dirty="0"/>
            <a:t>Messages</a:t>
          </a:r>
        </a:p>
      </dsp:txBody>
      <dsp:txXfrm>
        <a:off x="2278154" y="1323664"/>
        <a:ext cx="588451" cy="264433"/>
      </dsp:txXfrm>
    </dsp:sp>
    <dsp:sp modelId="{0F3CDC1D-D90C-4441-BFB6-4136FB69B89F}">
      <dsp:nvSpPr>
        <dsp:cNvPr id="0" name=""/>
        <dsp:cNvSpPr/>
      </dsp:nvSpPr>
      <dsp:spPr>
        <a:xfrm>
          <a:off x="1924260" y="315073"/>
          <a:ext cx="1296238" cy="6687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err="1"/>
            <a:t>DSpace</a:t>
          </a:r>
          <a:endParaRPr lang="fr-CA" sz="1400" kern="1200"/>
        </a:p>
      </dsp:txBody>
      <dsp:txXfrm>
        <a:off x="1924260" y="315073"/>
        <a:ext cx="1296238" cy="668794"/>
      </dsp:txXfrm>
    </dsp:sp>
    <dsp:sp modelId="{F5E5B467-4E11-41DC-ABD7-E7CE2D6283A7}">
      <dsp:nvSpPr>
        <dsp:cNvPr id="0" name=""/>
        <dsp:cNvSpPr/>
      </dsp:nvSpPr>
      <dsp:spPr>
        <a:xfrm rot="1800000">
          <a:off x="3121695" y="2742840"/>
          <a:ext cx="696384" cy="440721"/>
        </a:xfrm>
        <a:prstGeom prst="leftRightArrow">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miter/>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fr-CA" sz="800" kern="1200" dirty="0"/>
            <a:t>Messages</a:t>
          </a:r>
        </a:p>
      </dsp:txBody>
      <dsp:txXfrm>
        <a:off x="3130552" y="2797930"/>
        <a:ext cx="564168" cy="264433"/>
      </dsp:txXfrm>
    </dsp:sp>
    <dsp:sp modelId="{67DAFBAA-0025-49A7-84ED-7097CA791EB2}">
      <dsp:nvSpPr>
        <dsp:cNvPr id="0" name=""/>
        <dsp:cNvSpPr/>
      </dsp:nvSpPr>
      <dsp:spPr>
        <a:xfrm>
          <a:off x="3738006" y="3177559"/>
          <a:ext cx="1296238" cy="6687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VIVO</a:t>
          </a:r>
        </a:p>
      </dsp:txBody>
      <dsp:txXfrm>
        <a:off x="3738006" y="3177559"/>
        <a:ext cx="1296238" cy="668794"/>
      </dsp:txXfrm>
    </dsp:sp>
    <dsp:sp modelId="{DBFCF6F7-46BC-4211-9DF2-F65E764AE649}">
      <dsp:nvSpPr>
        <dsp:cNvPr id="0" name=""/>
        <dsp:cNvSpPr/>
      </dsp:nvSpPr>
      <dsp:spPr>
        <a:xfrm rot="8973612">
          <a:off x="1325784" y="2767227"/>
          <a:ext cx="646963" cy="440721"/>
        </a:xfrm>
        <a:prstGeom prst="leftRightArrow">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miter/>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fr-CA" sz="800" kern="1200" dirty="0"/>
            <a:t>Messages</a:t>
          </a:r>
        </a:p>
      </dsp:txBody>
      <dsp:txXfrm rot="10800000">
        <a:off x="1448888" y="2821879"/>
        <a:ext cx="514747" cy="264433"/>
      </dsp:txXfrm>
    </dsp:sp>
    <dsp:sp modelId="{B7DCEF13-9F9D-4B4C-9ED2-6F2188F2B245}">
      <dsp:nvSpPr>
        <dsp:cNvPr id="0" name=""/>
        <dsp:cNvSpPr/>
      </dsp:nvSpPr>
      <dsp:spPr>
        <a:xfrm>
          <a:off x="108120" y="3197612"/>
          <a:ext cx="1296238" cy="6687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err="1"/>
            <a:t>Other</a:t>
          </a:r>
          <a:r>
            <a:rPr lang="fr-CA" sz="1400" kern="1200"/>
            <a:t> data sources</a:t>
          </a:r>
        </a:p>
      </dsp:txBody>
      <dsp:txXfrm>
        <a:off x="108120" y="3197612"/>
        <a:ext cx="1296238" cy="66879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421920" y="713520"/>
            <a:ext cx="6258240" cy="3520080"/>
          </a:xfrm>
          <a:prstGeom prst="rect">
            <a:avLst/>
          </a:prstGeom>
        </p:spPr>
        <p:txBody>
          <a:bodyPr lIns="0" tIns="0" rIns="0" bIns="0" anchor="ctr">
            <a:noAutofit/>
          </a:bodyPr>
          <a:lstStyle/>
          <a:p>
            <a:pPr algn="ctr"/>
            <a:r>
              <a:rPr lang="fr-CA" sz="4400" b="0" strike="noStrike" spc="-1">
                <a:latin typeface="Arial"/>
              </a:rPr>
              <a:t>Cliquez pour déplacer la diapo</a:t>
            </a:r>
          </a:p>
        </p:txBody>
      </p:sp>
      <p:sp>
        <p:nvSpPr>
          <p:cNvPr id="86" name="PlaceHolder 2"/>
          <p:cNvSpPr>
            <a:spLocks noGrp="1"/>
          </p:cNvSpPr>
          <p:nvPr>
            <p:ph type="body"/>
          </p:nvPr>
        </p:nvSpPr>
        <p:spPr>
          <a:xfrm>
            <a:off x="709920" y="4459320"/>
            <a:ext cx="5681520" cy="4224240"/>
          </a:xfrm>
          <a:prstGeom prst="rect">
            <a:avLst/>
          </a:prstGeom>
        </p:spPr>
        <p:txBody>
          <a:bodyPr lIns="0" tIns="0" rIns="0" bIns="0">
            <a:noAutofit/>
          </a:bodyPr>
          <a:lstStyle/>
          <a:p>
            <a:r>
              <a:rPr lang="fr-CA" sz="2000" b="0" strike="noStrike" spc="-1">
                <a:latin typeface="Arial"/>
              </a:rPr>
              <a:t>Cliquez pour modifier le format des notes</a:t>
            </a:r>
          </a:p>
        </p:txBody>
      </p:sp>
      <p:sp>
        <p:nvSpPr>
          <p:cNvPr id="87" name="PlaceHolder 3"/>
          <p:cNvSpPr>
            <a:spLocks noGrp="1"/>
          </p:cNvSpPr>
          <p:nvPr>
            <p:ph type="hdr"/>
          </p:nvPr>
        </p:nvSpPr>
        <p:spPr>
          <a:xfrm>
            <a:off x="0" y="0"/>
            <a:ext cx="3081960" cy="468720"/>
          </a:xfrm>
          <a:prstGeom prst="rect">
            <a:avLst/>
          </a:prstGeom>
        </p:spPr>
        <p:txBody>
          <a:bodyPr lIns="0" tIns="0" rIns="0" bIns="0">
            <a:noAutofit/>
          </a:bodyPr>
          <a:lstStyle/>
          <a:p>
            <a:r>
              <a:rPr lang="fr-CA" sz="1400" b="0" strike="noStrike" spc="-1">
                <a:latin typeface="Times New Roman"/>
              </a:rPr>
              <a:t>&lt;en-tête&gt;</a:t>
            </a:r>
          </a:p>
        </p:txBody>
      </p:sp>
      <p:sp>
        <p:nvSpPr>
          <p:cNvPr id="88" name="PlaceHolder 4"/>
          <p:cNvSpPr>
            <a:spLocks noGrp="1"/>
          </p:cNvSpPr>
          <p:nvPr>
            <p:ph type="dt"/>
          </p:nvPr>
        </p:nvSpPr>
        <p:spPr>
          <a:xfrm>
            <a:off x="4020120" y="0"/>
            <a:ext cx="3081960" cy="468720"/>
          </a:xfrm>
          <a:prstGeom prst="rect">
            <a:avLst/>
          </a:prstGeom>
        </p:spPr>
        <p:txBody>
          <a:bodyPr lIns="0" tIns="0" rIns="0" bIns="0">
            <a:noAutofit/>
          </a:bodyPr>
          <a:lstStyle/>
          <a:p>
            <a:pPr algn="r"/>
            <a:r>
              <a:rPr lang="fr-CA" sz="1400" b="0" strike="noStrike" spc="-1">
                <a:latin typeface="Times New Roman"/>
              </a:rPr>
              <a:t>&lt;date/heure&gt;</a:t>
            </a:r>
          </a:p>
        </p:txBody>
      </p:sp>
      <p:sp>
        <p:nvSpPr>
          <p:cNvPr id="89" name="PlaceHolder 5"/>
          <p:cNvSpPr>
            <a:spLocks noGrp="1"/>
          </p:cNvSpPr>
          <p:nvPr>
            <p:ph type="ftr"/>
          </p:nvPr>
        </p:nvSpPr>
        <p:spPr>
          <a:xfrm>
            <a:off x="0" y="8919360"/>
            <a:ext cx="3081960" cy="468720"/>
          </a:xfrm>
          <a:prstGeom prst="rect">
            <a:avLst/>
          </a:prstGeom>
        </p:spPr>
        <p:txBody>
          <a:bodyPr lIns="0" tIns="0" rIns="0" bIns="0" anchor="b">
            <a:noAutofit/>
          </a:bodyPr>
          <a:lstStyle/>
          <a:p>
            <a:r>
              <a:rPr lang="fr-CA" sz="1400" b="0" strike="noStrike" spc="-1">
                <a:latin typeface="Times New Roman"/>
              </a:rPr>
              <a:t>&lt;pied de page&gt;</a:t>
            </a:r>
          </a:p>
        </p:txBody>
      </p:sp>
      <p:sp>
        <p:nvSpPr>
          <p:cNvPr id="90" name="PlaceHolder 6"/>
          <p:cNvSpPr>
            <a:spLocks noGrp="1"/>
          </p:cNvSpPr>
          <p:nvPr>
            <p:ph type="sldNum"/>
          </p:nvPr>
        </p:nvSpPr>
        <p:spPr>
          <a:xfrm>
            <a:off x="4020120" y="8919360"/>
            <a:ext cx="3081960" cy="468720"/>
          </a:xfrm>
          <a:prstGeom prst="rect">
            <a:avLst/>
          </a:prstGeom>
        </p:spPr>
        <p:txBody>
          <a:bodyPr lIns="0" tIns="0" rIns="0" bIns="0" anchor="b">
            <a:noAutofit/>
          </a:bodyPr>
          <a:lstStyle/>
          <a:p>
            <a:pPr algn="r"/>
            <a:fld id="{07F09D36-390A-459F-AE32-1F8737BF8584}" type="slidenum">
              <a:rPr lang="fr-CA" sz="1400" b="0" strike="noStrike" spc="-1">
                <a:latin typeface="Times New Roman"/>
              </a:rPr>
              <a:t>‹N°›</a:t>
            </a:fld>
            <a:endParaRPr lang="fr-CA"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735120" y="1173240"/>
            <a:ext cx="5631840" cy="3168000"/>
          </a:xfrm>
          <a:prstGeom prst="rect">
            <a:avLst/>
          </a:prstGeom>
        </p:spPr>
      </p:sp>
      <p:sp>
        <p:nvSpPr>
          <p:cNvPr id="275"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Data mapping between de VIVO and DSpace is a process that can be performed in multiple ways. Here we present three approaches that can be considered for this task</a:t>
            </a:r>
            <a:endParaRPr lang="fr-CA" sz="2000" b="0" strike="noStrike" spc="-1">
              <a:latin typeface="Arial"/>
            </a:endParaRPr>
          </a:p>
        </p:txBody>
      </p:sp>
      <p:sp>
        <p:nvSpPr>
          <p:cNvPr id="276"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E1608185-A396-4373-9E02-B91CD68C9137}" type="slidenum">
              <a:rPr lang="fr-CA" sz="1200" b="0" strike="noStrike" spc="-1">
                <a:latin typeface="Times New Roman"/>
              </a:rPr>
              <a:t>1</a:t>
            </a:fld>
            <a:endParaRPr lang="fr-CA"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735013" y="1173163"/>
            <a:ext cx="5632450" cy="3168650"/>
          </a:xfrm>
          <a:prstGeom prst="rect">
            <a:avLst/>
          </a:prstGeom>
        </p:spPr>
      </p:sp>
      <p:sp>
        <p:nvSpPr>
          <p:cNvPr id="302"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The second solution consists in modifying the Dspace architecture to include Semantic Web functionalities. The communication between de VIVO and Dspace is always provided by a façade</a:t>
            </a:r>
            <a:endParaRPr lang="fr-CA" sz="2000" b="0" strike="noStrike" spc="-1">
              <a:latin typeface="Arial"/>
            </a:endParaRPr>
          </a:p>
          <a:p>
            <a:pPr marL="216000" indent="-215640">
              <a:lnSpc>
                <a:spcPct val="100000"/>
              </a:lnSpc>
              <a:tabLst>
                <a:tab pos="0" algn="l"/>
              </a:tabLst>
            </a:pPr>
            <a:r>
              <a:rPr lang="en-US" sz="2000" b="0" strike="noStrike" spc="-1">
                <a:latin typeface="Arial"/>
              </a:rPr>
              <a:t>Here are the details of this architectural model</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68200" indent="-267480">
              <a:lnSpc>
                <a:spcPct val="100000"/>
              </a:lnSpc>
              <a:buClr>
                <a:srgbClr val="000000"/>
              </a:buClr>
              <a:buFont typeface="+mj-lt"/>
              <a:buAutoNum type="arabicPeriod"/>
              <a:tabLst>
                <a:tab pos="0" algn="l"/>
              </a:tabLst>
            </a:pPr>
            <a:r>
              <a:rPr lang="en-US" sz="2000" b="0" strike="noStrike" spc="-1">
                <a:latin typeface="Arial"/>
              </a:rPr>
              <a:t>Extend the storage layer by adding an RDF triplet database (TDB) whose contents are synchronized in real time with the system's metadatabase</a:t>
            </a:r>
            <a:endParaRPr lang="fr-CA" sz="2000" b="0" strike="noStrike" spc="-1">
              <a:latin typeface="Arial"/>
            </a:endParaRPr>
          </a:p>
          <a:p>
            <a:pPr marL="268200" indent="-267480">
              <a:lnSpc>
                <a:spcPct val="100000"/>
              </a:lnSpc>
              <a:buClr>
                <a:srgbClr val="000000"/>
              </a:buClr>
              <a:buFont typeface="+mj-lt"/>
              <a:buAutoNum type="arabicPeriod"/>
              <a:tabLst>
                <a:tab pos="0" algn="l"/>
              </a:tabLst>
            </a:pPr>
            <a:r>
              <a:rPr lang="en-US" sz="2000" b="0" strike="noStrike" spc="-1">
                <a:latin typeface="Arial"/>
              </a:rPr>
              <a:t>Add a SPARQL query editor and SPARQL endpoint Api to the application layer</a:t>
            </a:r>
            <a:endParaRPr lang="fr-CA" sz="2000" b="0" strike="noStrike" spc="-1">
              <a:latin typeface="Arial"/>
            </a:endParaRPr>
          </a:p>
          <a:p>
            <a:pPr marL="268200" indent="-267480">
              <a:lnSpc>
                <a:spcPct val="100000"/>
              </a:lnSpc>
              <a:buClr>
                <a:srgbClr val="000000"/>
              </a:buClr>
              <a:buFont typeface="+mj-lt"/>
              <a:buAutoNum type="arabicPeriod"/>
              <a:tabLst>
                <a:tab pos="0" algn="l"/>
              </a:tabLst>
            </a:pPr>
            <a:r>
              <a:rPr lang="en-US" sz="2000" b="0" strike="noStrike" spc="-1">
                <a:latin typeface="Arial"/>
              </a:rPr>
              <a:t>Data synchronization between VIVO and DSpace is ensured by the facade through the SPARQL protocol</a:t>
            </a:r>
            <a:endParaRPr lang="fr-CA" sz="2000" b="0" strike="noStrike" spc="-1">
              <a:latin typeface="Arial"/>
            </a:endParaRPr>
          </a:p>
          <a:p>
            <a:pPr marL="268200" indent="-267480">
              <a:lnSpc>
                <a:spcPct val="100000"/>
              </a:lnSpc>
              <a:buClr>
                <a:srgbClr val="000000"/>
              </a:buClr>
              <a:buFont typeface="+mj-lt"/>
              <a:buAutoNum type="arabicPeriod"/>
              <a:tabLst>
                <a:tab pos="0" algn="l"/>
              </a:tabLst>
            </a:pPr>
            <a:r>
              <a:rPr lang="en-US" sz="2000" b="0" strike="noStrike" spc="-1">
                <a:latin typeface="Arial"/>
              </a:rPr>
              <a:t>The DSpace semantic instance can thus become a LOD node</a:t>
            </a:r>
            <a:endParaRPr lang="fr-CA" sz="2000" b="0" strike="noStrike" spc="-1">
              <a:latin typeface="Arial"/>
            </a:endParaRPr>
          </a:p>
        </p:txBody>
      </p:sp>
      <p:sp>
        <p:nvSpPr>
          <p:cNvPr id="303"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1F7BB51C-96E7-4507-A1D0-2E57FD6385C1}" type="slidenum">
              <a:rPr lang="fr-CA" sz="1200" b="0" strike="noStrike" spc="-1">
                <a:latin typeface="Times New Roman"/>
              </a:rPr>
              <a:t>11</a:t>
            </a:fld>
            <a:endParaRPr lang="fr-CA"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735013" y="1173163"/>
            <a:ext cx="5632450" cy="3168650"/>
          </a:xfrm>
          <a:prstGeom prst="rect">
            <a:avLst/>
          </a:prstGeom>
        </p:spPr>
      </p:sp>
      <p:sp>
        <p:nvSpPr>
          <p:cNvPr id="305" name="PlaceHolder 2"/>
          <p:cNvSpPr>
            <a:spLocks noGrp="1"/>
          </p:cNvSpPr>
          <p:nvPr>
            <p:ph type="body"/>
          </p:nvPr>
        </p:nvSpPr>
        <p:spPr>
          <a:xfrm>
            <a:off x="710280" y="4518360"/>
            <a:ext cx="5681160" cy="422316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solution aims to delegate the data exchange control mechanism to a centralized system that manages communications by receiving and sending messages that can contain either commands or data. </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By decentralizing the data sources and making them all equivalent to each other this type of solution offers highly scalable, adaptive, incremental characteristics. </a:t>
            </a:r>
            <a:endParaRPr lang="fr-CA" sz="2000" b="0" strike="noStrike" spc="-1">
              <a:latin typeface="Arial"/>
            </a:endParaRPr>
          </a:p>
          <a:p>
            <a:pPr marL="216000" indent="-215640">
              <a:lnSpc>
                <a:spcPct val="100000"/>
              </a:lnSpc>
              <a:tabLst>
                <a:tab pos="0" algn="l"/>
              </a:tabLst>
            </a:pPr>
            <a:r>
              <a:rPr lang="en-US" sz="2000" b="0" strike="noStrike" spc="-1">
                <a:latin typeface="Arial"/>
              </a:rPr>
              <a:t>For this solution we use the message design pattern.</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171360" indent="-170640">
              <a:lnSpc>
                <a:spcPct val="100000"/>
              </a:lnSpc>
              <a:buClr>
                <a:srgbClr val="404040"/>
              </a:buClr>
              <a:buFont typeface="Arial"/>
              <a:buChar char="•"/>
              <a:tabLst>
                <a:tab pos="0" algn="l"/>
              </a:tabLst>
            </a:pPr>
            <a:r>
              <a:rPr lang="en-US" sz="1200" b="0" strike="noStrike" spc="-1">
                <a:solidFill>
                  <a:srgbClr val="404040"/>
                </a:solidFill>
                <a:latin typeface="+mn-lt"/>
                <a:ea typeface="+mn-ea"/>
              </a:rPr>
              <a:t>The main objective of the </a:t>
            </a:r>
            <a:r>
              <a:rPr lang="en-US" sz="1200" b="0" i="1" strike="noStrike" spc="-1">
                <a:solidFill>
                  <a:srgbClr val="404040"/>
                </a:solidFill>
                <a:latin typeface="+mn-lt"/>
                <a:ea typeface="+mn-ea"/>
              </a:rPr>
              <a:t>Message Design Pattern</a:t>
            </a:r>
            <a:r>
              <a:rPr lang="en-US" sz="1200" b="0" strike="noStrike" spc="-1">
                <a:solidFill>
                  <a:srgbClr val="404040"/>
                </a:solidFill>
                <a:latin typeface="+mn-lt"/>
                <a:ea typeface="+mn-ea"/>
              </a:rPr>
              <a:t> is to decouple the software from its external interfaces. </a:t>
            </a:r>
            <a:endParaRPr lang="fr-CA" sz="1200" b="0" strike="noStrike" spc="-1">
              <a:latin typeface="Arial"/>
            </a:endParaRPr>
          </a:p>
          <a:p>
            <a:pPr marL="171360" indent="-170640">
              <a:lnSpc>
                <a:spcPct val="100000"/>
              </a:lnSpc>
              <a:buClr>
                <a:srgbClr val="000000"/>
              </a:buClr>
              <a:buFont typeface="Arial"/>
              <a:buChar char="•"/>
              <a:tabLst>
                <a:tab pos="0" algn="l"/>
              </a:tabLst>
            </a:pPr>
            <a:r>
              <a:rPr lang="en-US" sz="2000" b="0" strike="noStrike" spc="-1">
                <a:solidFill>
                  <a:srgbClr val="404040"/>
                </a:solidFill>
                <a:latin typeface="+mn-lt"/>
                <a:ea typeface="+mn-ea"/>
              </a:rPr>
              <a:t>This pattern allows iterative interface development while maintaining backward compatibility.</a:t>
            </a:r>
            <a:endParaRPr lang="fr-CA" sz="2000" b="0" strike="noStrike" spc="-1">
              <a:latin typeface="Arial"/>
            </a:endParaRPr>
          </a:p>
          <a:p>
            <a:pPr marL="171360" indent="-170640">
              <a:lnSpc>
                <a:spcPct val="100000"/>
              </a:lnSpc>
              <a:buClr>
                <a:srgbClr val="000000"/>
              </a:buClr>
              <a:buFont typeface="Arial"/>
              <a:buChar char="•"/>
              <a:tabLst>
                <a:tab pos="0" algn="l"/>
              </a:tabLst>
            </a:pPr>
            <a:r>
              <a:rPr lang="en-US" sz="2000" b="0" strike="noStrike" spc="-1">
                <a:solidFill>
                  <a:srgbClr val="404040"/>
                </a:solidFill>
                <a:latin typeface="+mn-lt"/>
                <a:ea typeface="+mn-ea"/>
              </a:rPr>
              <a:t>The </a:t>
            </a:r>
            <a:r>
              <a:rPr lang="en-US" sz="1200" b="0" strike="noStrike" spc="-1">
                <a:solidFill>
                  <a:srgbClr val="404040"/>
                </a:solidFill>
                <a:latin typeface="+mn-lt"/>
                <a:ea typeface="+mn-ea"/>
              </a:rPr>
              <a:t>message is an exchange of information between a sender and one or many receivers</a:t>
            </a:r>
            <a:r>
              <a:rPr lang="en-US" sz="2000" b="0" strike="noStrike" spc="-1">
                <a:solidFill>
                  <a:srgbClr val="404040"/>
                </a:solidFill>
                <a:latin typeface="+mn-lt"/>
                <a:ea typeface="+mn-ea"/>
              </a:rPr>
              <a:t>. The message management is provided by the messaging system</a:t>
            </a:r>
            <a:endParaRPr lang="fr-CA" sz="2000" b="0" strike="noStrike" spc="-1">
              <a:latin typeface="Arial"/>
            </a:endParaRPr>
          </a:p>
          <a:p>
            <a:pPr marL="171360" indent="-170640">
              <a:lnSpc>
                <a:spcPct val="100000"/>
              </a:lnSpc>
              <a:buClr>
                <a:srgbClr val="404040"/>
              </a:buClr>
              <a:buFont typeface="Arial"/>
              <a:buChar char="•"/>
              <a:tabLst>
                <a:tab pos="0" algn="l"/>
              </a:tabLst>
            </a:pPr>
            <a:r>
              <a:rPr lang="en-US" sz="1200" b="0" strike="noStrike" spc="-1">
                <a:solidFill>
                  <a:srgbClr val="404040"/>
                </a:solidFill>
                <a:latin typeface="+mn-lt"/>
                <a:ea typeface="+mn-ea"/>
              </a:rPr>
              <a:t> In the message flow example, Dspace is the sender of the message and the receivers are VIVO and the other sources that are connected to the Messaging system.</a:t>
            </a:r>
            <a:endParaRPr lang="fr-CA" sz="1200" b="0" strike="noStrike" spc="-1">
              <a:latin typeface="Arial"/>
            </a:endParaRPr>
          </a:p>
          <a:p>
            <a:pPr marL="171360" indent="-170640">
              <a:lnSpc>
                <a:spcPct val="100000"/>
              </a:lnSpc>
              <a:buClr>
                <a:srgbClr val="404040"/>
              </a:buClr>
              <a:buFont typeface="Arial"/>
              <a:buChar char="•"/>
              <a:tabLst>
                <a:tab pos="0" algn="l"/>
              </a:tabLst>
            </a:pPr>
            <a:r>
              <a:rPr lang="en-US" sz="1200" b="0" strike="noStrike" spc="-1">
                <a:solidFill>
                  <a:srgbClr val="404040"/>
                </a:solidFill>
                <a:latin typeface="+mn-lt"/>
                <a:ea typeface="+mn-ea"/>
              </a:rPr>
              <a:t>Data from different sources are synchronized in real time.</a:t>
            </a:r>
            <a:endParaRPr lang="fr-CA" sz="1200" b="0" strike="noStrike" spc="-1">
              <a:latin typeface="Arial"/>
            </a:endParaRPr>
          </a:p>
          <a:p>
            <a:pPr marL="171360" indent="-170640">
              <a:lnSpc>
                <a:spcPct val="100000"/>
              </a:lnSpc>
              <a:buClr>
                <a:srgbClr val="404040"/>
              </a:buClr>
              <a:buFont typeface="Arial"/>
              <a:buChar char="•"/>
              <a:tabLst>
                <a:tab pos="0" algn="l"/>
              </a:tabLst>
            </a:pPr>
            <a:r>
              <a:rPr lang="en-US" sz="1200" b="0" strike="noStrike" spc="-1">
                <a:solidFill>
                  <a:srgbClr val="404040"/>
                </a:solidFill>
                <a:latin typeface="+mn-lt"/>
                <a:ea typeface="+mn-ea"/>
              </a:rPr>
              <a:t>The DSpace/VIVO facade allows federated search execution using SPARQL query</a:t>
            </a:r>
            <a:endParaRPr lang="fr-CA" sz="1200" b="0" strike="noStrike" spc="-1">
              <a:latin typeface="Arial"/>
            </a:endParaRPr>
          </a:p>
          <a:p>
            <a:pPr marL="171360" indent="-170640">
              <a:lnSpc>
                <a:spcPct val="100000"/>
              </a:lnSpc>
              <a:buClr>
                <a:srgbClr val="000000"/>
              </a:buClr>
              <a:buFont typeface="Arial"/>
              <a:buChar char="•"/>
              <a:tabLst>
                <a:tab pos="0" algn="l"/>
              </a:tabLst>
            </a:pPr>
            <a:r>
              <a:rPr lang="en-US" sz="2000" b="0" strike="noStrike" spc="-1">
                <a:solidFill>
                  <a:srgbClr val="404040"/>
                </a:solidFill>
                <a:latin typeface="+mn-lt"/>
                <a:ea typeface="+mn-ea"/>
              </a:rPr>
              <a:t>Data can also be accessed by a client directly from the messaging system</a:t>
            </a:r>
            <a:endParaRPr lang="fr-CA" sz="2000" b="0" strike="noStrike" spc="-1">
              <a:latin typeface="Arial"/>
            </a:endParaRPr>
          </a:p>
          <a:p>
            <a:pPr marL="171360" indent="-170640">
              <a:lnSpc>
                <a:spcPct val="100000"/>
              </a:lnSpc>
              <a:buClr>
                <a:srgbClr val="404040"/>
              </a:buClr>
              <a:buFont typeface="Arial"/>
              <a:buChar char="•"/>
              <a:tabLst>
                <a:tab pos="0" algn="l"/>
              </a:tabLst>
            </a:pPr>
            <a:r>
              <a:rPr lang="en-US" sz="1200" b="0" strike="noStrike" spc="-1">
                <a:solidFill>
                  <a:srgbClr val="404040"/>
                </a:solidFill>
                <a:latin typeface="+mn-lt"/>
                <a:ea typeface="+mn-ea"/>
              </a:rPr>
              <a:t>The current VIVO-DataConnect project uses this </a:t>
            </a:r>
            <a:r>
              <a:rPr lang="en-US" sz="2000" b="0" strike="noStrike" spc="-1">
                <a:solidFill>
                  <a:srgbClr val="404040"/>
                </a:solidFill>
                <a:latin typeface="+mn-lt"/>
                <a:ea typeface="+mn-ea"/>
              </a:rPr>
              <a:t>pattern. It is specially designed to standardize the integration of external data sources such as Orchid</a:t>
            </a:r>
            <a:endParaRPr lang="fr-CA" sz="2000" b="0" strike="noStrike" spc="-1">
              <a:latin typeface="Arial"/>
            </a:endParaRPr>
          </a:p>
        </p:txBody>
      </p:sp>
      <p:sp>
        <p:nvSpPr>
          <p:cNvPr id="306"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7F5661D6-D56B-4B94-A2C4-2FD7BDA77D04}" type="slidenum">
              <a:rPr lang="fr-CA" sz="1200" b="0" strike="noStrike" spc="-1">
                <a:latin typeface="Times New Roman"/>
              </a:rPr>
              <a:t>12</a:t>
            </a:fld>
            <a:endParaRPr lang="fr-CA"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735120" y="1173240"/>
            <a:ext cx="5631840" cy="3168000"/>
          </a:xfrm>
          <a:prstGeom prst="rect">
            <a:avLst/>
          </a:prstGeom>
        </p:spPr>
      </p:sp>
      <p:sp>
        <p:nvSpPr>
          <p:cNvPr id="308"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table aims to make a summary comparison between the three architectures</a:t>
            </a:r>
            <a:endParaRPr lang="fr-CA" sz="2000" b="0" strike="noStrike" spc="-1">
              <a:latin typeface="Arial"/>
            </a:endParaRPr>
          </a:p>
        </p:txBody>
      </p:sp>
      <p:sp>
        <p:nvSpPr>
          <p:cNvPr id="309"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E2CFF603-7C23-440D-B7B6-318A50CD5A26}" type="slidenum">
              <a:rPr lang="fr-CA" sz="1200" b="0" strike="noStrike" spc="-1">
                <a:latin typeface="Times New Roman"/>
              </a:rPr>
              <a:t>14</a:t>
            </a:fld>
            <a:endParaRPr lang="fr-CA"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735013" y="1173163"/>
            <a:ext cx="5632450" cy="3168650"/>
          </a:xfrm>
          <a:prstGeom prst="rect">
            <a:avLst/>
          </a:prstGeom>
        </p:spPr>
      </p:sp>
      <p:sp>
        <p:nvSpPr>
          <p:cNvPr id="278"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buClr>
                <a:srgbClr val="000000"/>
              </a:buClr>
              <a:buFont typeface="Wingdings" charset="2"/>
              <a:buChar char=""/>
            </a:pPr>
            <a:r>
              <a:rPr lang="en-US" sz="2000" b="0" strike="noStrike" spc="-1">
                <a:latin typeface="Arial"/>
              </a:rPr>
              <a:t>The first approach is to use the RDFIzer which is currently provided by Dspace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0" strike="noStrike" spc="-1">
                <a:latin typeface="Arial"/>
              </a:rPr>
              <a:t>The transformation process we propose, which has been tested several times consists of: </a:t>
            </a:r>
            <a:endParaRPr lang="fr-CA" sz="2000" b="0" strike="noStrike" spc="-1">
              <a:latin typeface="Arial"/>
            </a:endParaRPr>
          </a:p>
          <a:p>
            <a:pPr marL="216000" lvl="1" indent="-215640">
              <a:lnSpc>
                <a:spcPct val="100000"/>
              </a:lnSpc>
              <a:buClr>
                <a:srgbClr val="000000"/>
              </a:buClr>
              <a:buFont typeface="Wingdings" charset="2"/>
              <a:buChar char=""/>
              <a:tabLst>
                <a:tab pos="0" algn="l"/>
              </a:tabLst>
            </a:pPr>
            <a:r>
              <a:rPr lang="en-US" sz="2000" b="0" strike="noStrike" spc="-1">
                <a:latin typeface="Arial"/>
              </a:rPr>
              <a:t>first, translating the DSpace source data into an RDF graph representation. This task to be performed by the DSpace RDFizer</a:t>
            </a:r>
            <a:endParaRPr lang="fr-CA" sz="2000" b="0" strike="noStrike" spc="-1">
              <a:latin typeface="Arial"/>
            </a:endParaRPr>
          </a:p>
          <a:p>
            <a:pPr marL="216000" lvl="1" indent="-215640">
              <a:lnSpc>
                <a:spcPct val="100000"/>
              </a:lnSpc>
              <a:buClr>
                <a:srgbClr val="000000"/>
              </a:buClr>
              <a:buFont typeface="Wingdings" charset="2"/>
              <a:buChar char=""/>
              <a:tabLst>
                <a:tab pos="0" algn="l"/>
              </a:tabLst>
            </a:pPr>
            <a:r>
              <a:rPr lang="en-US" sz="2000" b="0" strike="noStrike" spc="-1">
                <a:latin typeface="Arial"/>
              </a:rPr>
              <a:t>Second, translate into VIVO perspective the DSpace source data within an RDF format using a SPARQL construct query</a:t>
            </a: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0" strike="noStrike" spc="-1">
                <a:latin typeface="Arial"/>
              </a:rPr>
              <a:t>The SPARQL query uses the following files as input </a:t>
            </a:r>
            <a:r>
              <a:rPr lang="fr-CA" sz="2000" b="0" strike="noStrike" spc="-1">
                <a:latin typeface="Arial"/>
              </a:rPr>
              <a:t>: </a:t>
            </a:r>
          </a:p>
          <a:p>
            <a:pPr marL="216000" lvl="1" indent="-215640">
              <a:lnSpc>
                <a:spcPct val="100000"/>
              </a:lnSpc>
              <a:buClr>
                <a:srgbClr val="000000"/>
              </a:buClr>
              <a:buFont typeface="Wingdings" charset="2"/>
              <a:buChar char=""/>
              <a:tabLst>
                <a:tab pos="0" algn="l"/>
              </a:tabLst>
            </a:pPr>
            <a:r>
              <a:rPr lang="fr-CA" sz="2000" b="0" strike="noStrike" spc="-1">
                <a:latin typeface="Arial"/>
              </a:rPr>
              <a:t>DSpace source data in RDF format</a:t>
            </a:r>
          </a:p>
          <a:p>
            <a:pPr marL="216000" lvl="1" indent="-215640">
              <a:lnSpc>
                <a:spcPct val="100000"/>
              </a:lnSpc>
              <a:buClr>
                <a:srgbClr val="000000"/>
              </a:buClr>
              <a:buFont typeface="Wingdings" charset="2"/>
              <a:buChar char=""/>
              <a:tabLst>
                <a:tab pos="0" algn="l"/>
              </a:tabLst>
            </a:pPr>
            <a:r>
              <a:rPr lang="en-US" sz="2000" b="0" strike="noStrike" spc="-1">
                <a:latin typeface="Arial"/>
              </a:rPr>
              <a:t>the files representing the DSpace data semantics which are in RDF </a:t>
            </a:r>
            <a:endParaRPr lang="fr-CA" sz="2000" b="0" strike="noStrike" spc="-1">
              <a:latin typeface="Arial"/>
            </a:endParaRPr>
          </a:p>
          <a:p>
            <a:pPr marL="216000" lvl="1" indent="-215640">
              <a:lnSpc>
                <a:spcPct val="100000"/>
              </a:lnSpc>
              <a:buClr>
                <a:srgbClr val="000000"/>
              </a:buClr>
              <a:buFont typeface="Wingdings" charset="2"/>
              <a:buChar char=""/>
              <a:tabLst>
                <a:tab pos="0" algn="l"/>
              </a:tabLst>
            </a:pPr>
            <a:r>
              <a:rPr lang="en-US" sz="2000" b="0" strike="noStrike" spc="-1">
                <a:latin typeface="Arial"/>
              </a:rPr>
              <a:t>the VIVO ontology used to contextualize the data sources in the VIVO perspective</a:t>
            </a:r>
            <a:endParaRPr lang="fr-CA" sz="2000" b="0" strike="noStrike" spc="-1">
              <a:latin typeface="Arial"/>
            </a:endParaRPr>
          </a:p>
        </p:txBody>
      </p:sp>
      <p:sp>
        <p:nvSpPr>
          <p:cNvPr id="279"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D429281F-A809-4AA9-B874-222D46CDCC41}" type="slidenum">
              <a:rPr lang="fr-CA" sz="1200" b="0" strike="noStrike" spc="-1">
                <a:latin typeface="Times New Roman"/>
              </a:rPr>
              <a:t>3</a:t>
            </a:fld>
            <a:endParaRPr lang="fr-CA"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735013" y="1173163"/>
            <a:ext cx="5632450" cy="3168650"/>
          </a:xfrm>
          <a:prstGeom prst="rect">
            <a:avLst/>
          </a:prstGeom>
        </p:spPr>
      </p:sp>
      <p:sp>
        <p:nvSpPr>
          <p:cNvPr id="281"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approach consists in producing a VIVO representation of DSpace data from a source data extraction mechanism directly from the Postgres database used by DSpace.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Block 2 which has been processed similarly to block one is mainly oriented to extract the data contained in the database.  The result is therefore a graph of data in RDF format that are structured in the Dspace perspective.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The process of the third approach is similar to the second approach except that the data source comes from the Dspace REST-API instead of from the Postgres database.</a:t>
            </a:r>
            <a:endParaRPr lang="fr-CA" sz="2000" b="0" strike="noStrike" spc="-1">
              <a:latin typeface="Arial"/>
            </a:endParaRPr>
          </a:p>
        </p:txBody>
      </p:sp>
      <p:sp>
        <p:nvSpPr>
          <p:cNvPr id="282"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31D1DC5A-22EC-4F18-B197-CFAA4FB593D7}" type="slidenum">
              <a:rPr lang="fr-CA" sz="1200" b="0" strike="noStrike" spc="-1">
                <a:latin typeface="Times New Roman"/>
              </a:rPr>
              <a:t>4</a:t>
            </a:fld>
            <a:endParaRPr lang="fr-CA"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735013" y="1173163"/>
            <a:ext cx="5632450" cy="3168650"/>
          </a:xfrm>
          <a:prstGeom prst="rect">
            <a:avLst/>
          </a:prstGeom>
        </p:spPr>
      </p:sp>
      <p:sp>
        <p:nvSpPr>
          <p:cNvPr id="284"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approach consists in producing a VIVO representation of DSpace data from a source data extraction mechanism directly from the Postgres database used by DSpace.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Block 2 which has been processed similarly to block one is mainly oriented to extract the data contained in the database.  The result is therefore a graph of data in RDF format that are structured in the Dspace perspective.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The process of the third approach is similar to the second approach except that the data source comes from the Dspace REST-API instead of from the Postgres database.</a:t>
            </a:r>
            <a:endParaRPr lang="fr-CA" sz="2000" b="0" strike="noStrike" spc="-1">
              <a:latin typeface="Arial"/>
            </a:endParaRPr>
          </a:p>
        </p:txBody>
      </p:sp>
      <p:sp>
        <p:nvSpPr>
          <p:cNvPr id="285"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863286AB-F628-494D-90F0-53E6BCA191C1}" type="slidenum">
              <a:rPr lang="fr-CA" sz="1200" b="0" strike="noStrike" spc="-1">
                <a:latin typeface="Times New Roman"/>
              </a:rPr>
              <a:t>5</a:t>
            </a:fld>
            <a:endParaRPr lang="fr-CA"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735013" y="1173163"/>
            <a:ext cx="5632450" cy="3168650"/>
          </a:xfrm>
          <a:prstGeom prst="rect">
            <a:avLst/>
          </a:prstGeom>
        </p:spPr>
      </p:sp>
      <p:sp>
        <p:nvSpPr>
          <p:cNvPr id="287"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endParaRPr lang="fr-CA" sz="2000" b="0" strike="noStrike" spc="-1">
              <a:latin typeface="Arial"/>
            </a:endParaRPr>
          </a:p>
        </p:txBody>
      </p:sp>
      <p:sp>
        <p:nvSpPr>
          <p:cNvPr id="288"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72C72985-AEBA-4C13-B6E2-954C96764814}" type="slidenum">
              <a:rPr lang="fr-CA" sz="1200" b="0" strike="noStrike" spc="-1">
                <a:latin typeface="Times New Roman"/>
              </a:rPr>
              <a:t>6</a:t>
            </a:fld>
            <a:endParaRPr lang="fr-CA"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735013" y="1173163"/>
            <a:ext cx="5632450" cy="3168650"/>
          </a:xfrm>
          <a:prstGeom prst="rect">
            <a:avLst/>
          </a:prstGeom>
        </p:spPr>
      </p:sp>
      <p:sp>
        <p:nvSpPr>
          <p:cNvPr id="290"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In this slide we will focus on the data structure that is produced by the Dspace RDFizer</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Files are provided with the Dspace RDFIzer. These two ontologies represent the data semantics that are provided when the RDFIzer extracts data from Dspace.</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These three panels are a visual representation of the Dspace metadata ontologies content as presented in VIVO-Studio. It shows the property structure, the class structure and the individuals contained in these ontologies.</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For example, here is the data structure for the "create a title" action </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First of all the definition of the action in this case "create".</a:t>
            </a:r>
            <a:endParaRPr lang="fr-CA" sz="2000" b="0" strike="noStrike" spc="-1">
              <a:latin typeface="Arial"/>
            </a:endParaRPr>
          </a:p>
          <a:p>
            <a:pPr marL="216000" indent="-215640">
              <a:lnSpc>
                <a:spcPct val="100000"/>
              </a:lnSpc>
              <a:tabLst>
                <a:tab pos="0" algn="l"/>
              </a:tabLst>
            </a:pPr>
            <a:r>
              <a:rPr lang="en-US" sz="2000" b="0" strike="noStrike" spc="-1">
                <a:latin typeface="Arial"/>
              </a:rPr>
              <a:t>Secondly, the definition of the target predicate associated with the action</a:t>
            </a:r>
            <a:endParaRPr lang="fr-CA" sz="2000" b="0" strike="noStrike" spc="-1">
              <a:latin typeface="Arial"/>
            </a:endParaRPr>
          </a:p>
          <a:p>
            <a:pPr marL="216000" indent="-215640">
              <a:lnSpc>
                <a:spcPct val="100000"/>
              </a:lnSpc>
              <a:tabLst>
                <a:tab pos="0" algn="l"/>
              </a:tabLst>
            </a:pPr>
            <a:r>
              <a:rPr lang="en-US" sz="2000" b="0" strike="noStrike" spc="-1">
                <a:latin typeface="Arial"/>
              </a:rPr>
              <a:t>And finally the command reification that will be injected in the target ontology</a:t>
            </a:r>
            <a:endParaRPr lang="fr-CA" sz="2000" b="0" strike="noStrike" spc="-1">
              <a:latin typeface="Arial"/>
            </a:endParaRPr>
          </a:p>
        </p:txBody>
      </p:sp>
      <p:sp>
        <p:nvSpPr>
          <p:cNvPr id="291"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5A8344BF-E6C1-447A-8711-13819690400A}" type="slidenum">
              <a:rPr lang="fr-CA" sz="1200" b="0" strike="noStrike" spc="-1">
                <a:latin typeface="Times New Roman"/>
              </a:rPr>
              <a:t>7</a:t>
            </a:fld>
            <a:endParaRPr lang="fr-CA"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735120" y="1173240"/>
            <a:ext cx="5631840" cy="3168000"/>
          </a:xfrm>
          <a:prstGeom prst="rect">
            <a:avLst/>
          </a:prstGeom>
        </p:spPr>
      </p:sp>
      <p:sp>
        <p:nvSpPr>
          <p:cNvPr id="293"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slide presents an example of the DSpace RDFizer data mapping to the VIVO perspective. This is a type of processing that could be performed by the SPARQL construct.</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tabLst>
                <a:tab pos="0" algn="l"/>
              </a:tabLst>
            </a:pPr>
            <a:r>
              <a:rPr lang="en-US" sz="2000" b="0" strike="noStrike" spc="-1">
                <a:latin typeface="Arial"/>
              </a:rPr>
              <a:t>First the predicate contained in the action reification is interpreted as a VIVO document.</a:t>
            </a:r>
            <a:endParaRPr lang="fr-CA" sz="2000" b="0" strike="noStrike" spc="-1">
              <a:latin typeface="Arial"/>
            </a:endParaRPr>
          </a:p>
          <a:p>
            <a:pPr marL="216000" indent="-215640">
              <a:lnSpc>
                <a:spcPct val="100000"/>
              </a:lnSpc>
              <a:tabLst>
                <a:tab pos="0" algn="l"/>
              </a:tabLst>
            </a:pPr>
            <a:r>
              <a:rPr lang="en-US" sz="2000" b="0" strike="noStrike" spc="-1">
                <a:latin typeface="Arial"/>
              </a:rPr>
              <a:t>Secondly the title value is translated in the VIVO ontology into an RDFS:label</a:t>
            </a:r>
            <a:endParaRPr lang="fr-CA" sz="2000" b="0" strike="noStrike" spc="-1">
              <a:latin typeface="Arial"/>
            </a:endParaRPr>
          </a:p>
          <a:p>
            <a:pPr marL="216000" indent="-215640">
              <a:lnSpc>
                <a:spcPct val="100000"/>
              </a:lnSpc>
              <a:tabLst>
                <a:tab pos="0" algn="l"/>
              </a:tabLst>
            </a:pPr>
            <a:r>
              <a:rPr lang="en-US" sz="2000" b="0" strike="noStrike" spc="-1">
                <a:latin typeface="Arial"/>
              </a:rPr>
              <a:t>Finally the subject which is a DOI is encoded in bibo:doi of the VIVO entity.</a:t>
            </a:r>
            <a:endParaRPr lang="fr-CA" sz="2000" b="0" strike="noStrike" spc="-1">
              <a:latin typeface="Arial"/>
            </a:endParaRPr>
          </a:p>
        </p:txBody>
      </p:sp>
      <p:sp>
        <p:nvSpPr>
          <p:cNvPr id="294"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605F1779-FF5F-4BEC-A9E1-F4594AF77C73}" type="slidenum">
              <a:rPr lang="fr-CA" sz="1200" b="0" strike="noStrike" spc="-1">
                <a:latin typeface="Times New Roman"/>
              </a:rPr>
              <a:t>8</a:t>
            </a:fld>
            <a:endParaRPr lang="fr-CA"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735120" y="1173240"/>
            <a:ext cx="5631840" cy="3168000"/>
          </a:xfrm>
          <a:prstGeom prst="rect">
            <a:avLst/>
          </a:prstGeom>
        </p:spPr>
      </p:sp>
      <p:sp>
        <p:nvSpPr>
          <p:cNvPr id="296"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To answer these questions we will present three solutions: </a:t>
            </a:r>
            <a:endParaRPr lang="fr-CA" sz="2000" b="0" strike="noStrike" spc="-1">
              <a:latin typeface="Arial"/>
            </a:endParaRPr>
          </a:p>
          <a:p>
            <a:pPr marL="216000" indent="-215640">
              <a:lnSpc>
                <a:spcPct val="100000"/>
              </a:lnSpc>
              <a:tabLst>
                <a:tab pos="0" algn="l"/>
              </a:tabLst>
            </a:pPr>
            <a:r>
              <a:rPr lang="en-US" sz="2000" b="0" strike="noStrike" spc="-1">
                <a:latin typeface="Arial"/>
              </a:rPr>
              <a:t>1- VIVO's Dspace facade, </a:t>
            </a:r>
            <a:endParaRPr lang="fr-CA" sz="2000" b="0" strike="noStrike" spc="-1">
              <a:latin typeface="Arial"/>
            </a:endParaRPr>
          </a:p>
          <a:p>
            <a:pPr marL="216000" indent="-215640">
              <a:lnSpc>
                <a:spcPct val="100000"/>
              </a:lnSpc>
              <a:tabLst>
                <a:tab pos="0" algn="l"/>
              </a:tabLst>
            </a:pPr>
            <a:r>
              <a:rPr lang="en-US" sz="2000" b="0" strike="noStrike" spc="-1">
                <a:latin typeface="Arial"/>
              </a:rPr>
              <a:t>2- the addition of semantic functionality to Dspace, and </a:t>
            </a:r>
            <a:endParaRPr lang="fr-CA" sz="2000" b="0" strike="noStrike" spc="-1">
              <a:latin typeface="Arial"/>
            </a:endParaRPr>
          </a:p>
          <a:p>
            <a:pPr marL="216000" indent="-215640">
              <a:lnSpc>
                <a:spcPct val="100000"/>
              </a:lnSpc>
              <a:tabLst>
                <a:tab pos="0" algn="l"/>
              </a:tabLst>
            </a:pPr>
            <a:r>
              <a:rPr lang="en-US" sz="2000" b="0" strike="noStrike" spc="-1">
                <a:latin typeface="Arial"/>
              </a:rPr>
              <a:t>3- the use of the messaging pattern to ensure communication between de VIVO and Dspace.</a:t>
            </a:r>
            <a:endParaRPr lang="fr-CA" sz="2000" b="0" strike="noStrike" spc="-1">
              <a:latin typeface="Arial"/>
            </a:endParaRPr>
          </a:p>
        </p:txBody>
      </p:sp>
      <p:sp>
        <p:nvSpPr>
          <p:cNvPr id="297"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EE908BDD-0B2B-447F-8EB4-0A10F0257705}" type="slidenum">
              <a:rPr lang="fr-CA" sz="1200" b="0" strike="noStrike" spc="-1">
                <a:latin typeface="Times New Roman"/>
              </a:rPr>
              <a:t>9</a:t>
            </a:fld>
            <a:endParaRPr lang="fr-CA"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735013" y="1173163"/>
            <a:ext cx="5632450" cy="3168650"/>
          </a:xfrm>
          <a:prstGeom prst="rect">
            <a:avLst/>
          </a:prstGeom>
        </p:spPr>
      </p:sp>
      <p:sp>
        <p:nvSpPr>
          <p:cNvPr id="299" name="PlaceHolder 2"/>
          <p:cNvSpPr>
            <a:spLocks noGrp="1"/>
          </p:cNvSpPr>
          <p:nvPr>
            <p:ph type="body"/>
          </p:nvPr>
        </p:nvSpPr>
        <p:spPr>
          <a:xfrm>
            <a:off x="710280" y="4518360"/>
            <a:ext cx="5681160" cy="3696120"/>
          </a:xfrm>
          <a:prstGeom prst="rect">
            <a:avLst/>
          </a:prstGeom>
        </p:spPr>
        <p:txBody>
          <a:bodyPr lIns="94320" tIns="47160" rIns="94320" bIns="47160">
            <a:noAutofit/>
          </a:bodyPr>
          <a:lstStyle/>
          <a:p>
            <a:pPr marL="216000" indent="-215640">
              <a:lnSpc>
                <a:spcPct val="100000"/>
              </a:lnSpc>
              <a:tabLst>
                <a:tab pos="0" algn="l"/>
              </a:tabLst>
            </a:pPr>
            <a:r>
              <a:rPr lang="en-US" sz="2000" b="0" strike="noStrike" spc="-1">
                <a:latin typeface="Arial"/>
              </a:rPr>
              <a:t>This slide presents the main components of the solution allowing communication and data exchange between VIVO and Dspace in order to make them accessible to a web client. The solution offers a standardized interface and a single access point to a web client that will manage the communication between Dspace and vivo</a:t>
            </a:r>
            <a:endParaRPr lang="fr-CA" sz="2000" b="0" strike="noStrike" spc="-1">
              <a:latin typeface="Arial"/>
            </a:endParaRPr>
          </a:p>
          <a:p>
            <a:pPr marL="216000" indent="-215640">
              <a:lnSpc>
                <a:spcPct val="100000"/>
              </a:lnSpc>
              <a:tabLst>
                <a:tab pos="0" algn="l"/>
              </a:tabLst>
            </a:pP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1" strike="noStrike" spc="-1">
                <a:latin typeface="Arial"/>
              </a:rPr>
              <a:t>Facade</a:t>
            </a:r>
            <a:r>
              <a:rPr lang="en-US" sz="2000" b="0" strike="noStrike" spc="-1">
                <a:latin typeface="Arial"/>
              </a:rPr>
              <a:t> is a </a:t>
            </a:r>
            <a:r>
              <a:rPr lang="en-US" sz="2000" b="0" i="1" strike="noStrike" spc="-1">
                <a:latin typeface="Arial"/>
              </a:rPr>
              <a:t>structural design pattern </a:t>
            </a:r>
            <a:r>
              <a:rPr lang="en-US" sz="2000" b="0" strike="noStrike" spc="-1">
                <a:latin typeface="Arial"/>
              </a:rPr>
              <a:t>that provides an interface for easy access to a library, framework or any complex set of classes.</a:t>
            </a: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1" strike="noStrike" spc="-1">
                <a:latin typeface="Arial"/>
              </a:rPr>
              <a:t>RDFizer </a:t>
            </a:r>
            <a:r>
              <a:rPr lang="en-US" sz="2000" b="0" strike="noStrike" spc="-1">
                <a:latin typeface="Arial"/>
              </a:rPr>
              <a:t>is an on-demand translator of DSpace data into a set of RDF triples that are stored in a triplestore accessible through a SPARQL endpoint.</a:t>
            </a: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0" strike="noStrike" spc="-1">
                <a:latin typeface="Arial"/>
              </a:rPr>
              <a:t>The </a:t>
            </a:r>
            <a:r>
              <a:rPr lang="en-US" sz="2000" b="1" strike="noStrike" spc="-1">
                <a:latin typeface="Arial"/>
              </a:rPr>
              <a:t>DSpace/VIVO facade</a:t>
            </a:r>
            <a:r>
              <a:rPr lang="en-US" sz="2000" b="0" strike="noStrike" spc="-1">
                <a:latin typeface="Arial"/>
              </a:rPr>
              <a:t> is accessible to a web client and provides a </a:t>
            </a:r>
            <a:r>
              <a:rPr lang="en-US" sz="2000" b="1" strike="noStrike" spc="-1">
                <a:latin typeface="Arial"/>
              </a:rPr>
              <a:t>single-entry point </a:t>
            </a:r>
            <a:r>
              <a:rPr lang="en-US" sz="2000" b="0" strike="noStrike" spc="-1">
                <a:latin typeface="Arial"/>
              </a:rPr>
              <a:t>that unifies communications between the various components of the ecosystem</a:t>
            </a: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0" strike="noStrike" spc="-1">
                <a:latin typeface="Arial"/>
              </a:rPr>
              <a:t>The </a:t>
            </a:r>
            <a:r>
              <a:rPr lang="en-US" sz="2000" b="1" strike="noStrike" spc="-1">
                <a:latin typeface="Arial"/>
              </a:rPr>
              <a:t>SPARQL federated search </a:t>
            </a:r>
            <a:r>
              <a:rPr lang="en-US" sz="2000" b="0" strike="noStrike" spc="-1">
                <a:latin typeface="Arial"/>
              </a:rPr>
              <a:t>allows to unify the result of a search even though it is distributed over the two data sources Fuseki and VIVO</a:t>
            </a:r>
            <a:endParaRPr lang="fr-CA" sz="2000" b="0" strike="noStrike" spc="-1">
              <a:latin typeface="Arial"/>
            </a:endParaRPr>
          </a:p>
          <a:p>
            <a:pPr marL="216000" indent="-215640">
              <a:lnSpc>
                <a:spcPct val="100000"/>
              </a:lnSpc>
              <a:buClr>
                <a:srgbClr val="000000"/>
              </a:buClr>
              <a:buFont typeface="Wingdings" charset="2"/>
              <a:buChar char=""/>
              <a:tabLst>
                <a:tab pos="0" algn="l"/>
              </a:tabLst>
            </a:pPr>
            <a:r>
              <a:rPr lang="en-US" sz="2000" b="0" strike="noStrike" spc="-1">
                <a:latin typeface="Arial"/>
              </a:rPr>
              <a:t>The data synchronization periodicity is delegated to an external service of the facade which is in fact a kind of Web client</a:t>
            </a:r>
            <a:endParaRPr lang="fr-CA" sz="2000" b="0" strike="noStrike" spc="-1">
              <a:latin typeface="Arial"/>
            </a:endParaRPr>
          </a:p>
        </p:txBody>
      </p:sp>
      <p:sp>
        <p:nvSpPr>
          <p:cNvPr id="300" name="CustomShape 3"/>
          <p:cNvSpPr/>
          <p:nvPr/>
        </p:nvSpPr>
        <p:spPr>
          <a:xfrm>
            <a:off x="4023000" y="8917560"/>
            <a:ext cx="3076920" cy="470160"/>
          </a:xfrm>
          <a:prstGeom prst="rect">
            <a:avLst/>
          </a:prstGeom>
          <a:noFill/>
          <a:ln>
            <a:noFill/>
          </a:ln>
        </p:spPr>
        <p:style>
          <a:lnRef idx="0">
            <a:scrgbClr r="0" g="0" b="0"/>
          </a:lnRef>
          <a:fillRef idx="0">
            <a:scrgbClr r="0" g="0" b="0"/>
          </a:fillRef>
          <a:effectRef idx="0">
            <a:scrgbClr r="0" g="0" b="0"/>
          </a:effectRef>
          <a:fontRef idx="minor"/>
        </p:style>
        <p:txBody>
          <a:bodyPr lIns="94320" tIns="47160" rIns="94320" bIns="47160" anchor="b">
            <a:noAutofit/>
          </a:bodyPr>
          <a:lstStyle/>
          <a:p>
            <a:pPr algn="r">
              <a:lnSpc>
                <a:spcPct val="100000"/>
              </a:lnSpc>
            </a:pPr>
            <a:fld id="{64DC4FD3-62B9-4368-A414-84E881DB89BD}" type="slidenum">
              <a:rPr lang="fr-CA" sz="1200" b="0" strike="noStrike" spc="-1">
                <a:latin typeface="Times New Roman"/>
              </a:rPr>
              <a:t>10</a:t>
            </a:fld>
            <a:endParaRPr lang="fr-CA"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CA" sz="3200" b="0" strike="noStrike" spc="-1">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CA" sz="3200" b="0" strike="noStrike" spc="-1">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CA" sz="3200" b="0" strike="noStrike" spc="-1">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CA" sz="3200" b="0" strike="noStrike" spc="-1">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CA" sz="3200" b="0" strike="noStrike" spc="-1">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CA" sz="3200" b="0" strike="noStrike" spc="-1">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CA" sz="3200" b="0" strike="noStrike" spc="-1">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CA"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CA" sz="3200" b="0" strike="noStrike" spc="-1">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CA"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CA" sz="3200" b="0" strike="noStrike" spc="-1">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CA" sz="3200" b="0" strike="noStrike" spc="-1">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CA" sz="3200" b="0" strike="noStrike" spc="-1">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CA" sz="3200" b="0" strike="noStrike" spc="-1">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CA" sz="3200" b="0" strike="noStrike" spc="-1">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CA" sz="3200" b="0" strike="noStrike" spc="-1">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CA" sz="3200" b="0" strike="noStrike" spc="-1">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CA" sz="3200" b="0" strike="noStrike" spc="-1">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CA" sz="3200" b="0" strike="noStrike" spc="-1">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CA" sz="3200" b="0" strike="noStrike" spc="-1">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CA"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CA"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CA" sz="3200" b="0" strike="noStrike" spc="-1">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CA"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CA" sz="4400" b="0" strike="noStrike" spc="-1">
                <a:latin typeface="Arial"/>
              </a:rPr>
              <a:t>Cliquez pour éditer le format du texte-titre</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CA"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CA" sz="2800" b="0" strike="noStrike" spc="-1">
                <a:latin typeface="Arial"/>
              </a:rPr>
              <a:t>Second niveau de plan</a:t>
            </a:r>
          </a:p>
          <a:p>
            <a:pPr marL="1296000" lvl="2" indent="-288000">
              <a:spcBef>
                <a:spcPts val="850"/>
              </a:spcBef>
              <a:buClr>
                <a:srgbClr val="000000"/>
              </a:buClr>
              <a:buSzPct val="45000"/>
              <a:buFont typeface="Wingdings" charset="2"/>
              <a:buChar char=""/>
            </a:pPr>
            <a:r>
              <a:rPr lang="fr-CA" sz="2400" b="0" strike="noStrike" spc="-1">
                <a:latin typeface="Arial"/>
              </a:rPr>
              <a:t>Troisième niveau de plan</a:t>
            </a:r>
          </a:p>
          <a:p>
            <a:pPr marL="1728000" lvl="3" indent="-216000">
              <a:spcBef>
                <a:spcPts val="567"/>
              </a:spcBef>
              <a:buClr>
                <a:srgbClr val="000000"/>
              </a:buClr>
              <a:buSzPct val="75000"/>
              <a:buFont typeface="Symbol" charset="2"/>
              <a:buChar char=""/>
            </a:pPr>
            <a:r>
              <a:rPr lang="fr-CA"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CA"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CA" sz="2000" b="0" strike="noStrike" spc="-1">
                <a:latin typeface="Arial"/>
              </a:rPr>
              <a:t>Sixième niveau de plan</a:t>
            </a:r>
          </a:p>
          <a:p>
            <a:pPr marL="3024000" lvl="6" indent="-216000">
              <a:spcBef>
                <a:spcPts val="283"/>
              </a:spcBef>
              <a:buClr>
                <a:srgbClr val="000000"/>
              </a:buClr>
              <a:buSzPct val="45000"/>
              <a:buFont typeface="Wingdings" charset="2"/>
              <a:buChar char=""/>
            </a:pPr>
            <a:r>
              <a:rPr lang="fr-CA"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hidden="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 name="CustomShape 2" hidden="1"/>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4"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CA" sz="4400" b="0" strike="noStrike" spc="-1">
                <a:latin typeface="Arial"/>
              </a:rPr>
              <a:t>Cliquez pour éditer le format du texte-titre</a:t>
            </a:r>
          </a:p>
        </p:txBody>
      </p:sp>
      <p:sp>
        <p:nvSpPr>
          <p:cNvPr id="48"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CA"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CA" sz="2800" b="0" strike="noStrike" spc="-1">
                <a:latin typeface="Arial"/>
              </a:rPr>
              <a:t>Second niveau de plan</a:t>
            </a:r>
          </a:p>
          <a:p>
            <a:pPr marL="1296000" lvl="2" indent="-288000">
              <a:spcBef>
                <a:spcPts val="850"/>
              </a:spcBef>
              <a:buClr>
                <a:srgbClr val="000000"/>
              </a:buClr>
              <a:buSzPct val="45000"/>
              <a:buFont typeface="Wingdings" charset="2"/>
              <a:buChar char=""/>
            </a:pPr>
            <a:r>
              <a:rPr lang="fr-CA" sz="2400" b="0" strike="noStrike" spc="-1">
                <a:latin typeface="Arial"/>
              </a:rPr>
              <a:t>Troisième niveau de plan</a:t>
            </a:r>
          </a:p>
          <a:p>
            <a:pPr marL="1728000" lvl="3" indent="-216000">
              <a:spcBef>
                <a:spcPts val="567"/>
              </a:spcBef>
              <a:buClr>
                <a:srgbClr val="000000"/>
              </a:buClr>
              <a:buSzPct val="75000"/>
              <a:buFont typeface="Symbol" charset="2"/>
              <a:buChar char=""/>
            </a:pPr>
            <a:r>
              <a:rPr lang="fr-CA"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CA"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CA" sz="2000" b="0" strike="noStrike" spc="-1">
                <a:latin typeface="Arial"/>
              </a:rPr>
              <a:t>Sixième niveau de plan</a:t>
            </a:r>
          </a:p>
          <a:p>
            <a:pPr marL="3024000" lvl="6" indent="-216000">
              <a:spcBef>
                <a:spcPts val="283"/>
              </a:spcBef>
              <a:buClr>
                <a:srgbClr val="000000"/>
              </a:buClr>
              <a:buSzPct val="45000"/>
              <a:buFont typeface="Wingdings" charset="2"/>
              <a:buChar char=""/>
            </a:pPr>
            <a:r>
              <a:rPr lang="fr-CA"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iki.lyrasis.org/display/DSDOC7x/Linked+%28Open%29+Data"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3140/RG.2.2.22501.83681"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iki.lyrasis.org/display/DSDOC7x/Linked+%28Open%29+Dat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965160" y="643320"/>
            <a:ext cx="6254280" cy="50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85000"/>
              </a:lnSpc>
            </a:pPr>
            <a:r>
              <a:rPr lang="en-US" sz="5000" b="0" strike="noStrike" spc="-52">
                <a:solidFill>
                  <a:srgbClr val="262626"/>
                </a:solidFill>
                <a:latin typeface="Calibri Light"/>
              </a:rPr>
              <a:t>What might be the approach for mapping between different models of DSpace and VIVO (elements, concepts, fields)?  </a:t>
            </a:r>
            <a:endParaRPr lang="fr-CA" sz="5000" b="0" strike="noStrike" spc="-1">
              <a:latin typeface="Arial"/>
            </a:endParaRPr>
          </a:p>
        </p:txBody>
      </p:sp>
      <p:sp>
        <p:nvSpPr>
          <p:cNvPr id="96" name="CustomShape 6"/>
          <p:cNvSpPr/>
          <p:nvPr/>
        </p:nvSpPr>
        <p:spPr>
          <a:xfrm>
            <a:off x="7871040" y="643320"/>
            <a:ext cx="3340800" cy="50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Bef>
                <a:spcPts val="1199"/>
              </a:spcBef>
              <a:spcAft>
                <a:spcPts val="201"/>
              </a:spcAft>
              <a:tabLst>
                <a:tab pos="0" algn="l"/>
              </a:tabLst>
            </a:pPr>
            <a:r>
              <a:rPr lang="en-US" sz="2400" b="0" strike="noStrike" cap="all" spc="197">
                <a:solidFill>
                  <a:srgbClr val="344068"/>
                </a:solidFill>
                <a:latin typeface="Calibri Light"/>
              </a:rPr>
              <a:t>Three different approaches:</a:t>
            </a:r>
            <a:endParaRPr lang="fr-CA" sz="2400" b="0" strike="noStrike" spc="-1">
              <a:latin typeface="Arial"/>
            </a:endParaRPr>
          </a:p>
          <a:p>
            <a:pPr marL="800280" lvl="1" indent="-342360">
              <a:lnSpc>
                <a:spcPct val="90000"/>
              </a:lnSpc>
              <a:spcBef>
                <a:spcPts val="201"/>
              </a:spcBef>
              <a:spcAft>
                <a:spcPts val="400"/>
              </a:spcAft>
              <a:buClr>
                <a:srgbClr val="1CADE4"/>
              </a:buClr>
              <a:buFont typeface="Calibri Light"/>
              <a:buAutoNum type="arabicPeriod"/>
              <a:tabLst>
                <a:tab pos="0" algn="l"/>
              </a:tabLst>
            </a:pPr>
            <a:r>
              <a:rPr lang="en-US" sz="1800" b="0" strike="noStrike" spc="-1">
                <a:solidFill>
                  <a:srgbClr val="8B8B8B"/>
                </a:solidFill>
                <a:latin typeface="Calibri"/>
              </a:rPr>
              <a:t>Using the Dspace RDFizer</a:t>
            </a:r>
            <a:endParaRPr lang="fr-CA" sz="1800" b="0" strike="noStrike" spc="-1">
              <a:latin typeface="Arial"/>
            </a:endParaRPr>
          </a:p>
          <a:p>
            <a:pPr marL="800280" lvl="1" indent="-342360">
              <a:lnSpc>
                <a:spcPct val="90000"/>
              </a:lnSpc>
              <a:spcBef>
                <a:spcPts val="201"/>
              </a:spcBef>
              <a:spcAft>
                <a:spcPts val="400"/>
              </a:spcAft>
              <a:buClr>
                <a:srgbClr val="1CADE4"/>
              </a:buClr>
              <a:buFont typeface="Calibri Light"/>
              <a:buAutoNum type="arabicPeriod"/>
              <a:tabLst>
                <a:tab pos="0" algn="l"/>
              </a:tabLst>
            </a:pPr>
            <a:r>
              <a:rPr lang="en-US" sz="1800" b="0" strike="noStrike" spc="-1">
                <a:solidFill>
                  <a:srgbClr val="8B8B8B"/>
                </a:solidFill>
                <a:latin typeface="Calibri"/>
              </a:rPr>
              <a:t>Build a VIVO exporter from Dspace Postgres database</a:t>
            </a:r>
            <a:endParaRPr lang="fr-CA" sz="1800" b="0" strike="noStrike" spc="-1">
              <a:latin typeface="Arial"/>
            </a:endParaRPr>
          </a:p>
          <a:p>
            <a:pPr marL="800280" lvl="1" indent="-342360">
              <a:lnSpc>
                <a:spcPct val="90000"/>
              </a:lnSpc>
              <a:spcBef>
                <a:spcPts val="201"/>
              </a:spcBef>
              <a:spcAft>
                <a:spcPts val="400"/>
              </a:spcAft>
              <a:buClr>
                <a:srgbClr val="1CADE4"/>
              </a:buClr>
              <a:buFont typeface="Calibri Light"/>
              <a:buAutoNum type="arabicPeriod"/>
              <a:tabLst>
                <a:tab pos="0" algn="l"/>
              </a:tabLst>
            </a:pPr>
            <a:r>
              <a:rPr lang="en-US" sz="1800" b="0" strike="noStrike" spc="-1">
                <a:solidFill>
                  <a:srgbClr val="8B8B8B"/>
                </a:solidFill>
                <a:latin typeface="Calibri"/>
              </a:rPr>
              <a:t>Build a VIVO exporter from DSpace REST-api</a:t>
            </a:r>
            <a:br/>
            <a:r>
              <a:rPr lang="en-US" sz="1800" b="0" strike="noStrike" spc="-1">
                <a:solidFill>
                  <a:srgbClr val="8B8B8B"/>
                </a:solidFill>
                <a:latin typeface="Calibri"/>
              </a:rPr>
              <a:t> </a:t>
            </a:r>
            <a:endParaRPr lang="fr-CA" sz="1800" b="0" strike="noStrike" spc="-1">
              <a:latin typeface="Arial"/>
            </a:endParaRPr>
          </a:p>
        </p:txBody>
      </p:sp>
      <p:sp>
        <p:nvSpPr>
          <p:cNvPr id="97"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98" name="CustomShape 8"/>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9" name="CustomShape 9"/>
          <p:cNvSpPr/>
          <p:nvPr/>
        </p:nvSpPr>
        <p:spPr>
          <a:xfrm>
            <a:off x="0" y="634104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2500" lnSpcReduction="10000"/>
          </a:bodyPr>
          <a:lstStyle/>
          <a:p>
            <a:pPr>
              <a:lnSpc>
                <a:spcPct val="85000"/>
              </a:lnSpc>
            </a:pPr>
            <a:r>
              <a:rPr lang="fr-CA" sz="4800" b="0" strike="noStrike" spc="-52">
                <a:solidFill>
                  <a:srgbClr val="404040"/>
                </a:solidFill>
                <a:latin typeface="Calibri Light"/>
              </a:rPr>
              <a:t>Architectural solution 1 : DSpace/VIVO facade </a:t>
            </a:r>
            <a:r>
              <a:rPr lang="en-US" sz="3100" b="0" i="1" strike="noStrike" spc="-52">
                <a:solidFill>
                  <a:srgbClr val="404040"/>
                </a:solidFill>
                <a:latin typeface="Calibri Light"/>
              </a:rPr>
              <a:t>A single, standardized access point between VIVO and Dspace.</a:t>
            </a:r>
            <a:endParaRPr lang="fr-CA" sz="3100" b="0" strike="noStrike" spc="-1">
              <a:latin typeface="Arial"/>
            </a:endParaRPr>
          </a:p>
        </p:txBody>
      </p:sp>
      <p:sp>
        <p:nvSpPr>
          <p:cNvPr id="216" name="CustomShape 2"/>
          <p:cNvSpPr/>
          <p:nvPr/>
        </p:nvSpPr>
        <p:spPr>
          <a:xfrm>
            <a:off x="9573480" y="211212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CA" sz="1800" b="0" strike="noStrike" spc="-1">
                <a:solidFill>
                  <a:srgbClr val="FFFFFF"/>
                </a:solidFill>
                <a:latin typeface="Calibri"/>
                <a:ea typeface="DejaVu Sans"/>
              </a:rPr>
              <a:t>DSpace</a:t>
            </a:r>
            <a:endParaRPr lang="fr-CA" sz="1800" b="0" strike="noStrike" spc="-1">
              <a:latin typeface="Arial"/>
            </a:endParaRPr>
          </a:p>
        </p:txBody>
      </p:sp>
      <p:sp>
        <p:nvSpPr>
          <p:cNvPr id="217" name="CustomShape 3"/>
          <p:cNvSpPr/>
          <p:nvPr/>
        </p:nvSpPr>
        <p:spPr>
          <a:xfrm>
            <a:off x="9573480" y="321732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CA" sz="1800" b="0" strike="noStrike" spc="-1">
                <a:solidFill>
                  <a:srgbClr val="FFFFFF"/>
                </a:solidFill>
                <a:latin typeface="Calibri"/>
                <a:ea typeface="DejaVu Sans"/>
              </a:rPr>
              <a:t>Apache Jena/Fuseki</a:t>
            </a:r>
            <a:endParaRPr lang="fr-CA" sz="1800" b="0" strike="noStrike" spc="-1">
              <a:latin typeface="Arial"/>
            </a:endParaRPr>
          </a:p>
        </p:txBody>
      </p:sp>
      <p:sp>
        <p:nvSpPr>
          <p:cNvPr id="218" name="CustomShape 4"/>
          <p:cNvSpPr/>
          <p:nvPr/>
        </p:nvSpPr>
        <p:spPr>
          <a:xfrm>
            <a:off x="9573480" y="432288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CA" sz="1800" b="0" strike="noStrike" spc="-1">
                <a:solidFill>
                  <a:srgbClr val="FFFFFF"/>
                </a:solidFill>
                <a:latin typeface="Calibri"/>
                <a:ea typeface="DejaVu Sans"/>
              </a:rPr>
              <a:t>VIVO</a:t>
            </a:r>
            <a:endParaRPr lang="fr-CA" sz="1800" b="0" strike="noStrike" spc="-1">
              <a:latin typeface="Arial"/>
            </a:endParaRPr>
          </a:p>
        </p:txBody>
      </p:sp>
      <p:sp>
        <p:nvSpPr>
          <p:cNvPr id="219" name="CustomShape 5"/>
          <p:cNvSpPr/>
          <p:nvPr/>
        </p:nvSpPr>
        <p:spPr>
          <a:xfrm>
            <a:off x="5829840" y="2299680"/>
            <a:ext cx="1600920" cy="302976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tIns="45000" rIns="90000" bIns="45000">
            <a:noAutofit/>
          </a:bodyPr>
          <a:lstStyle/>
          <a:p>
            <a:pPr algn="ctr">
              <a:lnSpc>
                <a:spcPct val="100000"/>
              </a:lnSpc>
            </a:pPr>
            <a:r>
              <a:rPr lang="fr-CA" sz="1800" b="0" strike="noStrike" spc="-1">
                <a:solidFill>
                  <a:srgbClr val="FFFFFF"/>
                </a:solidFill>
                <a:latin typeface="Calibri"/>
                <a:ea typeface="DejaVu Sans"/>
              </a:rPr>
              <a:t>DSpace/VIVO Facade</a:t>
            </a:r>
            <a:endParaRPr lang="fr-CA" sz="1800" b="0" strike="noStrike" spc="-1">
              <a:latin typeface="Arial"/>
            </a:endParaRPr>
          </a:p>
        </p:txBody>
      </p:sp>
      <p:sp>
        <p:nvSpPr>
          <p:cNvPr id="220" name="CustomShape 6"/>
          <p:cNvSpPr/>
          <p:nvPr/>
        </p:nvSpPr>
        <p:spPr>
          <a:xfrm>
            <a:off x="11320920" y="2484360"/>
            <a:ext cx="509040" cy="1302120"/>
          </a:xfrm>
          <a:prstGeom prst="curvedLeftArrow">
            <a:avLst>
              <a:gd name="adj1" fmla="val 25000"/>
              <a:gd name="adj2" fmla="val 50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21" name="CustomShape 7"/>
          <p:cNvSpPr/>
          <p:nvPr/>
        </p:nvSpPr>
        <p:spPr>
          <a:xfrm rot="5400000">
            <a:off x="10869840" y="2950920"/>
            <a:ext cx="10486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0" strike="noStrike" spc="-1">
                <a:solidFill>
                  <a:srgbClr val="000000"/>
                </a:solidFill>
                <a:latin typeface="Calibri"/>
                <a:ea typeface="DejaVu Sans"/>
              </a:rPr>
              <a:t>RDFizer</a:t>
            </a:r>
            <a:endParaRPr lang="fr-CA" sz="1800" b="0" strike="noStrike" spc="-1">
              <a:latin typeface="Arial"/>
            </a:endParaRPr>
          </a:p>
        </p:txBody>
      </p:sp>
      <p:sp>
        <p:nvSpPr>
          <p:cNvPr id="222" name="CustomShape 8"/>
          <p:cNvSpPr/>
          <p:nvPr/>
        </p:nvSpPr>
        <p:spPr>
          <a:xfrm>
            <a:off x="4736880" y="2091240"/>
            <a:ext cx="913680" cy="9136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223" name="CustomShape 9"/>
          <p:cNvSpPr/>
          <p:nvPr/>
        </p:nvSpPr>
        <p:spPr>
          <a:xfrm>
            <a:off x="4486680" y="3026520"/>
            <a:ext cx="14140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0" strike="noStrike" spc="-1">
                <a:solidFill>
                  <a:srgbClr val="000000"/>
                </a:solidFill>
                <a:latin typeface="Calibri"/>
                <a:ea typeface="DejaVu Sans"/>
              </a:rPr>
              <a:t>Web Client</a:t>
            </a:r>
            <a:endParaRPr lang="fr-CA" sz="1800" b="0" strike="noStrike" spc="-1">
              <a:latin typeface="Arial"/>
            </a:endParaRPr>
          </a:p>
        </p:txBody>
      </p:sp>
      <p:sp>
        <p:nvSpPr>
          <p:cNvPr id="224" name="CustomShape 10"/>
          <p:cNvSpPr/>
          <p:nvPr/>
        </p:nvSpPr>
        <p:spPr>
          <a:xfrm rot="5400000">
            <a:off x="4950720" y="3371040"/>
            <a:ext cx="849600" cy="84960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25" name="CustomShape 11"/>
          <p:cNvSpPr/>
          <p:nvPr/>
        </p:nvSpPr>
        <p:spPr>
          <a:xfrm>
            <a:off x="4568400" y="4143600"/>
            <a:ext cx="13348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0" strike="noStrike" spc="-1">
                <a:solidFill>
                  <a:srgbClr val="000000"/>
                </a:solidFill>
                <a:latin typeface="Calibri"/>
                <a:ea typeface="DejaVu Sans"/>
              </a:rPr>
              <a:t>HTTP Rest</a:t>
            </a:r>
            <a:endParaRPr lang="fr-CA" sz="1800" b="0" strike="noStrike" spc="-1">
              <a:latin typeface="Arial"/>
            </a:endParaRPr>
          </a:p>
        </p:txBody>
      </p:sp>
      <p:sp>
        <p:nvSpPr>
          <p:cNvPr id="226" name="CustomShape 12"/>
          <p:cNvSpPr/>
          <p:nvPr/>
        </p:nvSpPr>
        <p:spPr>
          <a:xfrm>
            <a:off x="7497000" y="234504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77500" lnSpcReduction="20000"/>
          </a:bodyPr>
          <a:lstStyle/>
          <a:p>
            <a:pPr algn="ctr">
              <a:lnSpc>
                <a:spcPct val="100000"/>
              </a:lnSpc>
            </a:pPr>
            <a:r>
              <a:rPr lang="fr-CA" sz="1800" b="0" strike="noStrike" spc="-1">
                <a:solidFill>
                  <a:srgbClr val="000000"/>
                </a:solidFill>
                <a:latin typeface="Calibri"/>
                <a:ea typeface="DejaVu Sans"/>
              </a:rPr>
              <a:t>HTTP: REST</a:t>
            </a:r>
            <a:endParaRPr lang="fr-CA" sz="1800" b="0" strike="noStrike" spc="-1">
              <a:latin typeface="Arial"/>
            </a:endParaRPr>
          </a:p>
        </p:txBody>
      </p:sp>
      <p:sp>
        <p:nvSpPr>
          <p:cNvPr id="227" name="CustomShape 13"/>
          <p:cNvSpPr/>
          <p:nvPr/>
        </p:nvSpPr>
        <p:spPr>
          <a:xfrm flipH="1">
            <a:off x="7460280" y="339588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77500" lnSpcReduction="20000"/>
          </a:bodyPr>
          <a:lstStyle/>
          <a:p>
            <a:pPr algn="ctr">
              <a:lnSpc>
                <a:spcPct val="100000"/>
              </a:lnSpc>
            </a:pPr>
            <a:r>
              <a:rPr lang="fr-CA" sz="1800" b="0" strike="noStrike" spc="-1">
                <a:solidFill>
                  <a:srgbClr val="000000"/>
                </a:solidFill>
                <a:latin typeface="Calibri"/>
                <a:ea typeface="DejaVu Sans"/>
              </a:rPr>
              <a:t>SPARQL Query</a:t>
            </a:r>
            <a:endParaRPr lang="fr-CA" sz="1800" b="0" strike="noStrike" spc="-1">
              <a:latin typeface="Arial"/>
            </a:endParaRPr>
          </a:p>
        </p:txBody>
      </p:sp>
      <p:sp>
        <p:nvSpPr>
          <p:cNvPr id="228" name="CustomShape 14"/>
          <p:cNvSpPr/>
          <p:nvPr/>
        </p:nvSpPr>
        <p:spPr>
          <a:xfrm flipH="1">
            <a:off x="7460280" y="422136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77500" lnSpcReduction="20000"/>
          </a:bodyPr>
          <a:lstStyle/>
          <a:p>
            <a:pPr algn="ctr">
              <a:lnSpc>
                <a:spcPct val="100000"/>
              </a:lnSpc>
            </a:pPr>
            <a:r>
              <a:rPr lang="fr-CA" sz="1800" b="0" strike="noStrike" spc="-1">
                <a:solidFill>
                  <a:srgbClr val="000000"/>
                </a:solidFill>
                <a:latin typeface="Calibri"/>
                <a:ea typeface="DejaVu Sans"/>
              </a:rPr>
              <a:t>SPARQL Query</a:t>
            </a:r>
            <a:endParaRPr lang="fr-CA" sz="1800" b="0" strike="noStrike" spc="-1">
              <a:latin typeface="Arial"/>
            </a:endParaRPr>
          </a:p>
        </p:txBody>
      </p:sp>
      <p:sp>
        <p:nvSpPr>
          <p:cNvPr id="229" name="CustomShape 15"/>
          <p:cNvSpPr/>
          <p:nvPr/>
        </p:nvSpPr>
        <p:spPr>
          <a:xfrm>
            <a:off x="7532640" y="468720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77500" lnSpcReduction="20000"/>
          </a:bodyPr>
          <a:lstStyle/>
          <a:p>
            <a:pPr algn="ctr">
              <a:lnSpc>
                <a:spcPct val="100000"/>
              </a:lnSpc>
            </a:pPr>
            <a:r>
              <a:rPr lang="fr-CA" sz="1800" b="0" strike="noStrike" spc="-1">
                <a:solidFill>
                  <a:srgbClr val="000000"/>
                </a:solidFill>
                <a:latin typeface="Calibri"/>
                <a:ea typeface="DejaVu Sans"/>
              </a:rPr>
              <a:t>SPARQL Update</a:t>
            </a:r>
            <a:endParaRPr lang="fr-CA" sz="1800" b="0" strike="noStrike" spc="-1">
              <a:latin typeface="Arial"/>
            </a:endParaRPr>
          </a:p>
        </p:txBody>
      </p:sp>
      <p:sp>
        <p:nvSpPr>
          <p:cNvPr id="230" name="CustomShape 16"/>
          <p:cNvSpPr/>
          <p:nvPr/>
        </p:nvSpPr>
        <p:spPr>
          <a:xfrm>
            <a:off x="6630840" y="5751720"/>
            <a:ext cx="58780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CA" sz="1400" b="0" strike="noStrike" spc="-1">
                <a:solidFill>
                  <a:srgbClr val="000000"/>
                </a:solidFill>
                <a:latin typeface="Calibri"/>
                <a:ea typeface="DejaVu Sans"/>
              </a:rPr>
              <a:t>DSpace/LOD Document: </a:t>
            </a:r>
            <a:r>
              <a:rPr lang="fr-CA" sz="1400" b="0" u="sng" strike="noStrike" spc="-1">
                <a:solidFill>
                  <a:srgbClr val="6EAC1C"/>
                </a:solidFill>
                <a:uFillTx/>
                <a:latin typeface="Calibri"/>
                <a:ea typeface="DejaVu Sans"/>
                <a:hlinkClick r:id="rId3"/>
              </a:rPr>
              <a:t>https://wiki.lyrasis.org/display/DSDOC7x/Linked+%28Open%29+Data</a:t>
            </a:r>
            <a:r>
              <a:rPr lang="fr-CA" sz="1400" b="0" strike="noStrike" spc="-1">
                <a:solidFill>
                  <a:srgbClr val="000000"/>
                </a:solidFill>
                <a:latin typeface="Calibri"/>
                <a:ea typeface="DejaVu Sans"/>
              </a:rPr>
              <a:t> </a:t>
            </a:r>
            <a:endParaRPr lang="fr-CA" sz="1400" b="0" strike="noStrike" spc="-1">
              <a:latin typeface="Arial"/>
            </a:endParaRPr>
          </a:p>
        </p:txBody>
      </p:sp>
      <p:pic>
        <p:nvPicPr>
          <p:cNvPr id="231" name="Espace réservé du contenu 35" descr="Une image contenant texte&#10;&#10;Description générée automatiquement"/>
          <p:cNvPicPr/>
          <p:nvPr/>
        </p:nvPicPr>
        <p:blipFill>
          <a:blip r:embed="rId4"/>
          <a:stretch/>
        </p:blipFill>
        <p:spPr>
          <a:xfrm>
            <a:off x="6106680" y="3236040"/>
            <a:ext cx="1047600" cy="568440"/>
          </a:xfrm>
          <a:prstGeom prst="rect">
            <a:avLst/>
          </a:prstGeom>
          <a:ln>
            <a:noFill/>
          </a:ln>
        </p:spPr>
      </p:pic>
      <p:pic>
        <p:nvPicPr>
          <p:cNvPr id="232" name="Picture 2" descr="ASP.NET Core Swagger UI Authorization using IdentityServer4"/>
          <p:cNvPicPr/>
          <p:nvPr/>
        </p:nvPicPr>
        <p:blipFill>
          <a:blip r:embed="rId5"/>
          <a:stretch/>
        </p:blipFill>
        <p:spPr>
          <a:xfrm>
            <a:off x="6014880" y="3930480"/>
            <a:ext cx="1230840" cy="344160"/>
          </a:xfrm>
          <a:prstGeom prst="rect">
            <a:avLst/>
          </a:prstGeom>
          <a:ln>
            <a:noFill/>
          </a:ln>
        </p:spPr>
      </p:pic>
      <p:pic>
        <p:nvPicPr>
          <p:cNvPr id="233" name="Image 39"/>
          <p:cNvPicPr/>
          <p:nvPr/>
        </p:nvPicPr>
        <p:blipFill>
          <a:blip r:embed="rId6"/>
          <a:stretch/>
        </p:blipFill>
        <p:spPr>
          <a:xfrm>
            <a:off x="6200640" y="4400280"/>
            <a:ext cx="859680" cy="863640"/>
          </a:xfrm>
          <a:prstGeom prst="rect">
            <a:avLst/>
          </a:prstGeom>
          <a:ln>
            <a:noFill/>
          </a:ln>
        </p:spPr>
      </p:pic>
      <p:sp>
        <p:nvSpPr>
          <p:cNvPr id="234" name="CustomShape 17"/>
          <p:cNvSpPr/>
          <p:nvPr/>
        </p:nvSpPr>
        <p:spPr>
          <a:xfrm>
            <a:off x="1097280" y="1845720"/>
            <a:ext cx="350856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69500" lnSpcReduction="10000"/>
          </a:bodyPr>
          <a:lstStyle/>
          <a:p>
            <a:pPr marL="91440" indent="-90720">
              <a:lnSpc>
                <a:spcPct val="90000"/>
              </a:lnSpc>
              <a:spcBef>
                <a:spcPts val="1199"/>
              </a:spcBef>
              <a:spcAft>
                <a:spcPts val="201"/>
              </a:spcAft>
              <a:buClr>
                <a:srgbClr val="1CADE4"/>
              </a:buClr>
              <a:buFont typeface="Wingdings" charset="2"/>
              <a:buChar char=""/>
            </a:pPr>
            <a:r>
              <a:rPr lang="en-US" sz="2000" b="1" strike="noStrike" spc="-1">
                <a:solidFill>
                  <a:srgbClr val="404040"/>
                </a:solidFill>
                <a:latin typeface="Calibri"/>
              </a:rPr>
              <a:t>Facade</a:t>
            </a:r>
            <a:r>
              <a:rPr lang="en-US" sz="2000" b="0" strike="noStrike" spc="-1">
                <a:solidFill>
                  <a:srgbClr val="404040"/>
                </a:solidFill>
                <a:latin typeface="Calibri"/>
              </a:rPr>
              <a:t> is a </a:t>
            </a:r>
            <a:r>
              <a:rPr lang="en-US" sz="2000" b="0" i="1" strike="noStrike" spc="-1">
                <a:solidFill>
                  <a:srgbClr val="404040"/>
                </a:solidFill>
                <a:latin typeface="Calibri"/>
              </a:rPr>
              <a:t>structural design pattern </a:t>
            </a:r>
            <a:r>
              <a:rPr lang="en-US" sz="2000" b="0" strike="noStrike" spc="-1">
                <a:solidFill>
                  <a:srgbClr val="404040"/>
                </a:solidFill>
                <a:latin typeface="Calibri"/>
              </a:rPr>
              <a:t>that provides an interface for easy access to a library, framework or any complex set of classes.</a:t>
            </a:r>
            <a:endParaRPr lang="fr-CA" sz="2000" b="0" strike="noStrike" spc="-1">
              <a:latin typeface="Arial"/>
            </a:endParaRPr>
          </a:p>
          <a:p>
            <a:pPr marL="91440" indent="-90720">
              <a:lnSpc>
                <a:spcPct val="90000"/>
              </a:lnSpc>
              <a:spcBef>
                <a:spcPts val="1199"/>
              </a:spcBef>
              <a:spcAft>
                <a:spcPts val="201"/>
              </a:spcAft>
              <a:buClr>
                <a:srgbClr val="1CADE4"/>
              </a:buClr>
              <a:buFont typeface="Wingdings" charset="2"/>
              <a:buChar char=""/>
            </a:pPr>
            <a:r>
              <a:rPr lang="en-US" sz="2000" b="1" strike="noStrike" spc="-1">
                <a:solidFill>
                  <a:srgbClr val="404040"/>
                </a:solidFill>
                <a:latin typeface="Calibri"/>
              </a:rPr>
              <a:t>RDFizer </a:t>
            </a:r>
            <a:r>
              <a:rPr lang="en-US" sz="2000" b="0" strike="noStrike" spc="-1">
                <a:solidFill>
                  <a:srgbClr val="404040"/>
                </a:solidFill>
                <a:latin typeface="Calibri"/>
              </a:rPr>
              <a:t>is an on-demand translator of DSpace data into a set of RDF triples that are stored in a triplestore accessible through a SPARQL endpoint.</a:t>
            </a:r>
            <a:endParaRPr lang="fr-CA" sz="2000" b="0" strike="noStrike" spc="-1">
              <a:latin typeface="Arial"/>
            </a:endParaRPr>
          </a:p>
          <a:p>
            <a:pPr marL="91440" indent="-90720">
              <a:lnSpc>
                <a:spcPct val="90000"/>
              </a:lnSpc>
              <a:spcBef>
                <a:spcPts val="1199"/>
              </a:spcBef>
              <a:spcAft>
                <a:spcPts val="201"/>
              </a:spcAft>
              <a:buClr>
                <a:srgbClr val="1CADE4"/>
              </a:buClr>
              <a:buFont typeface="Wingdings" charset="2"/>
              <a:buChar char=""/>
            </a:pPr>
            <a:r>
              <a:rPr lang="en-US" sz="2000" b="0" strike="noStrike" spc="-1">
                <a:solidFill>
                  <a:srgbClr val="404040"/>
                </a:solidFill>
                <a:latin typeface="Calibri"/>
              </a:rPr>
              <a:t>The </a:t>
            </a:r>
            <a:r>
              <a:rPr lang="en-US" sz="2000" b="1" strike="noStrike" spc="-1">
                <a:solidFill>
                  <a:srgbClr val="404040"/>
                </a:solidFill>
                <a:latin typeface="Calibri"/>
              </a:rPr>
              <a:t>DSpace/VIVO facade</a:t>
            </a:r>
            <a:r>
              <a:rPr lang="en-US" sz="2000" b="0" strike="noStrike" spc="-1">
                <a:solidFill>
                  <a:srgbClr val="404040"/>
                </a:solidFill>
                <a:latin typeface="Calibri"/>
              </a:rPr>
              <a:t> is accessible to a web client and provides a </a:t>
            </a:r>
            <a:r>
              <a:rPr lang="en-US" sz="2000" b="1" strike="noStrike" spc="-1">
                <a:solidFill>
                  <a:srgbClr val="404040"/>
                </a:solidFill>
                <a:latin typeface="Calibri"/>
              </a:rPr>
              <a:t>single-entry point </a:t>
            </a:r>
            <a:r>
              <a:rPr lang="en-US" sz="2000" b="0" strike="noStrike" spc="-1">
                <a:solidFill>
                  <a:srgbClr val="404040"/>
                </a:solidFill>
                <a:latin typeface="Calibri"/>
              </a:rPr>
              <a:t>that unifies communications between the various components of the ecosystem</a:t>
            </a:r>
            <a:endParaRPr lang="fr-CA" sz="2000" b="0" strike="noStrike" spc="-1">
              <a:latin typeface="Arial"/>
            </a:endParaRPr>
          </a:p>
          <a:p>
            <a:pPr marL="91440" indent="-90720">
              <a:lnSpc>
                <a:spcPct val="90000"/>
              </a:lnSpc>
              <a:spcBef>
                <a:spcPts val="1199"/>
              </a:spcBef>
              <a:spcAft>
                <a:spcPts val="201"/>
              </a:spcAft>
              <a:buClr>
                <a:srgbClr val="1CADE4"/>
              </a:buClr>
              <a:buFont typeface="Wingdings" charset="2"/>
              <a:buChar char=""/>
            </a:pPr>
            <a:r>
              <a:rPr lang="en-US" sz="2000" b="0" strike="noStrike" spc="-1">
                <a:solidFill>
                  <a:srgbClr val="404040"/>
                </a:solidFill>
                <a:latin typeface="Calibri"/>
              </a:rPr>
              <a:t>The </a:t>
            </a:r>
            <a:r>
              <a:rPr lang="en-US" sz="2000" b="1" strike="noStrike" spc="-1">
                <a:solidFill>
                  <a:srgbClr val="404040"/>
                </a:solidFill>
                <a:latin typeface="Calibri"/>
              </a:rPr>
              <a:t>SPARQL federated search </a:t>
            </a:r>
            <a:r>
              <a:rPr lang="en-US" sz="2000" b="0" strike="noStrike" spc="-1">
                <a:solidFill>
                  <a:srgbClr val="404040"/>
                </a:solidFill>
                <a:latin typeface="Calibri"/>
              </a:rPr>
              <a:t>allows to unify the result of a search even though it is distributed over the two data sources Fuseki and VIVO</a:t>
            </a:r>
            <a:endParaRPr lang="fr-CA" sz="2000" b="0" strike="noStrike" spc="-1">
              <a:latin typeface="Arial"/>
            </a:endParaRPr>
          </a:p>
          <a:p>
            <a:pPr marL="91440" indent="-90720">
              <a:lnSpc>
                <a:spcPct val="90000"/>
              </a:lnSpc>
              <a:spcBef>
                <a:spcPts val="1199"/>
              </a:spcBef>
              <a:spcAft>
                <a:spcPts val="201"/>
              </a:spcAft>
              <a:buClr>
                <a:srgbClr val="1CADE4"/>
              </a:buClr>
              <a:buFont typeface="Wingdings" charset="2"/>
              <a:buChar char=""/>
            </a:pPr>
            <a:r>
              <a:rPr lang="en-US" sz="2000" b="0" strike="noStrike" spc="-1">
                <a:solidFill>
                  <a:srgbClr val="404040"/>
                </a:solidFill>
                <a:latin typeface="Calibri"/>
              </a:rPr>
              <a:t> </a:t>
            </a:r>
            <a:endParaRPr lang="fr-CA" sz="2000" b="0" strike="noStrike" spc="-1">
              <a:latin typeface="Arial"/>
            </a:endParaRPr>
          </a:p>
        </p:txBody>
      </p:sp>
      <p:pic>
        <p:nvPicPr>
          <p:cNvPr id="235" name="Graphique 4" descr="Flux de travail avec un remplissage uni"/>
          <p:cNvPicPr/>
          <p:nvPr/>
        </p:nvPicPr>
        <p:blipFill>
          <a:blip r:embed="rId7"/>
          <a:stretch/>
        </p:blipFill>
        <p:spPr>
          <a:xfrm>
            <a:off x="4725360" y="2091240"/>
            <a:ext cx="913680" cy="9136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34">
                                            <p:txEl>
                                              <p:pRg st="2" end="2"/>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3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32"/>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33"/>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2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24"/>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22"/>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19"/>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234">
                                            <p:txEl>
                                              <p:pRg st="3" end="3"/>
                                            </p:txEl>
                                          </p:spTgt>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26"/>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234">
                                            <p:txEl>
                                              <p:pRg st="4" end="4"/>
                                            </p:txEl>
                                          </p:spTgt>
                                        </p:tgtEl>
                                        <p:attrNameLst>
                                          <p:attrName>style.visibility</p:attrName>
                                        </p:attrNameLst>
                                      </p:cBhvr>
                                      <p:to>
                                        <p:strVal val="visible"/>
                                      </p:to>
                                    </p:set>
                                  </p:childTnLst>
                                </p:cTn>
                              </p:par>
                              <p:par>
                                <p:cTn id="55" presetID="1" presetClass="entr" fill="hold" nodeType="withEffect">
                                  <p:stCondLst>
                                    <p:cond delay="0"/>
                                  </p:stCondLst>
                                  <p:childTnLst>
                                    <p:set>
                                      <p:cBhvr>
                                        <p:cTn id="56" dur="1" fill="hold">
                                          <p:stCondLst>
                                            <p:cond delay="0"/>
                                          </p:stCondLst>
                                        </p:cTn>
                                        <p:tgtEl>
                                          <p:spTgt spid="235"/>
                                        </p:tgtEl>
                                        <p:attrNameLst>
                                          <p:attrName>style.visibility</p:attrName>
                                        </p:attrNameLst>
                                      </p:cBhvr>
                                      <p:to>
                                        <p:strVal val="visible"/>
                                      </p:to>
                                    </p:set>
                                  </p:childTnLst>
                                </p:cTn>
                              </p:par>
                              <p:par>
                                <p:cTn id="57" presetID="1" presetClass="exit" fill="hold" nodeType="withEffect">
                                  <p:stCondLst>
                                    <p:cond delay="0"/>
                                  </p:stCondLst>
                                  <p:childTnLst>
                                    <p:set>
                                      <p:cBhvr>
                                        <p:cTn id="58" dur="1" fill="hold">
                                          <p:stCondLst>
                                            <p:cond delay="0"/>
                                          </p:stCondLst>
                                        </p:cTn>
                                        <p:tgtEl>
                                          <p:spTgt spid="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4000"/>
          </a:bodyPr>
          <a:lstStyle/>
          <a:p>
            <a:pPr>
              <a:lnSpc>
                <a:spcPct val="85000"/>
              </a:lnSpc>
            </a:pPr>
            <a:r>
              <a:rPr lang="en-CA" sz="4800" b="0" strike="noStrike" spc="-52">
                <a:solidFill>
                  <a:srgbClr val="404040"/>
                </a:solidFill>
                <a:latin typeface="Calibri Light"/>
              </a:rPr>
              <a:t>Architectural solution 2 : </a:t>
            </a:r>
            <a:br/>
            <a:r>
              <a:rPr lang="en-US" sz="4800" b="0" strike="noStrike" spc="-52">
                <a:solidFill>
                  <a:srgbClr val="404040"/>
                </a:solidFill>
                <a:latin typeface="Calibri Light"/>
              </a:rPr>
              <a:t>Add semantic web functionality to DSpace</a:t>
            </a:r>
            <a:endParaRPr lang="fr-CA" sz="4800" b="0" strike="noStrike" spc="-1">
              <a:latin typeface="Arial"/>
            </a:endParaRPr>
          </a:p>
        </p:txBody>
      </p:sp>
      <p:sp>
        <p:nvSpPr>
          <p:cNvPr id="237" name="CustomShape 2"/>
          <p:cNvSpPr/>
          <p:nvPr/>
        </p:nvSpPr>
        <p:spPr>
          <a:xfrm>
            <a:off x="1097280" y="1845720"/>
            <a:ext cx="374544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5000"/>
          </a:bodyPr>
          <a:lstStyle/>
          <a:p>
            <a:pPr marL="268200" indent="-267480">
              <a:lnSpc>
                <a:spcPct val="90000"/>
              </a:lnSpc>
              <a:spcBef>
                <a:spcPts val="1199"/>
              </a:spcBef>
              <a:spcAft>
                <a:spcPts val="201"/>
              </a:spcAft>
              <a:buClr>
                <a:srgbClr val="1CADE4"/>
              </a:buClr>
              <a:buFont typeface="Calibri Light"/>
              <a:buAutoNum type="arabicPeriod"/>
            </a:pPr>
            <a:r>
              <a:rPr lang="en-US" sz="2000" b="0" strike="noStrike" spc="-1">
                <a:solidFill>
                  <a:srgbClr val="404040"/>
                </a:solidFill>
                <a:latin typeface="Calibri"/>
              </a:rPr>
              <a:t>Extend the storage layer by adding an RDF triplet database (TDB) whose contents are synchronized in real time with the system's metadatabase</a:t>
            </a:r>
            <a:endParaRPr lang="fr-CA" sz="2000" b="0" strike="noStrike" spc="-1">
              <a:latin typeface="Arial"/>
            </a:endParaRPr>
          </a:p>
          <a:p>
            <a:pPr marL="268200" indent="-267480">
              <a:lnSpc>
                <a:spcPct val="90000"/>
              </a:lnSpc>
              <a:spcBef>
                <a:spcPts val="1199"/>
              </a:spcBef>
              <a:spcAft>
                <a:spcPts val="201"/>
              </a:spcAft>
              <a:buClr>
                <a:srgbClr val="1CADE4"/>
              </a:buClr>
              <a:buFont typeface="Calibri Light"/>
              <a:buAutoNum type="arabicPeriod"/>
            </a:pPr>
            <a:r>
              <a:rPr lang="en-US" sz="2000" b="0" strike="noStrike" spc="-1">
                <a:solidFill>
                  <a:srgbClr val="404040"/>
                </a:solidFill>
                <a:latin typeface="Calibri"/>
              </a:rPr>
              <a:t>Add a SPARQL query editor and SPARQL endpoint Api to the application layer</a:t>
            </a:r>
            <a:endParaRPr lang="fr-CA" sz="2000" b="0" strike="noStrike" spc="-1">
              <a:latin typeface="Arial"/>
            </a:endParaRPr>
          </a:p>
          <a:p>
            <a:pPr marL="268200" indent="-267480">
              <a:lnSpc>
                <a:spcPct val="90000"/>
              </a:lnSpc>
              <a:spcBef>
                <a:spcPts val="1199"/>
              </a:spcBef>
              <a:spcAft>
                <a:spcPts val="201"/>
              </a:spcAft>
              <a:buClr>
                <a:srgbClr val="1CADE4"/>
              </a:buClr>
              <a:buFont typeface="Calibri Light"/>
              <a:buAutoNum type="arabicPeriod"/>
            </a:pPr>
            <a:r>
              <a:rPr lang="en-US" sz="2000" b="0" strike="noStrike" spc="-1">
                <a:solidFill>
                  <a:srgbClr val="404040"/>
                </a:solidFill>
                <a:latin typeface="Calibri"/>
              </a:rPr>
              <a:t>Data synchronization between VIVO and DSpace is ensured by the facade through the SPARQL protocol</a:t>
            </a:r>
            <a:endParaRPr lang="fr-CA" sz="2000" b="0" strike="noStrike" spc="-1">
              <a:latin typeface="Arial"/>
            </a:endParaRPr>
          </a:p>
          <a:p>
            <a:pPr marL="268200" indent="-267480">
              <a:lnSpc>
                <a:spcPct val="90000"/>
              </a:lnSpc>
              <a:spcBef>
                <a:spcPts val="1199"/>
              </a:spcBef>
              <a:spcAft>
                <a:spcPts val="201"/>
              </a:spcAft>
              <a:buClr>
                <a:srgbClr val="1CADE4"/>
              </a:buClr>
              <a:buFont typeface="Calibri Light"/>
              <a:buAutoNum type="arabicPeriod"/>
            </a:pPr>
            <a:r>
              <a:rPr lang="en-US" sz="2000" b="0" strike="noStrike" spc="-1">
                <a:solidFill>
                  <a:srgbClr val="404040"/>
                </a:solidFill>
                <a:latin typeface="Calibri"/>
              </a:rPr>
              <a:t> </a:t>
            </a:r>
            <a:endParaRPr lang="fr-CA" sz="2000" b="0" strike="noStrike" spc="-1">
              <a:latin typeface="Arial"/>
            </a:endParaRPr>
          </a:p>
        </p:txBody>
      </p:sp>
      <p:pic>
        <p:nvPicPr>
          <p:cNvPr id="238" name="Espace réservé du contenu 4"/>
          <p:cNvPicPr/>
          <p:nvPr/>
        </p:nvPicPr>
        <p:blipFill>
          <a:blip r:embed="rId3"/>
          <a:stretch/>
        </p:blipFill>
        <p:spPr>
          <a:xfrm>
            <a:off x="8398440" y="2351880"/>
            <a:ext cx="3044520" cy="3079080"/>
          </a:xfrm>
          <a:prstGeom prst="rect">
            <a:avLst/>
          </a:prstGeom>
          <a:ln>
            <a:noFill/>
          </a:ln>
        </p:spPr>
      </p:pic>
      <p:sp>
        <p:nvSpPr>
          <p:cNvPr id="239" name="CustomShape 3"/>
          <p:cNvSpPr/>
          <p:nvPr/>
        </p:nvSpPr>
        <p:spPr>
          <a:xfrm>
            <a:off x="7392600" y="4906800"/>
            <a:ext cx="880560" cy="4201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5500" lnSpcReduction="20000"/>
          </a:bodyPr>
          <a:lstStyle/>
          <a:p>
            <a:pPr algn="ctr">
              <a:lnSpc>
                <a:spcPct val="100000"/>
              </a:lnSpc>
            </a:pPr>
            <a:r>
              <a:rPr lang="fr-CA" sz="1800" b="0" strike="noStrike" spc="-1">
                <a:solidFill>
                  <a:srgbClr val="FFFFFF"/>
                </a:solidFill>
                <a:latin typeface="Calibri"/>
                <a:ea typeface="DejaVu Sans"/>
              </a:rPr>
              <a:t>Jena TDB</a:t>
            </a:r>
            <a:endParaRPr lang="fr-CA" sz="1800" b="0" strike="noStrike" spc="-1">
              <a:latin typeface="Arial"/>
            </a:endParaRPr>
          </a:p>
        </p:txBody>
      </p:sp>
      <p:sp>
        <p:nvSpPr>
          <p:cNvPr id="240" name="CustomShape 4"/>
          <p:cNvSpPr/>
          <p:nvPr/>
        </p:nvSpPr>
        <p:spPr>
          <a:xfrm>
            <a:off x="7392600" y="2415600"/>
            <a:ext cx="880560" cy="382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47500" lnSpcReduction="10000"/>
          </a:bodyPr>
          <a:lstStyle/>
          <a:p>
            <a:pPr algn="ctr">
              <a:lnSpc>
                <a:spcPct val="100000"/>
              </a:lnSpc>
            </a:pPr>
            <a:r>
              <a:rPr lang="fr-CA" sz="1800" b="0" strike="noStrike" spc="-1">
                <a:solidFill>
                  <a:srgbClr val="FFFFFF"/>
                </a:solidFill>
                <a:latin typeface="Calibri"/>
                <a:ea typeface="DejaVu Sans"/>
              </a:rPr>
              <a:t>SPARQL Query Editor</a:t>
            </a:r>
            <a:endParaRPr lang="fr-CA" sz="1800" b="0" strike="noStrike" spc="-1">
              <a:latin typeface="Arial"/>
            </a:endParaRPr>
          </a:p>
        </p:txBody>
      </p:sp>
      <p:sp>
        <p:nvSpPr>
          <p:cNvPr id="241" name="CustomShape 5"/>
          <p:cNvSpPr/>
          <p:nvPr/>
        </p:nvSpPr>
        <p:spPr>
          <a:xfrm>
            <a:off x="7320600" y="2367360"/>
            <a:ext cx="1077120" cy="937440"/>
          </a:xfrm>
          <a:prstGeom prst="rect">
            <a:avLst/>
          </a:prstGeom>
          <a:noFill/>
          <a:ln>
            <a:round/>
          </a:ln>
        </p:spPr>
        <p:style>
          <a:lnRef idx="2">
            <a:schemeClr val="dk1"/>
          </a:lnRef>
          <a:fillRef idx="1">
            <a:schemeClr val="lt1"/>
          </a:fillRef>
          <a:effectRef idx="0">
            <a:schemeClr val="dk1"/>
          </a:effectRef>
          <a:fontRef idx="minor"/>
        </p:style>
      </p:sp>
      <p:sp>
        <p:nvSpPr>
          <p:cNvPr id="242" name="CustomShape 6"/>
          <p:cNvSpPr/>
          <p:nvPr/>
        </p:nvSpPr>
        <p:spPr>
          <a:xfrm>
            <a:off x="7320600" y="4789440"/>
            <a:ext cx="1077120" cy="623880"/>
          </a:xfrm>
          <a:prstGeom prst="rect">
            <a:avLst/>
          </a:prstGeom>
          <a:noFill/>
          <a:ln>
            <a:round/>
          </a:ln>
        </p:spPr>
        <p:style>
          <a:lnRef idx="2">
            <a:schemeClr val="dk1"/>
          </a:lnRef>
          <a:fillRef idx="1">
            <a:schemeClr val="lt1"/>
          </a:fillRef>
          <a:effectRef idx="0">
            <a:schemeClr val="dk1"/>
          </a:effectRef>
          <a:fontRef idx="minor"/>
        </p:style>
      </p:sp>
      <p:sp>
        <p:nvSpPr>
          <p:cNvPr id="243" name="CustomShape 7"/>
          <p:cNvSpPr/>
          <p:nvPr/>
        </p:nvSpPr>
        <p:spPr>
          <a:xfrm>
            <a:off x="9228600" y="5457960"/>
            <a:ext cx="1269720" cy="8168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CA" sz="1800" b="0" strike="noStrike" spc="-1">
                <a:solidFill>
                  <a:srgbClr val="FFFFFF"/>
                </a:solidFill>
                <a:latin typeface="Calibri"/>
                <a:ea typeface="DejaVu Sans"/>
              </a:rPr>
              <a:t>VIVO</a:t>
            </a:r>
            <a:endParaRPr lang="fr-CA" sz="1800" b="0" strike="noStrike" spc="-1">
              <a:latin typeface="Arial"/>
            </a:endParaRPr>
          </a:p>
        </p:txBody>
      </p:sp>
      <p:sp>
        <p:nvSpPr>
          <p:cNvPr id="244" name="CustomShape 8"/>
          <p:cNvSpPr/>
          <p:nvPr/>
        </p:nvSpPr>
        <p:spPr>
          <a:xfrm>
            <a:off x="4898880" y="3264120"/>
            <a:ext cx="1068840" cy="302976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tIns="45000" rIns="90000" bIns="45000">
            <a:normAutofit/>
          </a:bodyPr>
          <a:lstStyle/>
          <a:p>
            <a:pPr algn="ctr">
              <a:lnSpc>
                <a:spcPct val="100000"/>
              </a:lnSpc>
            </a:pPr>
            <a:r>
              <a:rPr lang="fr-CA" sz="1800" b="0" strike="noStrike" spc="-1">
                <a:solidFill>
                  <a:srgbClr val="FFFFFF"/>
                </a:solidFill>
                <a:latin typeface="Calibri"/>
                <a:ea typeface="DejaVu Sans"/>
              </a:rPr>
              <a:t>DSpace/VIVO Facade</a:t>
            </a:r>
            <a:endParaRPr lang="fr-CA" sz="1800" b="0" strike="noStrike" spc="-1">
              <a:latin typeface="Arial"/>
            </a:endParaRPr>
          </a:p>
        </p:txBody>
      </p:sp>
      <p:sp>
        <p:nvSpPr>
          <p:cNvPr id="245" name="CustomShape 9"/>
          <p:cNvSpPr/>
          <p:nvPr/>
        </p:nvSpPr>
        <p:spPr>
          <a:xfrm flipH="1">
            <a:off x="6222600" y="5441760"/>
            <a:ext cx="28533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62500" lnSpcReduction="20000"/>
          </a:bodyPr>
          <a:lstStyle/>
          <a:p>
            <a:pPr algn="ctr">
              <a:lnSpc>
                <a:spcPct val="100000"/>
              </a:lnSpc>
            </a:pPr>
            <a:r>
              <a:rPr lang="fr-CA" sz="1800" b="0" strike="noStrike" spc="-1">
                <a:solidFill>
                  <a:srgbClr val="000000"/>
                </a:solidFill>
                <a:latin typeface="Calibri"/>
                <a:ea typeface="DejaVu Sans"/>
              </a:rPr>
              <a:t>SPARQL Query</a:t>
            </a:r>
            <a:endParaRPr lang="fr-CA" sz="1800" b="0" strike="noStrike" spc="-1">
              <a:latin typeface="Arial"/>
            </a:endParaRPr>
          </a:p>
        </p:txBody>
      </p:sp>
      <p:sp>
        <p:nvSpPr>
          <p:cNvPr id="246" name="CustomShape 10"/>
          <p:cNvSpPr/>
          <p:nvPr/>
        </p:nvSpPr>
        <p:spPr>
          <a:xfrm>
            <a:off x="6223320" y="5809680"/>
            <a:ext cx="28533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62500" lnSpcReduction="20000"/>
          </a:bodyPr>
          <a:lstStyle/>
          <a:p>
            <a:pPr algn="ctr">
              <a:lnSpc>
                <a:spcPct val="100000"/>
              </a:lnSpc>
            </a:pPr>
            <a:r>
              <a:rPr lang="fr-CA" sz="1800" b="0" strike="noStrike" spc="-1">
                <a:solidFill>
                  <a:srgbClr val="000000"/>
                </a:solidFill>
                <a:latin typeface="Calibri"/>
                <a:ea typeface="DejaVu Sans"/>
              </a:rPr>
              <a:t>SPARQL Update</a:t>
            </a:r>
            <a:endParaRPr lang="fr-CA" sz="1800" b="0" strike="noStrike" spc="-1">
              <a:latin typeface="Arial"/>
            </a:endParaRPr>
          </a:p>
        </p:txBody>
      </p:sp>
      <p:sp>
        <p:nvSpPr>
          <p:cNvPr id="247" name="CustomShape 11"/>
          <p:cNvSpPr/>
          <p:nvPr/>
        </p:nvSpPr>
        <p:spPr>
          <a:xfrm rot="19227000" flipH="1">
            <a:off x="6003720" y="2964960"/>
            <a:ext cx="11631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62500" lnSpcReduction="20000"/>
          </a:bodyPr>
          <a:lstStyle/>
          <a:p>
            <a:pPr algn="ctr">
              <a:lnSpc>
                <a:spcPct val="100000"/>
              </a:lnSpc>
            </a:pPr>
            <a:r>
              <a:rPr lang="fr-CA" sz="1800" b="0" strike="noStrike" spc="-1">
                <a:solidFill>
                  <a:srgbClr val="000000"/>
                </a:solidFill>
                <a:latin typeface="Calibri"/>
                <a:ea typeface="DejaVu Sans"/>
              </a:rPr>
              <a:t>SPARQL Query</a:t>
            </a:r>
            <a:endParaRPr lang="fr-CA" sz="1800" b="0" strike="noStrike" spc="-1">
              <a:latin typeface="Arial"/>
            </a:endParaRPr>
          </a:p>
        </p:txBody>
      </p:sp>
      <p:sp>
        <p:nvSpPr>
          <p:cNvPr id="248" name="CustomShape 12"/>
          <p:cNvSpPr/>
          <p:nvPr/>
        </p:nvSpPr>
        <p:spPr>
          <a:xfrm rot="19009200">
            <a:off x="6184080" y="3408480"/>
            <a:ext cx="11631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55000" lnSpcReduction="20000"/>
          </a:bodyPr>
          <a:lstStyle/>
          <a:p>
            <a:pPr algn="ctr">
              <a:lnSpc>
                <a:spcPct val="100000"/>
              </a:lnSpc>
            </a:pPr>
            <a:r>
              <a:rPr lang="fr-CA" sz="1800" b="0" strike="noStrike" spc="-1">
                <a:solidFill>
                  <a:srgbClr val="000000"/>
                </a:solidFill>
                <a:latin typeface="Calibri"/>
                <a:ea typeface="DejaVu Sans"/>
              </a:rPr>
              <a:t>SPARQL Update</a:t>
            </a:r>
            <a:endParaRPr lang="fr-CA" sz="1800" b="0" strike="noStrike" spc="-1">
              <a:latin typeface="Arial"/>
            </a:endParaRPr>
          </a:p>
        </p:txBody>
      </p:sp>
      <p:pic>
        <p:nvPicPr>
          <p:cNvPr id="249" name="Espace réservé du contenu 35" descr="Une image contenant texte&#10;&#10;Description générée automatiquement"/>
          <p:cNvPicPr/>
          <p:nvPr/>
        </p:nvPicPr>
        <p:blipFill>
          <a:blip r:embed="rId4"/>
          <a:stretch/>
        </p:blipFill>
        <p:spPr>
          <a:xfrm>
            <a:off x="5123160" y="4619880"/>
            <a:ext cx="587160" cy="318600"/>
          </a:xfrm>
          <a:prstGeom prst="rect">
            <a:avLst/>
          </a:prstGeom>
          <a:ln>
            <a:noFill/>
          </a:ln>
        </p:spPr>
      </p:pic>
      <p:pic>
        <p:nvPicPr>
          <p:cNvPr id="250" name="Picture 2" descr="ASP.NET Core Swagger UI Authorization using IdentityServer4"/>
          <p:cNvPicPr/>
          <p:nvPr/>
        </p:nvPicPr>
        <p:blipFill>
          <a:blip r:embed="rId5"/>
          <a:stretch/>
        </p:blipFill>
        <p:spPr>
          <a:xfrm>
            <a:off x="5071680" y="5112000"/>
            <a:ext cx="689760" cy="192600"/>
          </a:xfrm>
          <a:prstGeom prst="rect">
            <a:avLst/>
          </a:prstGeom>
          <a:ln>
            <a:noFill/>
          </a:ln>
        </p:spPr>
      </p:pic>
      <p:pic>
        <p:nvPicPr>
          <p:cNvPr id="251" name="Image 18"/>
          <p:cNvPicPr/>
          <p:nvPr/>
        </p:nvPicPr>
        <p:blipFill>
          <a:blip r:embed="rId6"/>
          <a:stretch/>
        </p:blipFill>
        <p:spPr>
          <a:xfrm>
            <a:off x="5175720" y="5478120"/>
            <a:ext cx="481680" cy="483840"/>
          </a:xfrm>
          <a:prstGeom prst="rect">
            <a:avLst/>
          </a:prstGeom>
          <a:ln>
            <a:noFill/>
          </a:ln>
        </p:spPr>
      </p:pic>
      <p:pic>
        <p:nvPicPr>
          <p:cNvPr id="252" name="Image 21"/>
          <p:cNvPicPr/>
          <p:nvPr/>
        </p:nvPicPr>
        <p:blipFill>
          <a:blip r:embed="rId7"/>
          <a:stretch/>
        </p:blipFill>
        <p:spPr>
          <a:xfrm>
            <a:off x="5277600" y="1812600"/>
            <a:ext cx="1330560" cy="1164240"/>
          </a:xfrm>
          <a:prstGeom prst="rect">
            <a:avLst/>
          </a:prstGeom>
          <a:ln>
            <a:noFill/>
          </a:ln>
        </p:spPr>
      </p:pic>
      <p:sp>
        <p:nvSpPr>
          <p:cNvPr id="253" name="CustomShape 13"/>
          <p:cNvSpPr/>
          <p:nvPr/>
        </p:nvSpPr>
        <p:spPr>
          <a:xfrm>
            <a:off x="6281640" y="1745280"/>
            <a:ext cx="6552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0" strike="noStrike" spc="-1">
                <a:solidFill>
                  <a:srgbClr val="000000"/>
                </a:solidFill>
                <a:latin typeface="Calibri"/>
                <a:ea typeface="DejaVu Sans"/>
              </a:rPr>
              <a:t>LOD</a:t>
            </a:r>
            <a:endParaRPr lang="fr-CA" sz="1800" b="0" strike="noStrike" spc="-1">
              <a:latin typeface="Arial"/>
            </a:endParaRPr>
          </a:p>
        </p:txBody>
      </p:sp>
      <p:sp>
        <p:nvSpPr>
          <p:cNvPr id="254" name="CustomShape 14"/>
          <p:cNvSpPr/>
          <p:nvPr/>
        </p:nvSpPr>
        <p:spPr>
          <a:xfrm rot="16200000">
            <a:off x="7068240" y="1621440"/>
            <a:ext cx="244800" cy="116316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55" name="CustomShape 15"/>
          <p:cNvSpPr/>
          <p:nvPr/>
        </p:nvSpPr>
        <p:spPr>
          <a:xfrm>
            <a:off x="7418880" y="2840400"/>
            <a:ext cx="880560" cy="382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47500" lnSpcReduction="10000"/>
          </a:bodyPr>
          <a:lstStyle/>
          <a:p>
            <a:pPr algn="ctr">
              <a:lnSpc>
                <a:spcPct val="100000"/>
              </a:lnSpc>
            </a:pPr>
            <a:r>
              <a:rPr lang="fr-CA" sz="1800" b="0" strike="noStrike" spc="-1">
                <a:solidFill>
                  <a:srgbClr val="FFFFFF"/>
                </a:solidFill>
                <a:latin typeface="Calibri"/>
                <a:ea typeface="DejaVu Sans"/>
              </a:rPr>
              <a:t>SPARQL endPoint API</a:t>
            </a:r>
            <a:endParaRPr lang="fr-CA" sz="1800" b="0" strike="noStrike" spc="-1">
              <a:latin typeface="Arial"/>
            </a:endParaRPr>
          </a:p>
        </p:txBody>
      </p:sp>
      <p:sp>
        <p:nvSpPr>
          <p:cNvPr id="256" name="CustomShape 16"/>
          <p:cNvSpPr/>
          <p:nvPr/>
        </p:nvSpPr>
        <p:spPr>
          <a:xfrm>
            <a:off x="7933680" y="2035080"/>
            <a:ext cx="4105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0" strike="noStrike" spc="-1">
                <a:solidFill>
                  <a:srgbClr val="000000"/>
                </a:solidFill>
                <a:latin typeface="Calibri"/>
                <a:ea typeface="DejaVu Sans"/>
              </a:rPr>
              <a:t>DSpace technological architecture</a:t>
            </a:r>
            <a:endParaRPr lang="fr-CA" sz="1800" b="0" strike="noStrike" spc="-1">
              <a:latin typeface="Arial"/>
            </a:endParaRPr>
          </a:p>
        </p:txBody>
      </p:sp>
      <p:sp>
        <p:nvSpPr>
          <p:cNvPr id="257" name="CustomShape 17"/>
          <p:cNvSpPr/>
          <p:nvPr/>
        </p:nvSpPr>
        <p:spPr>
          <a:xfrm>
            <a:off x="7328160" y="2383200"/>
            <a:ext cx="1077120" cy="3029760"/>
          </a:xfrm>
          <a:prstGeom prst="rect">
            <a:avLst/>
          </a:prstGeom>
          <a:noFill/>
          <a:ln>
            <a:round/>
          </a:ln>
        </p:spPr>
        <p:style>
          <a:lnRef idx="2">
            <a:schemeClr val="dk1"/>
          </a:lnRef>
          <a:fillRef idx="1">
            <a:schemeClr val="lt1"/>
          </a:fillRef>
          <a:effectRef idx="0">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4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57"/>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37">
                                            <p:txEl>
                                              <p:pRg st="1" end="1"/>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37">
                                            <p:txEl>
                                              <p:pRg st="2" end="2"/>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4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50"/>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p:cTn id="40" dur="1" fill="hold">
                                          <p:stCondLst>
                                            <p:cond delay="0"/>
                                          </p:stCondLst>
                                        </p:cTn>
                                        <p:tgtEl>
                                          <p:spTgt spid="247"/>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248"/>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45"/>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237">
                                            <p:txEl>
                                              <p:pRg st="3" end="3"/>
                                            </p:txEl>
                                          </p:spTgt>
                                        </p:tgtEl>
                                        <p:attrNameLst>
                                          <p:attrName>style.visibility</p:attrName>
                                        </p:attrNameLst>
                                      </p:cBhvr>
                                      <p:to>
                                        <p:strVal val="visible"/>
                                      </p:to>
                                    </p:set>
                                  </p:childTnLst>
                                </p:cTn>
                              </p:par>
                              <p:par>
                                <p:cTn id="51" presetID="1" presetClass="entr" fill="hold" nodeType="withEffect">
                                  <p:stCondLst>
                                    <p:cond delay="0"/>
                                  </p:stCondLst>
                                  <p:childTnLst>
                                    <p:set>
                                      <p:cBhvr>
                                        <p:cTn id="52" dur="1" fill="hold">
                                          <p:stCondLst>
                                            <p:cond delay="0"/>
                                          </p:stCondLst>
                                        </p:cTn>
                                        <p:tgtEl>
                                          <p:spTgt spid="254"/>
                                        </p:tgtEl>
                                        <p:attrNameLst>
                                          <p:attrName>style.visibility</p:attrName>
                                        </p:attrNameLst>
                                      </p:cBhvr>
                                      <p:to>
                                        <p:strVal val="visible"/>
                                      </p:to>
                                    </p:set>
                                  </p:childTnLst>
                                </p:cTn>
                              </p:par>
                              <p:par>
                                <p:cTn id="53" presetID="1" presetClass="entr" fill="hold" nodeType="withEffect">
                                  <p:stCondLst>
                                    <p:cond delay="0"/>
                                  </p:stCondLst>
                                  <p:childTnLst>
                                    <p:set>
                                      <p:cBhvr>
                                        <p:cTn id="54" dur="1" fill="hold">
                                          <p:stCondLst>
                                            <p:cond delay="0"/>
                                          </p:stCondLst>
                                        </p:cTn>
                                        <p:tgtEl>
                                          <p:spTgt spid="253"/>
                                        </p:tgtEl>
                                        <p:attrNameLst>
                                          <p:attrName>style.visibility</p:attrName>
                                        </p:attrNameLst>
                                      </p:cBhvr>
                                      <p:to>
                                        <p:strVal val="visible"/>
                                      </p:to>
                                    </p:set>
                                  </p:childTnLst>
                                </p:cTn>
                              </p:par>
                              <p:par>
                                <p:cTn id="55" presetID="1" presetClass="entr" fill="hold" nodeType="withEffect">
                                  <p:stCondLst>
                                    <p:cond delay="0"/>
                                  </p:stCondLst>
                                  <p:childTnLst>
                                    <p:set>
                                      <p:cBhvr>
                                        <p:cTn id="56"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CA" sz="4800" b="0" strike="noStrike" spc="-52">
                <a:solidFill>
                  <a:srgbClr val="404040"/>
                </a:solidFill>
                <a:latin typeface="Calibri Light"/>
              </a:rPr>
              <a:t>Architectural solution 3 : </a:t>
            </a:r>
            <a:br/>
            <a:r>
              <a:rPr lang="fr-CA" sz="4800" b="1" strike="noStrike" spc="-52">
                <a:solidFill>
                  <a:srgbClr val="404040"/>
                </a:solidFill>
                <a:latin typeface="Calibri Light"/>
              </a:rPr>
              <a:t>Messaging patterns</a:t>
            </a:r>
            <a:endParaRPr lang="fr-CA" sz="4800" b="0" strike="noStrike" spc="-1">
              <a:latin typeface="Arial"/>
            </a:endParaRPr>
          </a:p>
        </p:txBody>
      </p:sp>
      <p:graphicFrame>
        <p:nvGraphicFramePr>
          <p:cNvPr id="2" name="Diagram1"/>
          <p:cNvGraphicFramePr/>
          <p:nvPr>
            <p:extLst>
              <p:ext uri="{D42A27DB-BD31-4B8C-83A1-F6EECF244321}">
                <p14:modId xmlns:p14="http://schemas.microsoft.com/office/powerpoint/2010/main" val="2884233846"/>
              </p:ext>
            </p:extLst>
          </p:nvPr>
        </p:nvGraphicFramePr>
        <p:xfrm>
          <a:off x="5843880" y="1737360"/>
          <a:ext cx="5144760" cy="402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 name="CustomShape 2"/>
          <p:cNvSpPr/>
          <p:nvPr/>
        </p:nvSpPr>
        <p:spPr>
          <a:xfrm>
            <a:off x="10441800" y="2624400"/>
            <a:ext cx="1399320" cy="913680"/>
          </a:xfrm>
          <a:prstGeom prst="rect">
            <a:avLst/>
          </a:prstGeom>
          <a:gradFill rotWithShape="0">
            <a:gsLst>
              <a:gs pos="0">
                <a:srgbClr val="2CBE93"/>
              </a:gs>
              <a:gs pos="100000">
                <a:srgbClr val="3CBF98"/>
              </a:gs>
            </a:gsLst>
            <a:path path="circle">
              <a:fillToRect l="50000" t="50000" r="50000" b="50000"/>
            </a:path>
          </a:gradFill>
          <a:ln>
            <a:solidFill>
              <a:schemeClr val="accent1"/>
            </a:solidFill>
            <a:round/>
          </a:ln>
          <a:effectLst>
            <a:outerShdw blurRad="38100" dist="25455" dir="2700000" algn="br"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tIns="45000" rIns="90000" bIns="45000" anchor="ctr">
            <a:normAutofit fontScale="85500" lnSpcReduction="10000"/>
          </a:bodyPr>
          <a:lstStyle/>
          <a:p>
            <a:pPr algn="ctr">
              <a:lnSpc>
                <a:spcPct val="100000"/>
              </a:lnSpc>
            </a:pPr>
            <a:r>
              <a:rPr lang="fr-CA" sz="1800" b="0" strike="noStrike" spc="-1">
                <a:solidFill>
                  <a:srgbClr val="FFFFFF"/>
                </a:solidFill>
                <a:latin typeface="Calibri"/>
                <a:ea typeface="DejaVu Sans"/>
              </a:rPr>
              <a:t>DSpace/VIVO federated search engine API</a:t>
            </a:r>
            <a:endParaRPr lang="fr-CA" sz="1800" b="0" strike="noStrike" spc="-1">
              <a:latin typeface="Arial"/>
            </a:endParaRPr>
          </a:p>
        </p:txBody>
      </p:sp>
      <p:sp>
        <p:nvSpPr>
          <p:cNvPr id="260" name="CustomShape 3"/>
          <p:cNvSpPr/>
          <p:nvPr/>
        </p:nvSpPr>
        <p:spPr>
          <a:xfrm rot="1405200">
            <a:off x="9129240" y="2547360"/>
            <a:ext cx="130140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50800" dist="37674" dir="2700000" algn="tl"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fr-CA" sz="1800" b="0" strike="noStrike" spc="-1">
                <a:solidFill>
                  <a:srgbClr val="000000"/>
                </a:solidFill>
                <a:latin typeface="Calibri"/>
                <a:ea typeface="DejaVu Sans"/>
              </a:rPr>
              <a:t>RDF Data</a:t>
            </a:r>
            <a:endParaRPr lang="fr-CA" sz="1800" b="0" strike="noStrike" spc="-1">
              <a:latin typeface="Arial"/>
            </a:endParaRPr>
          </a:p>
        </p:txBody>
      </p:sp>
      <p:sp>
        <p:nvSpPr>
          <p:cNvPr id="261" name="CustomShape 4"/>
          <p:cNvSpPr/>
          <p:nvPr/>
        </p:nvSpPr>
        <p:spPr>
          <a:xfrm rot="18011400">
            <a:off x="10085400" y="3978000"/>
            <a:ext cx="133092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50800" dist="37674" dir="2700000" algn="tl"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fr-CA" sz="1800" b="0" strike="noStrike" spc="-1">
                <a:solidFill>
                  <a:srgbClr val="000000"/>
                </a:solidFill>
                <a:latin typeface="Calibri"/>
                <a:ea typeface="DejaVu Sans"/>
              </a:rPr>
              <a:t>RDF Data</a:t>
            </a:r>
            <a:endParaRPr lang="fr-CA" sz="1800" b="0" strike="noStrike" spc="-1">
              <a:latin typeface="Arial"/>
            </a:endParaRPr>
          </a:p>
        </p:txBody>
      </p:sp>
      <p:sp>
        <p:nvSpPr>
          <p:cNvPr id="262" name="CustomShape 5"/>
          <p:cNvSpPr/>
          <p:nvPr/>
        </p:nvSpPr>
        <p:spPr>
          <a:xfrm>
            <a:off x="2464920" y="5951160"/>
            <a:ext cx="1043640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600" b="0" strike="noStrike" spc="-1">
                <a:solidFill>
                  <a:srgbClr val="000000"/>
                </a:solidFill>
                <a:latin typeface="Calibri"/>
                <a:ea typeface="DejaVu Sans"/>
              </a:rPr>
              <a:t>See </a:t>
            </a:r>
            <a:r>
              <a:rPr lang="fr-CA" sz="1600" b="0" u="sng" strike="noStrike" spc="-1">
                <a:solidFill>
                  <a:srgbClr val="6EAC1C"/>
                </a:solidFill>
                <a:uFillTx/>
                <a:latin typeface="Calibri"/>
                <a:ea typeface="DejaVu Sans"/>
                <a:hlinkClick r:id="rId8"/>
              </a:rPr>
              <a:t>https://doi.org/10.13140/RG.2.2.22501.83681</a:t>
            </a:r>
            <a:r>
              <a:rPr lang="fr-CA" sz="1600" b="0" strike="noStrike" spc="-1">
                <a:solidFill>
                  <a:srgbClr val="000000"/>
                </a:solidFill>
                <a:latin typeface="Calibri"/>
                <a:ea typeface="DejaVu Sans"/>
              </a:rPr>
              <a:t>  </a:t>
            </a:r>
            <a:r>
              <a:rPr lang="en-US" sz="1600" b="0" strike="noStrike" spc="-1">
                <a:solidFill>
                  <a:srgbClr val="000000"/>
                </a:solidFill>
                <a:latin typeface="Calibri"/>
                <a:ea typeface="DejaVu Sans"/>
              </a:rPr>
              <a:t>for more details on the VIVO-DataConnect project</a:t>
            </a:r>
            <a:endParaRPr lang="fr-CA" sz="1600" b="0" strike="noStrike" spc="-1">
              <a:latin typeface="Arial"/>
            </a:endParaRPr>
          </a:p>
        </p:txBody>
      </p:sp>
      <p:sp>
        <p:nvSpPr>
          <p:cNvPr id="263" name="CustomShape 6"/>
          <p:cNvSpPr/>
          <p:nvPr/>
        </p:nvSpPr>
        <p:spPr>
          <a:xfrm>
            <a:off x="239637" y="1845720"/>
            <a:ext cx="5230923"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The main objective of the </a:t>
            </a:r>
            <a:r>
              <a:rPr lang="en-US" sz="1400" b="0" i="1" strike="noStrike" spc="-1">
                <a:solidFill>
                  <a:srgbClr val="404040"/>
                </a:solidFill>
                <a:latin typeface="Calibri" panose="020F0502020204030204" pitchFamily="34" charset="0"/>
                <a:cs typeface="Calibri" panose="020F0502020204030204" pitchFamily="34" charset="0"/>
              </a:rPr>
              <a:t>Message Design Pattern</a:t>
            </a:r>
            <a:r>
              <a:rPr lang="en-US" sz="1400" b="0" strike="noStrike" spc="-1">
                <a:solidFill>
                  <a:srgbClr val="404040"/>
                </a:solidFill>
                <a:latin typeface="Calibri" panose="020F0502020204030204" pitchFamily="34" charset="0"/>
                <a:cs typeface="Calibri" panose="020F0502020204030204" pitchFamily="34" charset="0"/>
              </a:rPr>
              <a:t> is to decouple the software from its external interfaces. </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This pattern allows iterative interface development while maintaining backward compatibility.</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The message is an exchange of information between a sender and one or many receivers. The message management is provided by the </a:t>
            </a:r>
            <a:r>
              <a:rPr lang="en-US" sz="1400" b="1" strike="noStrike" spc="-1">
                <a:solidFill>
                  <a:srgbClr val="404040"/>
                </a:solidFill>
                <a:latin typeface="Calibri" panose="020F0502020204030204" pitchFamily="34" charset="0"/>
                <a:cs typeface="Calibri" panose="020F0502020204030204" pitchFamily="34" charset="0"/>
              </a:rPr>
              <a:t>messaging system</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In the message flow example, DSpace is the </a:t>
            </a:r>
            <a:r>
              <a:rPr lang="en-US" sz="1400" b="1" strike="noStrike" spc="-1">
                <a:solidFill>
                  <a:srgbClr val="404040"/>
                </a:solidFill>
                <a:latin typeface="Calibri" panose="020F0502020204030204" pitchFamily="34" charset="0"/>
                <a:cs typeface="Calibri" panose="020F0502020204030204" pitchFamily="34" charset="0"/>
              </a:rPr>
              <a:t>sender</a:t>
            </a:r>
            <a:r>
              <a:rPr lang="en-US" sz="1400" b="0" strike="noStrike" spc="-1">
                <a:solidFill>
                  <a:srgbClr val="404040"/>
                </a:solidFill>
                <a:latin typeface="Calibri" panose="020F0502020204030204" pitchFamily="34" charset="0"/>
                <a:cs typeface="Calibri" panose="020F0502020204030204" pitchFamily="34" charset="0"/>
              </a:rPr>
              <a:t> of the message and the </a:t>
            </a:r>
            <a:r>
              <a:rPr lang="en-US" sz="1400" b="1" strike="noStrike" spc="-1">
                <a:solidFill>
                  <a:srgbClr val="404040"/>
                </a:solidFill>
                <a:latin typeface="Calibri" panose="020F0502020204030204" pitchFamily="34" charset="0"/>
                <a:cs typeface="Calibri" panose="020F0502020204030204" pitchFamily="34" charset="0"/>
              </a:rPr>
              <a:t>receivers</a:t>
            </a:r>
            <a:r>
              <a:rPr lang="en-US" sz="1400" b="0" strike="noStrike" spc="-1">
                <a:solidFill>
                  <a:srgbClr val="404040"/>
                </a:solidFill>
                <a:latin typeface="Calibri" panose="020F0502020204030204" pitchFamily="34" charset="0"/>
                <a:cs typeface="Calibri" panose="020F0502020204030204" pitchFamily="34" charset="0"/>
              </a:rPr>
              <a:t> are VIVO and the other sources that are connected to the Messaging system.</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Data from different sources are synchronized in real time</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The DSpace/VIVO facade allows federated search execution using SPARQL query</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Data can also be accessed by a client directly from the messaging system</a:t>
            </a:r>
            <a:endParaRPr lang="fr-CA" sz="1400" b="0" strike="noStrike" spc="-1">
              <a:latin typeface="Calibri" panose="020F0502020204030204" pitchFamily="34" charset="0"/>
              <a:cs typeface="Calibri" panose="020F0502020204030204" pitchFamily="34" charset="0"/>
            </a:endParaRPr>
          </a:p>
          <a:p>
            <a:pPr marL="190440" indent="-189720">
              <a:spcBef>
                <a:spcPts val="600"/>
              </a:spcBef>
              <a:buClr>
                <a:srgbClr val="1CADE4"/>
              </a:buClr>
              <a:buFont typeface="Calibri Light"/>
              <a:buAutoNum type="arabicPeriod"/>
            </a:pPr>
            <a:r>
              <a:rPr lang="en-US" sz="1400" b="0" strike="noStrike" spc="-1">
                <a:solidFill>
                  <a:srgbClr val="404040"/>
                </a:solidFill>
                <a:latin typeface="Calibri" panose="020F0502020204030204" pitchFamily="34" charset="0"/>
                <a:cs typeface="Calibri" panose="020F0502020204030204" pitchFamily="34" charset="0"/>
              </a:rPr>
              <a:t>The current VIVO-DataConnect project uses this pattern. It is specially designed to standardize the integration of external data sources such as Orchid</a:t>
            </a:r>
            <a:endParaRPr lang="fr-CA" sz="1400" b="0" strike="noStrike" spc="-1">
              <a:latin typeface="Calibri" panose="020F0502020204030204" pitchFamily="34" charset="0"/>
              <a:cs typeface="Calibri" panose="020F0502020204030204" pitchFamily="34" charset="0"/>
            </a:endParaRPr>
          </a:p>
        </p:txBody>
      </p:sp>
      <p:sp>
        <p:nvSpPr>
          <p:cNvPr id="264" name="CustomShape 7"/>
          <p:cNvSpPr/>
          <p:nvPr/>
        </p:nvSpPr>
        <p:spPr>
          <a:xfrm>
            <a:off x="5798520" y="1977480"/>
            <a:ext cx="1537200" cy="913680"/>
          </a:xfrm>
          <a:prstGeom prst="rect">
            <a:avLst/>
          </a:prstGeom>
          <a:gradFill rotWithShape="0">
            <a:gsLst>
              <a:gs pos="0">
                <a:srgbClr val="2CBE93"/>
              </a:gs>
              <a:gs pos="100000">
                <a:srgbClr val="3CBF98"/>
              </a:gs>
            </a:gsLst>
            <a:path path="circle">
              <a:fillToRect l="50000" t="50000" r="50000" b="50000"/>
            </a:path>
          </a:gradFill>
          <a:ln>
            <a:solidFill>
              <a:srgbClr val="3DB894"/>
            </a:solidFill>
            <a:round/>
          </a:ln>
          <a:effectLst>
            <a:outerShdw blurRad="38100" dist="25455" dir="2700000" algn="br"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tIns="45000" rIns="90000" bIns="45000" anchor="ctr">
            <a:normAutofit/>
          </a:bodyPr>
          <a:lstStyle/>
          <a:p>
            <a:pPr algn="ctr">
              <a:lnSpc>
                <a:spcPct val="100000"/>
              </a:lnSpc>
            </a:pPr>
            <a:r>
              <a:rPr lang="fr-CA" sz="1800" b="0" strike="noStrike" spc="-1">
                <a:solidFill>
                  <a:srgbClr val="FFFFFF"/>
                </a:solidFill>
                <a:latin typeface="Calibri"/>
                <a:ea typeface="DejaVu Sans"/>
              </a:rPr>
              <a:t>DSpace/VIVO DataClient</a:t>
            </a:r>
            <a:endParaRPr lang="fr-CA" sz="1800" b="0" strike="noStrike" spc="-1">
              <a:latin typeface="Arial"/>
            </a:endParaRPr>
          </a:p>
        </p:txBody>
      </p:sp>
      <p:sp>
        <p:nvSpPr>
          <p:cNvPr id="265" name="CustomShape 8"/>
          <p:cNvSpPr/>
          <p:nvPr/>
        </p:nvSpPr>
        <p:spPr>
          <a:xfrm rot="2197800">
            <a:off x="6649200" y="3191400"/>
            <a:ext cx="133092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50800" dist="37674" dir="2700000" algn="tl"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fr-CA" sz="1800" b="0" strike="noStrike" spc="-1">
                <a:solidFill>
                  <a:srgbClr val="000000"/>
                </a:solidFill>
                <a:latin typeface="Calibri"/>
                <a:ea typeface="DejaVu Sans"/>
              </a:rPr>
              <a:t>Messages</a:t>
            </a:r>
            <a:endParaRPr lang="fr-CA" sz="1800" b="0" strike="noStrike" spc="-1">
              <a:latin typeface="Arial"/>
            </a:endParaRPr>
          </a:p>
        </p:txBody>
      </p:sp>
      <p:sp>
        <p:nvSpPr>
          <p:cNvPr id="266" name="CustomShape 9"/>
          <p:cNvSpPr/>
          <p:nvPr/>
        </p:nvSpPr>
        <p:spPr>
          <a:xfrm>
            <a:off x="5536080" y="3890160"/>
            <a:ext cx="1118880" cy="590760"/>
          </a:xfrm>
          <a:prstGeom prst="rect">
            <a:avLst/>
          </a:prstGeom>
          <a:gradFill rotWithShape="0">
            <a:gsLst>
              <a:gs pos="0">
                <a:srgbClr val="2CBE93"/>
              </a:gs>
              <a:gs pos="100000">
                <a:srgbClr val="3CBF98"/>
              </a:gs>
            </a:gsLst>
            <a:path path="circle">
              <a:fillToRect l="50000" t="50000" r="50000" b="50000"/>
            </a:path>
          </a:gradFill>
          <a:ln>
            <a:solidFill>
              <a:srgbClr val="3DB894"/>
            </a:solidFill>
            <a:round/>
          </a:ln>
          <a:effectLst>
            <a:outerShdw blurRad="38100" dist="25455" dir="2700000" algn="br"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tIns="45000" rIns="90000" bIns="45000" anchor="ctr">
            <a:normAutofit/>
          </a:bodyPr>
          <a:lstStyle/>
          <a:p>
            <a:pPr algn="ctr">
              <a:lnSpc>
                <a:spcPct val="100000"/>
              </a:lnSpc>
            </a:pPr>
            <a:r>
              <a:rPr lang="fr-CA" sz="1800" b="0" strike="noStrike" spc="-1">
                <a:solidFill>
                  <a:srgbClr val="FFFFFF"/>
                </a:solidFill>
                <a:latin typeface="Calibri"/>
                <a:ea typeface="DejaVu Sans"/>
              </a:rPr>
              <a:t>ORCID</a:t>
            </a:r>
            <a:endParaRPr lang="fr-CA" sz="1800" b="0" strike="noStrike" spc="-1">
              <a:latin typeface="Arial"/>
            </a:endParaRPr>
          </a:p>
        </p:txBody>
      </p:sp>
      <p:sp>
        <p:nvSpPr>
          <p:cNvPr id="267" name="CustomShape 10"/>
          <p:cNvSpPr/>
          <p:nvPr/>
        </p:nvSpPr>
        <p:spPr>
          <a:xfrm>
            <a:off x="6720480" y="3985920"/>
            <a:ext cx="102276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50800" dist="37674" dir="2700000" algn="tl"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45000" lnSpcReduction="10000"/>
          </a:bodyPr>
          <a:lstStyle/>
          <a:p>
            <a:pPr algn="ctr">
              <a:lnSpc>
                <a:spcPct val="100000"/>
              </a:lnSpc>
            </a:pPr>
            <a:r>
              <a:rPr lang="fr-CA" sz="1800" b="0" strike="noStrike" spc="-1">
                <a:solidFill>
                  <a:srgbClr val="000000"/>
                </a:solidFill>
                <a:latin typeface="Calibri"/>
                <a:ea typeface="DejaVu Sans"/>
              </a:rPr>
              <a:t>Messages</a:t>
            </a:r>
            <a:endParaRPr lang="fr-CA"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63">
                                            <p:txEl>
                                              <p:pRg st="5" end="5"/>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60"/>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59"/>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63">
                                            <p:txEl>
                                              <p:pRg st="6" end="6"/>
                                            </p:txEl>
                                          </p:spTgt>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64"/>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2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263">
                                            <p:txEl>
                                              <p:pRg st="7" end="7"/>
                                            </p:txEl>
                                          </p:spTgt>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702143-D796-49B9-92DB-1EEE6CFFCD5A}"/>
              </a:ext>
            </a:extLst>
          </p:cNvPr>
          <p:cNvSpPr>
            <a:spLocks noGrp="1"/>
          </p:cNvSpPr>
          <p:nvPr>
            <p:ph type="title"/>
          </p:nvPr>
        </p:nvSpPr>
        <p:spPr/>
        <p:txBody>
          <a:bodyPr/>
          <a:lstStyle/>
          <a:p>
            <a:r>
              <a:rPr lang="fr-CA"/>
              <a:t>Architectural proposition 4</a:t>
            </a:r>
            <a:br>
              <a:rPr lang="fr-CA"/>
            </a:br>
            <a:r>
              <a:rPr lang="en-US" sz="3600"/>
              <a:t>DSpace Data Mediator</a:t>
            </a:r>
            <a:endParaRPr lang="fr-CA"/>
          </a:p>
        </p:txBody>
      </p:sp>
      <p:grpSp>
        <p:nvGrpSpPr>
          <p:cNvPr id="4" name="Groupe 3">
            <a:extLst>
              <a:ext uri="{FF2B5EF4-FFF2-40B4-BE49-F238E27FC236}">
                <a16:creationId xmlns:a16="http://schemas.microsoft.com/office/drawing/2014/main" id="{13A9FEB5-2B09-4A4A-BD51-98303094C133}"/>
              </a:ext>
            </a:extLst>
          </p:cNvPr>
          <p:cNvGrpSpPr/>
          <p:nvPr/>
        </p:nvGrpSpPr>
        <p:grpSpPr>
          <a:xfrm>
            <a:off x="4741987" y="2940723"/>
            <a:ext cx="1783286" cy="2043246"/>
            <a:chOff x="1924260" y="315073"/>
            <a:chExt cx="1296238" cy="668794"/>
          </a:xfrm>
        </p:grpSpPr>
        <p:sp>
          <p:nvSpPr>
            <p:cNvPr id="5" name="Rectangle 4">
              <a:extLst>
                <a:ext uri="{FF2B5EF4-FFF2-40B4-BE49-F238E27FC236}">
                  <a16:creationId xmlns:a16="http://schemas.microsoft.com/office/drawing/2014/main" id="{692EEF09-795A-4BA7-878A-AB33E02F1487}"/>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6" name="ZoneTexte 5">
              <a:extLst>
                <a:ext uri="{FF2B5EF4-FFF2-40B4-BE49-F238E27FC236}">
                  <a16:creationId xmlns:a16="http://schemas.microsoft.com/office/drawing/2014/main" id="{E423685E-A9B0-4B81-9A3C-5DF263783B1A}"/>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Front-end</a:t>
              </a:r>
            </a:p>
          </p:txBody>
        </p:sp>
      </p:grpSp>
      <p:grpSp>
        <p:nvGrpSpPr>
          <p:cNvPr id="9" name="Groupe 8">
            <a:extLst>
              <a:ext uri="{FF2B5EF4-FFF2-40B4-BE49-F238E27FC236}">
                <a16:creationId xmlns:a16="http://schemas.microsoft.com/office/drawing/2014/main" id="{C2CFF128-9259-4EFC-B09E-59DDBA250B93}"/>
              </a:ext>
            </a:extLst>
          </p:cNvPr>
          <p:cNvGrpSpPr/>
          <p:nvPr/>
        </p:nvGrpSpPr>
        <p:grpSpPr>
          <a:xfrm>
            <a:off x="1055154" y="5355652"/>
            <a:ext cx="5470120" cy="668794"/>
            <a:chOff x="1924260" y="315073"/>
            <a:chExt cx="1296238" cy="668794"/>
          </a:xfrm>
        </p:grpSpPr>
        <p:sp>
          <p:nvSpPr>
            <p:cNvPr id="10" name="Rectangle 9">
              <a:extLst>
                <a:ext uri="{FF2B5EF4-FFF2-40B4-BE49-F238E27FC236}">
                  <a16:creationId xmlns:a16="http://schemas.microsoft.com/office/drawing/2014/main" id="{5913CFA7-709A-4072-BD48-C10A42750A18}"/>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1" name="ZoneTexte 10">
              <a:extLst>
                <a:ext uri="{FF2B5EF4-FFF2-40B4-BE49-F238E27FC236}">
                  <a16:creationId xmlns:a16="http://schemas.microsoft.com/office/drawing/2014/main" id="{5DF723B3-1CAE-42B5-9027-56893A5FEE78}"/>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Back-end</a:t>
              </a:r>
            </a:p>
          </p:txBody>
        </p:sp>
      </p:grpSp>
      <p:sp>
        <p:nvSpPr>
          <p:cNvPr id="15" name="Rectangle 14">
            <a:extLst>
              <a:ext uri="{FF2B5EF4-FFF2-40B4-BE49-F238E27FC236}">
                <a16:creationId xmlns:a16="http://schemas.microsoft.com/office/drawing/2014/main" id="{7CDBB171-4179-4F23-8943-7A1AA25516DA}"/>
              </a:ext>
            </a:extLst>
          </p:cNvPr>
          <p:cNvSpPr/>
          <p:nvPr/>
        </p:nvSpPr>
        <p:spPr>
          <a:xfrm>
            <a:off x="1055154" y="5038903"/>
            <a:ext cx="5470120" cy="303245"/>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fontScale="92500" lnSpcReduction="20000"/>
          </a:bodyPr>
          <a:lstStyle/>
          <a:p>
            <a:pPr algn="ctr"/>
            <a:r>
              <a:rPr lang="fr-CA"/>
              <a:t>DSpace Back-End REST-api</a:t>
            </a:r>
          </a:p>
        </p:txBody>
      </p:sp>
      <p:grpSp>
        <p:nvGrpSpPr>
          <p:cNvPr id="16" name="Groupe 15">
            <a:extLst>
              <a:ext uri="{FF2B5EF4-FFF2-40B4-BE49-F238E27FC236}">
                <a16:creationId xmlns:a16="http://schemas.microsoft.com/office/drawing/2014/main" id="{C6C25C9A-9CD1-4E5F-94BC-B9BD97062DF7}"/>
              </a:ext>
            </a:extLst>
          </p:cNvPr>
          <p:cNvGrpSpPr/>
          <p:nvPr/>
        </p:nvGrpSpPr>
        <p:grpSpPr>
          <a:xfrm>
            <a:off x="1055154" y="4254107"/>
            <a:ext cx="3626703" cy="729862"/>
            <a:chOff x="1924260" y="315073"/>
            <a:chExt cx="1296238" cy="668794"/>
          </a:xfrm>
        </p:grpSpPr>
        <p:sp>
          <p:nvSpPr>
            <p:cNvPr id="17" name="Rectangle 16">
              <a:extLst>
                <a:ext uri="{FF2B5EF4-FFF2-40B4-BE49-F238E27FC236}">
                  <a16:creationId xmlns:a16="http://schemas.microsoft.com/office/drawing/2014/main" id="{78F036A8-CD24-46C2-ADDA-BA82C065FC51}"/>
                </a:ext>
              </a:extLst>
            </p:cNvPr>
            <p:cNvSpPr/>
            <p:nvPr/>
          </p:nvSpPr>
          <p:spPr>
            <a:xfrm>
              <a:off x="1924260" y="315073"/>
              <a:ext cx="1296238" cy="668794"/>
            </a:xfrm>
            <a:prstGeom prst="rect">
              <a:avLst/>
            </a:prstGeom>
          </p:spPr>
          <p:style>
            <a:lnRef idx="2">
              <a:schemeClr val="accent6">
                <a:shade val="50000"/>
              </a:schemeClr>
            </a:lnRef>
            <a:fillRef idx="1">
              <a:schemeClr val="accent6"/>
            </a:fillRef>
            <a:effectRef idx="0">
              <a:schemeClr val="accent6"/>
            </a:effectRef>
            <a:fontRef idx="minor">
              <a:schemeClr val="lt1"/>
            </a:fontRef>
          </p:style>
        </p:sp>
        <p:sp>
          <p:nvSpPr>
            <p:cNvPr id="18" name="ZoneTexte 17">
              <a:extLst>
                <a:ext uri="{FF2B5EF4-FFF2-40B4-BE49-F238E27FC236}">
                  <a16:creationId xmlns:a16="http://schemas.microsoft.com/office/drawing/2014/main" id="{94004ED6-DC4B-4EB4-B2E7-A42A6CD43CBD}"/>
                </a:ext>
              </a:extLst>
            </p:cNvPr>
            <p:cNvSpPr txBox="1"/>
            <p:nvPr/>
          </p:nvSpPr>
          <p:spPr>
            <a:xfrm>
              <a:off x="1924260" y="315073"/>
              <a:ext cx="1296238" cy="6687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Data-Connect </a:t>
              </a:r>
              <a:br>
                <a:rPr lang="fr-CA" sz="1400" kern="1200"/>
              </a:br>
              <a:r>
                <a:rPr lang="fr-CA" sz="1400" kern="1200"/>
                <a:t>Mediator</a:t>
              </a:r>
            </a:p>
          </p:txBody>
        </p:sp>
      </p:grpSp>
      <p:grpSp>
        <p:nvGrpSpPr>
          <p:cNvPr id="19" name="Groupe 18">
            <a:extLst>
              <a:ext uri="{FF2B5EF4-FFF2-40B4-BE49-F238E27FC236}">
                <a16:creationId xmlns:a16="http://schemas.microsoft.com/office/drawing/2014/main" id="{D1DAFA63-ED5B-4855-B190-EAD6BB54EB32}"/>
              </a:ext>
            </a:extLst>
          </p:cNvPr>
          <p:cNvGrpSpPr/>
          <p:nvPr/>
        </p:nvGrpSpPr>
        <p:grpSpPr>
          <a:xfrm>
            <a:off x="2898571" y="2940722"/>
            <a:ext cx="1783286" cy="692479"/>
            <a:chOff x="1924260" y="315073"/>
            <a:chExt cx="1296238" cy="668794"/>
          </a:xfrm>
        </p:grpSpPr>
        <p:sp>
          <p:nvSpPr>
            <p:cNvPr id="20" name="Rectangle 19">
              <a:extLst>
                <a:ext uri="{FF2B5EF4-FFF2-40B4-BE49-F238E27FC236}">
                  <a16:creationId xmlns:a16="http://schemas.microsoft.com/office/drawing/2014/main" id="{2D01B188-CB40-4813-9898-8865428CDA86}"/>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21" name="ZoneTexte 20">
              <a:extLst>
                <a:ext uri="{FF2B5EF4-FFF2-40B4-BE49-F238E27FC236}">
                  <a16:creationId xmlns:a16="http://schemas.microsoft.com/office/drawing/2014/main" id="{520AFF81-BB46-4B93-ABA5-67A373036C7A}"/>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VIVO</a:t>
              </a:r>
            </a:p>
          </p:txBody>
        </p:sp>
      </p:grpSp>
      <p:sp>
        <p:nvSpPr>
          <p:cNvPr id="25" name="Rectangle 24">
            <a:extLst>
              <a:ext uri="{FF2B5EF4-FFF2-40B4-BE49-F238E27FC236}">
                <a16:creationId xmlns:a16="http://schemas.microsoft.com/office/drawing/2014/main" id="{03BAC504-53C2-4427-95E7-B22EB38D8F4B}"/>
              </a:ext>
            </a:extLst>
          </p:cNvPr>
          <p:cNvSpPr/>
          <p:nvPr/>
        </p:nvSpPr>
        <p:spPr>
          <a:xfrm>
            <a:off x="2898571" y="3660669"/>
            <a:ext cx="1783286" cy="53850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fontScale="77500" lnSpcReduction="20000"/>
          </a:bodyPr>
          <a:lstStyle/>
          <a:p>
            <a:pPr algn="ctr"/>
            <a:r>
              <a:rPr lang="fr-CA" sz="1800" kern="1200"/>
              <a:t>VIVO TripleStore (SPARQL endPoint)</a:t>
            </a:r>
          </a:p>
        </p:txBody>
      </p:sp>
      <p:grpSp>
        <p:nvGrpSpPr>
          <p:cNvPr id="26" name="Groupe 25">
            <a:extLst>
              <a:ext uri="{FF2B5EF4-FFF2-40B4-BE49-F238E27FC236}">
                <a16:creationId xmlns:a16="http://schemas.microsoft.com/office/drawing/2014/main" id="{5D8AC10F-28C8-44EF-8D7C-BDE2A9BD04CB}"/>
              </a:ext>
            </a:extLst>
          </p:cNvPr>
          <p:cNvGrpSpPr/>
          <p:nvPr/>
        </p:nvGrpSpPr>
        <p:grpSpPr>
          <a:xfrm>
            <a:off x="1055155" y="2940722"/>
            <a:ext cx="1783286" cy="980002"/>
            <a:chOff x="1924260" y="315073"/>
            <a:chExt cx="1296238" cy="668794"/>
          </a:xfrm>
        </p:grpSpPr>
        <p:sp>
          <p:nvSpPr>
            <p:cNvPr id="27" name="Rectangle 26">
              <a:extLst>
                <a:ext uri="{FF2B5EF4-FFF2-40B4-BE49-F238E27FC236}">
                  <a16:creationId xmlns:a16="http://schemas.microsoft.com/office/drawing/2014/main" id="{60EA1695-045C-44A8-92C8-0EBD08E87889}"/>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28" name="ZoneTexte 27">
              <a:extLst>
                <a:ext uri="{FF2B5EF4-FFF2-40B4-BE49-F238E27FC236}">
                  <a16:creationId xmlns:a16="http://schemas.microsoft.com/office/drawing/2014/main" id="{1A48853D-E480-4BB4-A1FA-9B752ED5D8CE}"/>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Other Web-API</a:t>
              </a:r>
              <a:br>
                <a:rPr lang="fr-CA" sz="1400" kern="1200"/>
              </a:br>
              <a:r>
                <a:rPr lang="fr-CA" sz="1400" kern="1200"/>
                <a:t>eg. ORCID</a:t>
              </a:r>
            </a:p>
          </p:txBody>
        </p:sp>
      </p:grpSp>
      <p:sp>
        <p:nvSpPr>
          <p:cNvPr id="29" name="Rectangle 28">
            <a:extLst>
              <a:ext uri="{FF2B5EF4-FFF2-40B4-BE49-F238E27FC236}">
                <a16:creationId xmlns:a16="http://schemas.microsoft.com/office/drawing/2014/main" id="{A71C806E-144B-441C-B898-4FC81FA67DEF}"/>
              </a:ext>
            </a:extLst>
          </p:cNvPr>
          <p:cNvSpPr/>
          <p:nvPr/>
        </p:nvSpPr>
        <p:spPr>
          <a:xfrm>
            <a:off x="1055155" y="3934228"/>
            <a:ext cx="1783286" cy="26494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fontScale="77500" lnSpcReduction="20000"/>
          </a:bodyPr>
          <a:lstStyle/>
          <a:p>
            <a:pPr algn="ctr"/>
            <a:r>
              <a:rPr lang="fr-CA"/>
              <a:t>Owner API</a:t>
            </a:r>
            <a:endParaRPr lang="fr-CA" sz="1800" kern="1200"/>
          </a:p>
        </p:txBody>
      </p:sp>
      <p:grpSp>
        <p:nvGrpSpPr>
          <p:cNvPr id="30" name="Groupe 29">
            <a:extLst>
              <a:ext uri="{FF2B5EF4-FFF2-40B4-BE49-F238E27FC236}">
                <a16:creationId xmlns:a16="http://schemas.microsoft.com/office/drawing/2014/main" id="{FC7673FF-80BF-45B8-B640-1DF380348C63}"/>
              </a:ext>
            </a:extLst>
          </p:cNvPr>
          <p:cNvGrpSpPr/>
          <p:nvPr/>
        </p:nvGrpSpPr>
        <p:grpSpPr>
          <a:xfrm>
            <a:off x="9173273" y="2940722"/>
            <a:ext cx="1783286" cy="2043246"/>
            <a:chOff x="1924260" y="315073"/>
            <a:chExt cx="1296238" cy="668794"/>
          </a:xfrm>
        </p:grpSpPr>
        <p:sp>
          <p:nvSpPr>
            <p:cNvPr id="31" name="Rectangle 30">
              <a:extLst>
                <a:ext uri="{FF2B5EF4-FFF2-40B4-BE49-F238E27FC236}">
                  <a16:creationId xmlns:a16="http://schemas.microsoft.com/office/drawing/2014/main" id="{4393B1D8-D907-4AC4-BA13-2E29929D3F6F}"/>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2" name="ZoneTexte 31">
              <a:extLst>
                <a:ext uri="{FF2B5EF4-FFF2-40B4-BE49-F238E27FC236}">
                  <a16:creationId xmlns:a16="http://schemas.microsoft.com/office/drawing/2014/main" id="{1CC0732B-E981-417E-9D65-59B761A40119}"/>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Front-end</a:t>
              </a:r>
            </a:p>
          </p:txBody>
        </p:sp>
      </p:grpSp>
      <p:grpSp>
        <p:nvGrpSpPr>
          <p:cNvPr id="33" name="Groupe 32">
            <a:extLst>
              <a:ext uri="{FF2B5EF4-FFF2-40B4-BE49-F238E27FC236}">
                <a16:creationId xmlns:a16="http://schemas.microsoft.com/office/drawing/2014/main" id="{3F0AC017-A3AB-4EE1-BA05-68B22D0B19B5}"/>
              </a:ext>
            </a:extLst>
          </p:cNvPr>
          <p:cNvGrpSpPr/>
          <p:nvPr/>
        </p:nvGrpSpPr>
        <p:grpSpPr>
          <a:xfrm>
            <a:off x="7329856" y="5355651"/>
            <a:ext cx="3626704" cy="668794"/>
            <a:chOff x="1924260" y="315073"/>
            <a:chExt cx="1296238" cy="668794"/>
          </a:xfrm>
        </p:grpSpPr>
        <p:sp>
          <p:nvSpPr>
            <p:cNvPr id="34" name="Rectangle 33">
              <a:extLst>
                <a:ext uri="{FF2B5EF4-FFF2-40B4-BE49-F238E27FC236}">
                  <a16:creationId xmlns:a16="http://schemas.microsoft.com/office/drawing/2014/main" id="{6B0A89C6-9436-4BB0-A521-AC40C3638605}"/>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5" name="ZoneTexte 34">
              <a:extLst>
                <a:ext uri="{FF2B5EF4-FFF2-40B4-BE49-F238E27FC236}">
                  <a16:creationId xmlns:a16="http://schemas.microsoft.com/office/drawing/2014/main" id="{ABE59C18-FECE-498F-9531-D17A1FDFFB40}"/>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Back-end</a:t>
              </a:r>
            </a:p>
          </p:txBody>
        </p:sp>
      </p:grpSp>
      <p:sp>
        <p:nvSpPr>
          <p:cNvPr id="36" name="Rectangle 35">
            <a:extLst>
              <a:ext uri="{FF2B5EF4-FFF2-40B4-BE49-F238E27FC236}">
                <a16:creationId xmlns:a16="http://schemas.microsoft.com/office/drawing/2014/main" id="{C5953B74-09E5-441E-B8EF-6350C8A72E3C}"/>
              </a:ext>
            </a:extLst>
          </p:cNvPr>
          <p:cNvSpPr/>
          <p:nvPr/>
        </p:nvSpPr>
        <p:spPr>
          <a:xfrm>
            <a:off x="7329856" y="5038902"/>
            <a:ext cx="3626704" cy="303245"/>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fontScale="92500" lnSpcReduction="20000"/>
          </a:bodyPr>
          <a:lstStyle/>
          <a:p>
            <a:pPr algn="ctr"/>
            <a:r>
              <a:rPr lang="fr-CA"/>
              <a:t>DSpace Back-End REST-api</a:t>
            </a:r>
          </a:p>
        </p:txBody>
      </p:sp>
      <p:grpSp>
        <p:nvGrpSpPr>
          <p:cNvPr id="37" name="Groupe 36">
            <a:extLst>
              <a:ext uri="{FF2B5EF4-FFF2-40B4-BE49-F238E27FC236}">
                <a16:creationId xmlns:a16="http://schemas.microsoft.com/office/drawing/2014/main" id="{679C3F77-EBFD-41DC-B4BF-6D5859BFF5F3}"/>
              </a:ext>
            </a:extLst>
          </p:cNvPr>
          <p:cNvGrpSpPr/>
          <p:nvPr/>
        </p:nvGrpSpPr>
        <p:grpSpPr>
          <a:xfrm>
            <a:off x="7329856" y="4254106"/>
            <a:ext cx="1783287" cy="729862"/>
            <a:chOff x="1924260" y="315073"/>
            <a:chExt cx="1296238" cy="668794"/>
          </a:xfrm>
        </p:grpSpPr>
        <p:sp>
          <p:nvSpPr>
            <p:cNvPr id="38" name="Rectangle 37">
              <a:extLst>
                <a:ext uri="{FF2B5EF4-FFF2-40B4-BE49-F238E27FC236}">
                  <a16:creationId xmlns:a16="http://schemas.microsoft.com/office/drawing/2014/main" id="{FA43EBFB-5F60-400C-BC8F-6370815CB874}"/>
                </a:ext>
              </a:extLst>
            </p:cNvPr>
            <p:cNvSpPr/>
            <p:nvPr/>
          </p:nvSpPr>
          <p:spPr>
            <a:xfrm>
              <a:off x="1924260" y="315073"/>
              <a:ext cx="1296238" cy="668794"/>
            </a:xfrm>
            <a:prstGeom prst="rect">
              <a:avLst/>
            </a:prstGeom>
          </p:spPr>
          <p:style>
            <a:lnRef idx="2">
              <a:schemeClr val="accent6">
                <a:shade val="50000"/>
              </a:schemeClr>
            </a:lnRef>
            <a:fillRef idx="1">
              <a:schemeClr val="accent6"/>
            </a:fillRef>
            <a:effectRef idx="0">
              <a:schemeClr val="accent6"/>
            </a:effectRef>
            <a:fontRef idx="minor">
              <a:schemeClr val="lt1"/>
            </a:fontRef>
          </p:style>
        </p:sp>
        <p:sp>
          <p:nvSpPr>
            <p:cNvPr id="39" name="ZoneTexte 38">
              <a:extLst>
                <a:ext uri="{FF2B5EF4-FFF2-40B4-BE49-F238E27FC236}">
                  <a16:creationId xmlns:a16="http://schemas.microsoft.com/office/drawing/2014/main" id="{909FCEBA-920B-4FFD-A623-E937D3A4278C}"/>
                </a:ext>
              </a:extLst>
            </p:cNvPr>
            <p:cNvSpPr txBox="1"/>
            <p:nvPr/>
          </p:nvSpPr>
          <p:spPr>
            <a:xfrm>
              <a:off x="1924260" y="315073"/>
              <a:ext cx="1296238" cy="6687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DSpace Data-Connect </a:t>
              </a:r>
              <a:br>
                <a:rPr lang="fr-CA" sz="1400" kern="1200"/>
              </a:br>
              <a:r>
                <a:rPr lang="fr-CA" sz="1400" kern="1200"/>
                <a:t>Mediator</a:t>
              </a:r>
            </a:p>
          </p:txBody>
        </p:sp>
      </p:grpSp>
      <p:grpSp>
        <p:nvGrpSpPr>
          <p:cNvPr id="40" name="Groupe 39">
            <a:extLst>
              <a:ext uri="{FF2B5EF4-FFF2-40B4-BE49-F238E27FC236}">
                <a16:creationId xmlns:a16="http://schemas.microsoft.com/office/drawing/2014/main" id="{52EE2769-781A-4BD2-9C80-6C8236E239B7}"/>
              </a:ext>
            </a:extLst>
          </p:cNvPr>
          <p:cNvGrpSpPr/>
          <p:nvPr/>
        </p:nvGrpSpPr>
        <p:grpSpPr>
          <a:xfrm>
            <a:off x="7329857" y="2940722"/>
            <a:ext cx="1783286" cy="692479"/>
            <a:chOff x="1924260" y="315073"/>
            <a:chExt cx="1296238" cy="668794"/>
          </a:xfrm>
        </p:grpSpPr>
        <p:sp>
          <p:nvSpPr>
            <p:cNvPr id="41" name="Rectangle 40">
              <a:extLst>
                <a:ext uri="{FF2B5EF4-FFF2-40B4-BE49-F238E27FC236}">
                  <a16:creationId xmlns:a16="http://schemas.microsoft.com/office/drawing/2014/main" id="{E1A2ADE8-650C-4D83-B9D5-ADD97F6C71B5}"/>
                </a:ext>
              </a:extLst>
            </p:cNvPr>
            <p:cNvSpPr/>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2" name="ZoneTexte 41">
              <a:extLst>
                <a:ext uri="{FF2B5EF4-FFF2-40B4-BE49-F238E27FC236}">
                  <a16:creationId xmlns:a16="http://schemas.microsoft.com/office/drawing/2014/main" id="{0ABD1EC8-3C69-4550-B05C-3405DE8E9D4B}"/>
                </a:ext>
              </a:extLst>
            </p:cNvPr>
            <p:cNvSpPr txBox="1"/>
            <p:nvPr/>
          </p:nvSpPr>
          <p:spPr>
            <a:xfrm>
              <a:off x="1924260" y="315073"/>
              <a:ext cx="1296238" cy="66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a:t>VIVO</a:t>
              </a:r>
            </a:p>
          </p:txBody>
        </p:sp>
      </p:grpSp>
      <p:sp>
        <p:nvSpPr>
          <p:cNvPr id="43" name="Rectangle 42">
            <a:extLst>
              <a:ext uri="{FF2B5EF4-FFF2-40B4-BE49-F238E27FC236}">
                <a16:creationId xmlns:a16="http://schemas.microsoft.com/office/drawing/2014/main" id="{7D628CF6-E9FB-45E0-AE09-E0EAB1CB22EC}"/>
              </a:ext>
            </a:extLst>
          </p:cNvPr>
          <p:cNvSpPr/>
          <p:nvPr/>
        </p:nvSpPr>
        <p:spPr>
          <a:xfrm>
            <a:off x="7329857" y="3660668"/>
            <a:ext cx="1783286" cy="53850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fontScale="77500" lnSpcReduction="20000"/>
          </a:bodyPr>
          <a:lstStyle/>
          <a:p>
            <a:pPr algn="ctr"/>
            <a:r>
              <a:rPr lang="fr-CA" sz="1800" kern="1200"/>
              <a:t>VIVO TripleStore (SPARQL endPoint)</a:t>
            </a:r>
          </a:p>
        </p:txBody>
      </p:sp>
      <p:sp>
        <p:nvSpPr>
          <p:cNvPr id="48" name="ZoneTexte 47">
            <a:extLst>
              <a:ext uri="{FF2B5EF4-FFF2-40B4-BE49-F238E27FC236}">
                <a16:creationId xmlns:a16="http://schemas.microsoft.com/office/drawing/2014/main" id="{D74207D7-88E3-47C8-BBCD-EFC313F34443}"/>
              </a:ext>
            </a:extLst>
          </p:cNvPr>
          <p:cNvSpPr txBox="1"/>
          <p:nvPr/>
        </p:nvSpPr>
        <p:spPr>
          <a:xfrm>
            <a:off x="1025222" y="1956468"/>
            <a:ext cx="3626438" cy="923330"/>
          </a:xfrm>
          <a:prstGeom prst="rect">
            <a:avLst/>
          </a:prstGeom>
          <a:noFill/>
        </p:spPr>
        <p:txBody>
          <a:bodyPr wrap="square" rtlCol="0">
            <a:spAutoFit/>
          </a:bodyPr>
          <a:lstStyle/>
          <a:p>
            <a:r>
              <a:rPr lang="en-US"/>
              <a:t>Generic solution for any FrontEnd</a:t>
            </a:r>
            <a:br>
              <a:rPr lang="fr-CA"/>
            </a:br>
            <a:r>
              <a:rPr lang="fr-CA"/>
              <a:t>Mediator based on a </a:t>
            </a:r>
            <a:br>
              <a:rPr lang="fr-CA"/>
            </a:br>
            <a:r>
              <a:rPr lang="fr-CA"/>
              <a:t>messaging system</a:t>
            </a:r>
          </a:p>
        </p:txBody>
      </p:sp>
      <p:sp>
        <p:nvSpPr>
          <p:cNvPr id="49" name="ZoneTexte 48">
            <a:extLst>
              <a:ext uri="{FF2B5EF4-FFF2-40B4-BE49-F238E27FC236}">
                <a16:creationId xmlns:a16="http://schemas.microsoft.com/office/drawing/2014/main" id="{545087A8-1EA9-4EA6-AFEA-FE3BD37B9BDE}"/>
              </a:ext>
            </a:extLst>
          </p:cNvPr>
          <p:cNvSpPr txBox="1"/>
          <p:nvPr/>
        </p:nvSpPr>
        <p:spPr>
          <a:xfrm>
            <a:off x="7269991" y="1962458"/>
            <a:ext cx="4311929" cy="923330"/>
          </a:xfrm>
          <a:prstGeom prst="rect">
            <a:avLst/>
          </a:prstGeom>
          <a:noFill/>
        </p:spPr>
        <p:txBody>
          <a:bodyPr wrap="square" rtlCol="0">
            <a:spAutoFit/>
          </a:bodyPr>
          <a:lstStyle/>
          <a:p>
            <a:r>
              <a:rPr lang="fr-CA"/>
              <a:t>Specific solution for VIVO as a FrontEnd</a:t>
            </a:r>
            <a:br>
              <a:rPr lang="fr-CA"/>
            </a:br>
            <a:r>
              <a:rPr lang="fr-CA"/>
              <a:t>Mediator based on a </a:t>
            </a:r>
            <a:br>
              <a:rPr lang="fr-CA"/>
            </a:br>
            <a:r>
              <a:rPr lang="fr-CA"/>
              <a:t>data synchronisation system</a:t>
            </a:r>
          </a:p>
        </p:txBody>
      </p:sp>
    </p:spTree>
    <p:extLst>
      <p:ext uri="{BB962C8B-B14F-4D97-AF65-F5344CB8AC3E}">
        <p14:creationId xmlns:p14="http://schemas.microsoft.com/office/powerpoint/2010/main" val="113266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CA" sz="4800" b="0" strike="noStrike" spc="-52">
                <a:solidFill>
                  <a:srgbClr val="404040"/>
                </a:solidFill>
                <a:latin typeface="Calibri Light"/>
              </a:rPr>
              <a:t>In summary:</a:t>
            </a:r>
            <a:br/>
            <a:r>
              <a:rPr lang="en-CA" sz="4800" b="0" strike="noStrike" spc="-52">
                <a:solidFill>
                  <a:srgbClr val="404040"/>
                </a:solidFill>
                <a:latin typeface="Calibri Light"/>
              </a:rPr>
              <a:t>Architecture comparison table</a:t>
            </a:r>
            <a:endParaRPr lang="fr-CA" sz="4800" b="0" strike="noStrike" spc="-1">
              <a:latin typeface="Arial"/>
            </a:endParaRPr>
          </a:p>
        </p:txBody>
      </p:sp>
      <p:graphicFrame>
        <p:nvGraphicFramePr>
          <p:cNvPr id="269" name="Table 2"/>
          <p:cNvGraphicFramePr/>
          <p:nvPr/>
        </p:nvGraphicFramePr>
        <p:xfrm>
          <a:off x="366840" y="1812960"/>
          <a:ext cx="11305440" cy="5499720"/>
        </p:xfrm>
        <a:graphic>
          <a:graphicData uri="http://schemas.openxmlformats.org/drawingml/2006/table">
            <a:tbl>
              <a:tblPr/>
              <a:tblGrid>
                <a:gridCol w="3105000">
                  <a:extLst>
                    <a:ext uri="{9D8B030D-6E8A-4147-A177-3AD203B41FA5}">
                      <a16:colId xmlns:a16="http://schemas.microsoft.com/office/drawing/2014/main" val="20000"/>
                    </a:ext>
                  </a:extLst>
                </a:gridCol>
                <a:gridCol w="2533320">
                  <a:extLst>
                    <a:ext uri="{9D8B030D-6E8A-4147-A177-3AD203B41FA5}">
                      <a16:colId xmlns:a16="http://schemas.microsoft.com/office/drawing/2014/main" val="20001"/>
                    </a:ext>
                  </a:extLst>
                </a:gridCol>
                <a:gridCol w="2988720">
                  <a:extLst>
                    <a:ext uri="{9D8B030D-6E8A-4147-A177-3AD203B41FA5}">
                      <a16:colId xmlns:a16="http://schemas.microsoft.com/office/drawing/2014/main" val="20002"/>
                    </a:ext>
                  </a:extLst>
                </a:gridCol>
                <a:gridCol w="2678760">
                  <a:extLst>
                    <a:ext uri="{9D8B030D-6E8A-4147-A177-3AD203B41FA5}">
                      <a16:colId xmlns:a16="http://schemas.microsoft.com/office/drawing/2014/main" val="20003"/>
                    </a:ext>
                  </a:extLst>
                </a:gridCol>
              </a:tblGrid>
              <a:tr h="622440">
                <a:tc>
                  <a:txBody>
                    <a:bodyPr/>
                    <a:lstStyle/>
                    <a:p>
                      <a:pPr algn="ctr">
                        <a:lnSpc>
                          <a:spcPct val="100000"/>
                        </a:lnSpc>
                      </a:pPr>
                      <a:r>
                        <a:rPr lang="en-CA" sz="1800" b="1" strike="noStrike" spc="-1">
                          <a:solidFill>
                            <a:srgbClr val="FFFFFF"/>
                          </a:solidFill>
                          <a:latin typeface="Calibri"/>
                        </a:rPr>
                        <a:t>Description</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lstStyle/>
                    <a:p>
                      <a:pPr>
                        <a:lnSpc>
                          <a:spcPct val="100000"/>
                        </a:lnSpc>
                      </a:pPr>
                      <a:r>
                        <a:rPr lang="en-CA" sz="1800" b="1" strike="noStrike" spc="-1">
                          <a:solidFill>
                            <a:srgbClr val="FFFFFF"/>
                          </a:solidFill>
                          <a:latin typeface="Calibri"/>
                        </a:rPr>
                        <a:t>Architecture 1</a:t>
                      </a:r>
                      <a:br/>
                      <a:r>
                        <a:rPr lang="en-CA" sz="1800" b="1" strike="noStrike" spc="-1">
                          <a:solidFill>
                            <a:srgbClr val="FFFFFF"/>
                          </a:solidFill>
                          <a:latin typeface="Calibri"/>
                        </a:rPr>
                        <a:t>Facade pattern</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lstStyle/>
                    <a:p>
                      <a:pPr>
                        <a:lnSpc>
                          <a:spcPct val="100000"/>
                        </a:lnSpc>
                      </a:pPr>
                      <a:r>
                        <a:rPr lang="en-CA" sz="1800" b="1" strike="noStrike" spc="-1">
                          <a:solidFill>
                            <a:srgbClr val="FFFFFF"/>
                          </a:solidFill>
                          <a:latin typeface="Calibri"/>
                        </a:rPr>
                        <a:t>Architecture 2</a:t>
                      </a:r>
                      <a:br/>
                      <a:r>
                        <a:rPr lang="en-CA" sz="1800" b="1" strike="noStrike" spc="-1">
                          <a:solidFill>
                            <a:srgbClr val="FFFFFF"/>
                          </a:solidFill>
                          <a:latin typeface="Calibri"/>
                        </a:rPr>
                        <a:t>Merge SW functions</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lstStyle/>
                    <a:p>
                      <a:pPr>
                        <a:lnSpc>
                          <a:spcPct val="100000"/>
                        </a:lnSpc>
                      </a:pPr>
                      <a:r>
                        <a:rPr lang="en-CA" sz="1800" b="1" strike="noStrike" spc="-1">
                          <a:solidFill>
                            <a:srgbClr val="FFFFFF"/>
                          </a:solidFill>
                          <a:latin typeface="Calibri"/>
                        </a:rPr>
                        <a:t>Architecture 3</a:t>
                      </a:r>
                      <a:br/>
                      <a:r>
                        <a:rPr lang="en-CA" sz="1800" b="1" strike="noStrike" spc="-1">
                          <a:solidFill>
                            <a:srgbClr val="FFFFFF"/>
                          </a:solidFill>
                          <a:latin typeface="Calibri"/>
                        </a:rPr>
                        <a:t>Messaging pattern</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extLst>
                  <a:ext uri="{0D108BD9-81ED-4DB2-BD59-A6C34878D82A}">
                    <a16:rowId xmlns:a16="http://schemas.microsoft.com/office/drawing/2014/main" val="10000"/>
                  </a:ext>
                </a:extLst>
              </a:tr>
              <a:tr h="1683720">
                <a:tc>
                  <a:txBody>
                    <a:bodyPr/>
                    <a:lstStyle/>
                    <a:p>
                      <a:pPr>
                        <a:lnSpc>
                          <a:spcPct val="100000"/>
                        </a:lnSpc>
                        <a:tabLst>
                          <a:tab pos="0" algn="l"/>
                        </a:tabLst>
                      </a:pPr>
                      <a:r>
                        <a:rPr lang="en-US" sz="1800" b="1" strike="noStrike" spc="-1">
                          <a:solidFill>
                            <a:srgbClr val="FFFFFF"/>
                          </a:solidFill>
                          <a:latin typeface="Calibri"/>
                        </a:rPr>
                        <a:t>development + testing + deployment aspect</a:t>
                      </a:r>
                      <a:endParaRPr lang="fr-CA" sz="1800" b="0" strike="noStrike" spc="-1">
                        <a:latin typeface="Arial"/>
                      </a:endParaRPr>
                    </a:p>
                    <a:p>
                      <a:pPr>
                        <a:lnSpc>
                          <a:spcPct val="100000"/>
                        </a:lnSpc>
                        <a:tabLst>
                          <a:tab pos="0" algn="l"/>
                        </a:tabLst>
                      </a:pPr>
                      <a:r>
                        <a:rPr lang="en-US" sz="1800" b="1" strike="noStrike" spc="-1">
                          <a:solidFill>
                            <a:srgbClr val="FFFFFF"/>
                          </a:solidFill>
                          <a:latin typeface="Calibri"/>
                        </a:rPr>
                        <a:t>Estimated effort in number of sprint (3 weeks)</a:t>
                      </a:r>
                      <a:endParaRPr lang="fr-CA"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3E8853"/>
                    </a:solidFill>
                  </a:tcPr>
                </a:tc>
                <a:tc>
                  <a:txBody>
                    <a:bodyPr/>
                    <a:lstStyle/>
                    <a:p>
                      <a:pPr>
                        <a:lnSpc>
                          <a:spcPct val="100000"/>
                        </a:lnSpc>
                      </a:pPr>
                      <a:r>
                        <a:rPr lang="en-CA" sz="1800" b="0" strike="noStrike" spc="-1">
                          <a:solidFill>
                            <a:srgbClr val="000000"/>
                          </a:solidFill>
                          <a:latin typeface="Calibri"/>
                        </a:rPr>
                        <a:t>~5 sprints</a:t>
                      </a:r>
                      <a:endParaRPr lang="fr-CA"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D9D0"/>
                    </a:solidFill>
                  </a:tcPr>
                </a:tc>
                <a:tc>
                  <a:txBody>
                    <a:bodyPr/>
                    <a:lstStyle/>
                    <a:p>
                      <a:pPr>
                        <a:lnSpc>
                          <a:spcPct val="100000"/>
                        </a:lnSpc>
                      </a:pPr>
                      <a:r>
                        <a:rPr lang="en-CA" sz="1800" b="0" strike="noStrike" spc="-1">
                          <a:solidFill>
                            <a:srgbClr val="000000"/>
                          </a:solidFill>
                          <a:latin typeface="Calibri"/>
                        </a:rPr>
                        <a:t>~8 sprints</a:t>
                      </a:r>
                      <a:endParaRPr lang="fr-CA"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D9D0"/>
                    </a:solidFill>
                  </a:tcPr>
                </a:tc>
                <a:tc>
                  <a:txBody>
                    <a:bodyPr/>
                    <a:lstStyle/>
                    <a:p>
                      <a:pPr>
                        <a:lnSpc>
                          <a:spcPct val="100000"/>
                        </a:lnSpc>
                      </a:pPr>
                      <a:r>
                        <a:rPr lang="en-CA" sz="1800" b="0" strike="noStrike" spc="-1">
                          <a:solidFill>
                            <a:srgbClr val="000000"/>
                          </a:solidFill>
                          <a:latin typeface="Calibri"/>
                        </a:rPr>
                        <a:t>~12 sprints</a:t>
                      </a:r>
                      <a:endParaRPr lang="fr-CA"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D9D0"/>
                    </a:solidFill>
                  </a:tcPr>
                </a:tc>
                <a:extLst>
                  <a:ext uri="{0D108BD9-81ED-4DB2-BD59-A6C34878D82A}">
                    <a16:rowId xmlns:a16="http://schemas.microsoft.com/office/drawing/2014/main" val="10001"/>
                  </a:ext>
                </a:extLst>
              </a:tr>
              <a:tr h="1153080">
                <a:tc>
                  <a:txBody>
                    <a:bodyPr/>
                    <a:lstStyle/>
                    <a:p>
                      <a:pPr>
                        <a:lnSpc>
                          <a:spcPct val="100000"/>
                        </a:lnSpc>
                      </a:pPr>
                      <a:r>
                        <a:rPr lang="en-CA" sz="1800" b="1" strike="noStrike" spc="-1">
                          <a:solidFill>
                            <a:srgbClr val="FFFFFF"/>
                          </a:solidFill>
                          <a:latin typeface="Calibri"/>
                        </a:rPr>
                        <a:t>Maintenance aspect</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lstStyle/>
                    <a:p>
                      <a:pPr>
                        <a:lnSpc>
                          <a:spcPct val="100000"/>
                        </a:lnSpc>
                      </a:pPr>
                      <a:r>
                        <a:rPr lang="en-US" sz="1800" b="0" strike="noStrike" spc="-1">
                          <a:solidFill>
                            <a:srgbClr val="000000"/>
                          </a:solidFill>
                          <a:latin typeface="Calibri"/>
                        </a:rPr>
                        <a:t>More complex due to the dependency between applications</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lstStyle/>
                    <a:p>
                      <a:pPr>
                        <a:lnSpc>
                          <a:spcPct val="100000"/>
                        </a:lnSpc>
                      </a:pPr>
                      <a:r>
                        <a:rPr lang="en-US" sz="1800" b="0" strike="noStrike" spc="-1">
                          <a:solidFill>
                            <a:srgbClr val="000000"/>
                          </a:solidFill>
                          <a:latin typeface="Calibri"/>
                        </a:rPr>
                        <a:t>Improved by removing a component (RDFizer &amp; Fuseki) of the architecture</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lstStyle/>
                    <a:p>
                      <a:pPr>
                        <a:lnSpc>
                          <a:spcPct val="100000"/>
                        </a:lnSpc>
                      </a:pPr>
                      <a:r>
                        <a:rPr lang="en-US" sz="1800" b="0" strike="noStrike" spc="-1">
                          <a:solidFill>
                            <a:srgbClr val="000000"/>
                          </a:solidFill>
                          <a:latin typeface="Calibri"/>
                        </a:rPr>
                        <a:t>Simplified by the complete decoupling of the software components</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extLst>
                  <a:ext uri="{0D108BD9-81ED-4DB2-BD59-A6C34878D82A}">
                    <a16:rowId xmlns:a16="http://schemas.microsoft.com/office/drawing/2014/main" val="10002"/>
                  </a:ext>
                </a:extLst>
              </a:tr>
              <a:tr h="1153080">
                <a:tc>
                  <a:txBody>
                    <a:bodyPr/>
                    <a:lstStyle/>
                    <a:p>
                      <a:pPr>
                        <a:lnSpc>
                          <a:spcPct val="100000"/>
                        </a:lnSpc>
                      </a:pPr>
                      <a:r>
                        <a:rPr lang="en-CA" sz="1800" b="1" strike="noStrike" spc="-1">
                          <a:solidFill>
                            <a:srgbClr val="FFFFFF"/>
                          </a:solidFill>
                          <a:latin typeface="Calibri"/>
                        </a:rPr>
                        <a:t>Main advantage</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lstStyle/>
                    <a:p>
                      <a:pPr>
                        <a:lnSpc>
                          <a:spcPct val="100000"/>
                        </a:lnSpc>
                      </a:pPr>
                      <a:r>
                        <a:rPr lang="en-US" sz="1800" b="0" strike="noStrike" spc="-1">
                          <a:solidFill>
                            <a:srgbClr val="000000"/>
                          </a:solidFill>
                          <a:latin typeface="Calibri"/>
                        </a:rPr>
                        <a:t>Easy to develop, implement and debug</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lstStyle/>
                    <a:p>
                      <a:pPr>
                        <a:lnSpc>
                          <a:spcPct val="100000"/>
                        </a:lnSpc>
                      </a:pPr>
                      <a:r>
                        <a:rPr lang="en-US" sz="1400" b="0" strike="noStrike" spc="-1">
                          <a:solidFill>
                            <a:srgbClr val="000000"/>
                          </a:solidFill>
                          <a:latin typeface="Calibri"/>
                        </a:rPr>
                        <a:t>Enables metadata interoperability and allows Dspace to become an LOD node + providing direct access to a SPARQL endpoint</a:t>
                      </a:r>
                      <a:endParaRPr lang="fr-CA"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lstStyle/>
                    <a:p>
                      <a:pPr>
                        <a:lnSpc>
                          <a:spcPct val="100000"/>
                        </a:lnSpc>
                      </a:pPr>
                      <a:r>
                        <a:rPr lang="en-US" sz="1800" b="0" strike="noStrike" spc="-1">
                          <a:solidFill>
                            <a:srgbClr val="000000"/>
                          </a:solidFill>
                          <a:latin typeface="Calibri"/>
                        </a:rPr>
                        <a:t>Scalable and adaptive data management architecture</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extLst>
                  <a:ext uri="{0D108BD9-81ED-4DB2-BD59-A6C34878D82A}">
                    <a16:rowId xmlns:a16="http://schemas.microsoft.com/office/drawing/2014/main" val="10003"/>
                  </a:ext>
                </a:extLst>
              </a:tr>
              <a:tr h="887760">
                <a:tc>
                  <a:txBody>
                    <a:bodyPr/>
                    <a:lstStyle/>
                    <a:p>
                      <a:pPr>
                        <a:lnSpc>
                          <a:spcPct val="100000"/>
                        </a:lnSpc>
                      </a:pPr>
                      <a:r>
                        <a:rPr lang="en-CA" sz="1800" b="1" strike="noStrike" spc="-1">
                          <a:solidFill>
                            <a:srgbClr val="FFFFFF"/>
                          </a:solidFill>
                          <a:latin typeface="Calibri"/>
                        </a:rPr>
                        <a:t>Main disadvantage</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lstStyle/>
                    <a:p>
                      <a:pPr>
                        <a:lnSpc>
                          <a:spcPct val="100000"/>
                        </a:lnSpc>
                      </a:pPr>
                      <a:r>
                        <a:rPr lang="en-CA" sz="1800" b="0" strike="noStrike" spc="-1">
                          <a:solidFill>
                            <a:srgbClr val="000000"/>
                          </a:solidFill>
                          <a:latin typeface="Calibri"/>
                        </a:rPr>
                        <a:t>Tight coupling between components</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lstStyle/>
                    <a:p>
                      <a:pPr>
                        <a:lnSpc>
                          <a:spcPct val="100000"/>
                        </a:lnSpc>
                      </a:pPr>
                      <a:r>
                        <a:rPr lang="en-US" sz="1800" b="0" strike="noStrike" spc="-1">
                          <a:solidFill>
                            <a:srgbClr val="000000"/>
                          </a:solidFill>
                          <a:latin typeface="Calibri"/>
                        </a:rPr>
                        <a:t>Requires a major revision of the DSpace architecture</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lstStyle/>
                    <a:p>
                      <a:pPr>
                        <a:lnSpc>
                          <a:spcPct val="100000"/>
                        </a:lnSpc>
                      </a:pPr>
                      <a:r>
                        <a:rPr lang="en-CA" sz="1800" b="0" strike="noStrike" spc="-1">
                          <a:solidFill>
                            <a:srgbClr val="000000"/>
                          </a:solidFill>
                          <a:latin typeface="Calibri"/>
                        </a:rPr>
                        <a:t>Development and implementation complexity</a:t>
                      </a:r>
                      <a:endParaRPr lang="fr-CA"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extLst>
                  <a:ext uri="{0D108BD9-81ED-4DB2-BD59-A6C34878D82A}">
                    <a16:rowId xmlns:a16="http://schemas.microsoft.com/office/drawing/2014/main" val="10004"/>
                  </a:ext>
                </a:extLst>
              </a:tr>
            </a:tbl>
          </a:graphicData>
        </a:graphic>
      </p:graphicFrame>
      <p:sp>
        <p:nvSpPr>
          <p:cNvPr id="270" name="CustomShape 3"/>
          <p:cNvSpPr/>
          <p:nvPr/>
        </p:nvSpPr>
        <p:spPr>
          <a:xfrm>
            <a:off x="267840" y="2423160"/>
            <a:ext cx="11556720" cy="122832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271" name="CustomShape 4"/>
          <p:cNvSpPr/>
          <p:nvPr/>
        </p:nvSpPr>
        <p:spPr>
          <a:xfrm>
            <a:off x="267840" y="3647880"/>
            <a:ext cx="11556720" cy="92340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272" name="CustomShape 5"/>
          <p:cNvSpPr/>
          <p:nvPr/>
        </p:nvSpPr>
        <p:spPr>
          <a:xfrm>
            <a:off x="267840" y="4572000"/>
            <a:ext cx="11556720" cy="92340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273" name="CustomShape 6"/>
          <p:cNvSpPr/>
          <p:nvPr/>
        </p:nvSpPr>
        <p:spPr>
          <a:xfrm>
            <a:off x="241200" y="5491800"/>
            <a:ext cx="11556720" cy="89244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par>
                                <p:cTn id="11" presetID="1" presetClass="exit" fill="hold" nodeType="withEffect">
                                  <p:stCondLst>
                                    <p:cond delay="0"/>
                                  </p:stCondLst>
                                  <p:childTnLst>
                                    <p:set>
                                      <p:cBhvr>
                                        <p:cTn id="12" dur="1" fill="hold">
                                          <p:stCondLst>
                                            <p:cond delay="0"/>
                                          </p:stCondLst>
                                        </p:cTn>
                                        <p:tgtEl>
                                          <p:spTgt spid="2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72"/>
                                        </p:tgtEl>
                                        <p:attrNameLst>
                                          <p:attrName>style.visibility</p:attrName>
                                        </p:attrNameLst>
                                      </p:cBhvr>
                                      <p:to>
                                        <p:strVal val="visible"/>
                                      </p:to>
                                    </p:set>
                                  </p:childTnLst>
                                </p:cTn>
                              </p:par>
                              <p:par>
                                <p:cTn id="17" presetID="1" presetClass="exit" fill="hold" nodeType="withEffect">
                                  <p:stCondLst>
                                    <p:cond delay="0"/>
                                  </p:stCondLst>
                                  <p:childTnLst>
                                    <p:set>
                                      <p:cBhvr>
                                        <p:cTn id="18" dur="1" fill="hold">
                                          <p:stCondLst>
                                            <p:cond delay="0"/>
                                          </p:stCondLst>
                                        </p:cTn>
                                        <p:tgtEl>
                                          <p:spTgt spid="27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73"/>
                                        </p:tgtEl>
                                        <p:attrNameLst>
                                          <p:attrName>style.visibility</p:attrName>
                                        </p:attrNameLst>
                                      </p:cBhvr>
                                      <p:to>
                                        <p:strVal val="visible"/>
                                      </p:to>
                                    </p:set>
                                  </p:childTnLst>
                                </p:cTn>
                              </p:par>
                              <p:par>
                                <p:cTn id="23" presetID="1" presetClass="exit" fill="hold" nodeType="withEffect">
                                  <p:stCondLst>
                                    <p:cond delay="0"/>
                                  </p:stCondLst>
                                  <p:childTnLst>
                                    <p:set>
                                      <p:cBhvr>
                                        <p:cTn id="24" dur="1" fill="hold">
                                          <p:stCondLst>
                                            <p:cond delay="0"/>
                                          </p:stCondLst>
                                        </p:cTn>
                                        <p:tgtEl>
                                          <p:spTgt spid="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CA" sz="4800" b="0" strike="noStrike" spc="-52">
                <a:solidFill>
                  <a:srgbClr val="404040"/>
                </a:solidFill>
                <a:latin typeface="Calibri Light"/>
              </a:rPr>
              <a:t>ETL Metamodel</a:t>
            </a:r>
            <a:endParaRPr lang="fr-CA" sz="4800" b="0" strike="noStrike" spc="-1">
              <a:latin typeface="Arial"/>
            </a:endParaRPr>
          </a:p>
        </p:txBody>
      </p:sp>
      <p:sp>
        <p:nvSpPr>
          <p:cNvPr id="101" name="CustomShape 2"/>
          <p:cNvSpPr/>
          <p:nvPr/>
        </p:nvSpPr>
        <p:spPr>
          <a:xfrm>
            <a:off x="1097280" y="5513400"/>
            <a:ext cx="10057680" cy="354960"/>
          </a:xfrm>
          <a:prstGeom prst="rect">
            <a:avLst/>
          </a:prstGeom>
          <a:noFill/>
          <a:ln>
            <a:noFill/>
          </a:ln>
        </p:spPr>
        <p:style>
          <a:lnRef idx="0">
            <a:scrgbClr r="0" g="0" b="0"/>
          </a:lnRef>
          <a:fillRef idx="0">
            <a:scrgbClr r="0" g="0" b="0"/>
          </a:fillRef>
          <a:effectRef idx="0">
            <a:scrgbClr r="0" g="0" b="0"/>
          </a:effectRef>
          <a:fontRef idx="minor"/>
        </p:style>
      </p:sp>
      <p:sp>
        <p:nvSpPr>
          <p:cNvPr id="102" name="CustomShape 3"/>
          <p:cNvSpPr/>
          <p:nvPr/>
        </p:nvSpPr>
        <p:spPr>
          <a:xfrm>
            <a:off x="210492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Extract</a:t>
            </a:r>
            <a:endParaRPr lang="fr-CA" sz="1800" b="0" strike="noStrike" spc="-1">
              <a:latin typeface="Arial"/>
            </a:endParaRPr>
          </a:p>
        </p:txBody>
      </p:sp>
      <p:sp>
        <p:nvSpPr>
          <p:cNvPr id="103" name="CustomShape 4"/>
          <p:cNvSpPr/>
          <p:nvPr/>
        </p:nvSpPr>
        <p:spPr>
          <a:xfrm>
            <a:off x="541908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5000" lnSpcReduction="10000"/>
          </a:bodyPr>
          <a:lstStyle/>
          <a:p>
            <a:pPr algn="ctr">
              <a:lnSpc>
                <a:spcPct val="100000"/>
              </a:lnSpc>
            </a:pPr>
            <a:r>
              <a:rPr lang="en-CA" sz="1800" b="0" strike="noStrike" spc="-1">
                <a:solidFill>
                  <a:srgbClr val="FFFFFF"/>
                </a:solidFill>
                <a:latin typeface="Calibri"/>
                <a:ea typeface="DejaVu Sans"/>
              </a:rPr>
              <a:t>Transform</a:t>
            </a:r>
            <a:endParaRPr lang="fr-CA" sz="1800" b="0" strike="noStrike" spc="-1">
              <a:latin typeface="Arial"/>
            </a:endParaRPr>
          </a:p>
        </p:txBody>
      </p:sp>
      <p:sp>
        <p:nvSpPr>
          <p:cNvPr id="104" name="CustomShape 5"/>
          <p:cNvSpPr/>
          <p:nvPr/>
        </p:nvSpPr>
        <p:spPr>
          <a:xfrm>
            <a:off x="10107000" y="271944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a:bodyPr>
          <a:lstStyle/>
          <a:p>
            <a:pPr algn="ctr">
              <a:lnSpc>
                <a:spcPct val="100000"/>
              </a:lnSpc>
            </a:pPr>
            <a:r>
              <a:rPr lang="en-CA" sz="1800" b="0" strike="noStrike" spc="-1">
                <a:solidFill>
                  <a:srgbClr val="000000"/>
                </a:solidFill>
                <a:latin typeface="Calibri"/>
                <a:ea typeface="DejaVu Sans"/>
              </a:rPr>
              <a:t>Target DataBase</a:t>
            </a:r>
            <a:endParaRPr lang="fr-CA" sz="1800" b="0" strike="noStrike" spc="-1">
              <a:latin typeface="Arial"/>
            </a:endParaRPr>
          </a:p>
        </p:txBody>
      </p:sp>
      <p:sp>
        <p:nvSpPr>
          <p:cNvPr id="105" name="CustomShape 6"/>
          <p:cNvSpPr/>
          <p:nvPr/>
        </p:nvSpPr>
        <p:spPr>
          <a:xfrm>
            <a:off x="197280" y="271944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a:bodyPr>
          <a:lstStyle/>
          <a:p>
            <a:pPr algn="ctr">
              <a:lnSpc>
                <a:spcPct val="100000"/>
              </a:lnSpc>
            </a:pPr>
            <a:r>
              <a:rPr lang="en-CA" sz="1800" b="0" strike="noStrike" spc="-1">
                <a:solidFill>
                  <a:srgbClr val="000000"/>
                </a:solidFill>
                <a:latin typeface="Calibri"/>
                <a:ea typeface="DejaVu Sans"/>
              </a:rPr>
              <a:t>Source DataBase</a:t>
            </a:r>
            <a:endParaRPr lang="fr-CA" sz="1800" b="0" strike="noStrike" spc="-1">
              <a:latin typeface="Arial"/>
            </a:endParaRPr>
          </a:p>
        </p:txBody>
      </p:sp>
      <p:sp>
        <p:nvSpPr>
          <p:cNvPr id="106" name="CustomShape 7"/>
          <p:cNvSpPr/>
          <p:nvPr/>
        </p:nvSpPr>
        <p:spPr>
          <a:xfrm>
            <a:off x="3544560" y="271944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Source Data</a:t>
            </a:r>
            <a:endParaRPr lang="fr-CA" sz="1800" b="0" strike="noStrike" spc="-1">
              <a:latin typeface="Arial"/>
            </a:endParaRPr>
          </a:p>
        </p:txBody>
      </p:sp>
      <p:sp>
        <p:nvSpPr>
          <p:cNvPr id="107" name="CustomShape 8"/>
          <p:cNvSpPr/>
          <p:nvPr/>
        </p:nvSpPr>
        <p:spPr>
          <a:xfrm>
            <a:off x="6825960" y="271944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Target Data</a:t>
            </a:r>
            <a:endParaRPr lang="fr-CA" sz="1800" b="0" strike="noStrike" spc="-1">
              <a:latin typeface="Arial"/>
            </a:endParaRPr>
          </a:p>
        </p:txBody>
      </p:sp>
      <p:sp>
        <p:nvSpPr>
          <p:cNvPr id="108" name="CustomShape 9"/>
          <p:cNvSpPr/>
          <p:nvPr/>
        </p:nvSpPr>
        <p:spPr>
          <a:xfrm>
            <a:off x="877500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Load</a:t>
            </a:r>
            <a:endParaRPr lang="fr-CA" sz="1800" b="0" strike="noStrike" spc="-1">
              <a:latin typeface="Arial"/>
            </a:endParaRPr>
          </a:p>
        </p:txBody>
      </p:sp>
      <p:sp>
        <p:nvSpPr>
          <p:cNvPr id="109" name="CustomShape 10"/>
          <p:cNvSpPr/>
          <p:nvPr/>
        </p:nvSpPr>
        <p:spPr>
          <a:xfrm>
            <a:off x="2069280" y="302220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1)</a:t>
            </a:r>
            <a:endParaRPr lang="fr-CA" sz="1800" b="0" strike="noStrike" spc="-1">
              <a:latin typeface="Arial"/>
            </a:endParaRPr>
          </a:p>
        </p:txBody>
      </p:sp>
      <p:sp>
        <p:nvSpPr>
          <p:cNvPr id="110" name="CustomShape 11"/>
          <p:cNvSpPr/>
          <p:nvPr/>
        </p:nvSpPr>
        <p:spPr>
          <a:xfrm>
            <a:off x="5370480" y="302220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2)</a:t>
            </a:r>
            <a:endParaRPr lang="fr-CA" sz="1800" b="0" strike="noStrike" spc="-1">
              <a:latin typeface="Arial"/>
            </a:endParaRPr>
          </a:p>
        </p:txBody>
      </p:sp>
      <p:sp>
        <p:nvSpPr>
          <p:cNvPr id="111" name="CustomShape 12"/>
          <p:cNvSpPr/>
          <p:nvPr/>
        </p:nvSpPr>
        <p:spPr>
          <a:xfrm>
            <a:off x="8732520" y="302220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3)</a:t>
            </a:r>
            <a:endParaRPr lang="fr-CA"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6090120" y="2876400"/>
            <a:ext cx="3682080" cy="284724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ormAutofit/>
          </a:bodyPr>
          <a:lstStyle/>
          <a:p>
            <a:pPr algn="ctr">
              <a:lnSpc>
                <a:spcPct val="100000"/>
              </a:lnSpc>
            </a:pPr>
            <a:r>
              <a:rPr lang="fr-CA" sz="1800" b="0" strike="noStrike" spc="-1">
                <a:solidFill>
                  <a:srgbClr val="000000"/>
                </a:solidFill>
                <a:latin typeface="Calibri"/>
                <a:ea typeface="DejaVu Sans"/>
              </a:rPr>
              <a:t>Translate DSpace data to VIVO perspective</a:t>
            </a:r>
            <a:endParaRPr lang="fr-CA" sz="1800" b="0" strike="noStrike" spc="-1">
              <a:latin typeface="Arial"/>
            </a:endParaRPr>
          </a:p>
        </p:txBody>
      </p:sp>
      <p:sp>
        <p:nvSpPr>
          <p:cNvPr id="113" name="CustomShape 2"/>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8500"/>
          </a:bodyPr>
          <a:lstStyle/>
          <a:p>
            <a:pPr>
              <a:lnSpc>
                <a:spcPct val="85000"/>
              </a:lnSpc>
            </a:pPr>
            <a:r>
              <a:rPr lang="en-US" sz="4800" b="0" strike="noStrike" spc="-52">
                <a:solidFill>
                  <a:srgbClr val="404040"/>
                </a:solidFill>
                <a:latin typeface="Calibri Light"/>
              </a:rPr>
              <a:t>First approach: using the Dspace RDFizer</a:t>
            </a:r>
            <a:br/>
            <a:r>
              <a:rPr lang="fr-CA" sz="1800" b="0" strike="noStrike" spc="-52">
                <a:solidFill>
                  <a:srgbClr val="404040"/>
                </a:solidFill>
                <a:latin typeface="Calibri Light"/>
              </a:rPr>
              <a:t>Ref: </a:t>
            </a:r>
            <a:r>
              <a:rPr lang="fr-CA" sz="1800" b="0" u="sng" strike="noStrike" spc="-52">
                <a:solidFill>
                  <a:srgbClr val="6EAC1C"/>
                </a:solidFill>
                <a:uFillTx/>
                <a:latin typeface="Calibri Light"/>
                <a:hlinkClick r:id="rId3"/>
              </a:rPr>
              <a:t>https://wiki.lyrasis.org/display/DSDOC7x/Linked+%28Open%29+Data</a:t>
            </a:r>
            <a:r>
              <a:rPr lang="fr-CA" sz="1800" b="0" strike="noStrike" spc="-52">
                <a:solidFill>
                  <a:srgbClr val="404040"/>
                </a:solidFill>
                <a:latin typeface="Calibri Light"/>
              </a:rPr>
              <a:t> </a:t>
            </a:r>
            <a:endParaRPr lang="fr-CA" sz="1800" b="0" strike="noStrike" spc="-1">
              <a:latin typeface="Arial"/>
            </a:endParaRPr>
          </a:p>
        </p:txBody>
      </p:sp>
      <p:sp>
        <p:nvSpPr>
          <p:cNvPr id="114" name="CustomShape 3"/>
          <p:cNvSpPr/>
          <p:nvPr/>
        </p:nvSpPr>
        <p:spPr>
          <a:xfrm>
            <a:off x="881280" y="2539440"/>
            <a:ext cx="1248480" cy="71460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a:lnSpc>
                <a:spcPct val="100000"/>
              </a:lnSpc>
            </a:pPr>
            <a:r>
              <a:rPr lang="fr-CA" sz="1800" b="0" strike="noStrike" spc="-1">
                <a:solidFill>
                  <a:srgbClr val="000000"/>
                </a:solidFill>
                <a:latin typeface="Calibri"/>
                <a:ea typeface="DejaVu Sans"/>
              </a:rPr>
              <a:t>DSpace Data</a:t>
            </a:r>
            <a:endParaRPr lang="fr-CA" sz="1800" b="0" strike="noStrike" spc="-1">
              <a:latin typeface="Arial"/>
            </a:endParaRPr>
          </a:p>
        </p:txBody>
      </p:sp>
      <p:sp>
        <p:nvSpPr>
          <p:cNvPr id="115" name="CustomShape 4"/>
          <p:cNvSpPr/>
          <p:nvPr/>
        </p:nvSpPr>
        <p:spPr>
          <a:xfrm>
            <a:off x="2403000" y="2654640"/>
            <a:ext cx="1565640" cy="48384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rmAutofit fontScale="62500" lnSpcReduction="20000"/>
          </a:bodyPr>
          <a:lstStyle/>
          <a:p>
            <a:pPr algn="ctr">
              <a:lnSpc>
                <a:spcPct val="100000"/>
              </a:lnSpc>
            </a:pPr>
            <a:r>
              <a:rPr lang="fr-CA" sz="1800" b="0" strike="noStrike" spc="-1">
                <a:solidFill>
                  <a:srgbClr val="000000"/>
                </a:solidFill>
                <a:latin typeface="Calibri"/>
                <a:ea typeface="DejaVu Sans"/>
              </a:rPr>
              <a:t>RDFize</a:t>
            </a:r>
            <a:endParaRPr lang="fr-CA" sz="1800" b="0" strike="noStrike" spc="-1">
              <a:latin typeface="Arial"/>
            </a:endParaRPr>
          </a:p>
        </p:txBody>
      </p:sp>
      <p:sp>
        <p:nvSpPr>
          <p:cNvPr id="116" name="CustomShape 5"/>
          <p:cNvSpPr/>
          <p:nvPr/>
        </p:nvSpPr>
        <p:spPr>
          <a:xfrm>
            <a:off x="4143240" y="24685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68500" lnSpcReduction="10000"/>
          </a:bodyPr>
          <a:lstStyle/>
          <a:p>
            <a:pPr algn="ctr">
              <a:lnSpc>
                <a:spcPct val="100000"/>
              </a:lnSpc>
            </a:pPr>
            <a:r>
              <a:rPr lang="fr-CA" sz="1800" b="0" strike="noStrike" spc="-1">
                <a:solidFill>
                  <a:srgbClr val="000000"/>
                </a:solidFill>
                <a:latin typeface="Calibri"/>
                <a:ea typeface="DejaVu Sans"/>
              </a:rPr>
              <a:t>RDFized DSpace data  in RDF</a:t>
            </a:r>
            <a:endParaRPr lang="fr-CA" sz="1800" b="0" strike="noStrike" spc="-1">
              <a:latin typeface="Arial"/>
            </a:endParaRPr>
          </a:p>
        </p:txBody>
      </p:sp>
      <p:sp>
        <p:nvSpPr>
          <p:cNvPr id="117" name="CustomShape 6"/>
          <p:cNvSpPr/>
          <p:nvPr/>
        </p:nvSpPr>
        <p:spPr>
          <a:xfrm>
            <a:off x="9882000" y="385056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68500" lnSpcReduction="10000"/>
          </a:bodyPr>
          <a:lstStyle/>
          <a:p>
            <a:pPr algn="ctr">
              <a:lnSpc>
                <a:spcPct val="100000"/>
              </a:lnSpc>
            </a:pPr>
            <a:r>
              <a:rPr lang="fr-CA" sz="1800" b="0" strike="noStrike" spc="-1">
                <a:solidFill>
                  <a:srgbClr val="000000"/>
                </a:solidFill>
                <a:latin typeface="Calibri"/>
                <a:ea typeface="DejaVu Sans"/>
              </a:rPr>
              <a:t>VIVO perspective of DSpace Data</a:t>
            </a:r>
            <a:endParaRPr lang="fr-CA" sz="1800" b="0" strike="noStrike" spc="-1">
              <a:latin typeface="Arial"/>
            </a:endParaRPr>
          </a:p>
        </p:txBody>
      </p:sp>
      <p:sp>
        <p:nvSpPr>
          <p:cNvPr id="118" name="CustomShape 7"/>
          <p:cNvSpPr/>
          <p:nvPr/>
        </p:nvSpPr>
        <p:spPr>
          <a:xfrm>
            <a:off x="4143240" y="33973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4500" lnSpcReduction="20000"/>
          </a:bodyPr>
          <a:lstStyle/>
          <a:p>
            <a:pPr algn="ctr">
              <a:lnSpc>
                <a:spcPct val="100000"/>
              </a:lnSpc>
            </a:pPr>
            <a:r>
              <a:rPr lang="fr-CA" sz="1800" b="0" strike="noStrike" spc="-1">
                <a:solidFill>
                  <a:srgbClr val="000000"/>
                </a:solidFill>
                <a:latin typeface="Calibri"/>
                <a:ea typeface="DejaVu Sans"/>
              </a:rPr>
              <a:t>metadata-rdf-mapping</a:t>
            </a:r>
            <a:endParaRPr lang="fr-CA" sz="1800" b="0" strike="noStrike" spc="-1">
              <a:latin typeface="Arial"/>
            </a:endParaRPr>
          </a:p>
        </p:txBody>
      </p:sp>
      <p:sp>
        <p:nvSpPr>
          <p:cNvPr id="119" name="CustomShape 8"/>
          <p:cNvSpPr/>
          <p:nvPr/>
        </p:nvSpPr>
        <p:spPr>
          <a:xfrm>
            <a:off x="4143240" y="43261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4500" lnSpcReduction="20000"/>
          </a:bodyPr>
          <a:lstStyle/>
          <a:p>
            <a:pPr algn="ctr">
              <a:lnSpc>
                <a:spcPct val="100000"/>
              </a:lnSpc>
            </a:pPr>
            <a:r>
              <a:rPr lang="fr-CA" sz="1800" b="0" strike="noStrike" spc="-1">
                <a:solidFill>
                  <a:srgbClr val="000000"/>
                </a:solidFill>
                <a:latin typeface="Calibri"/>
                <a:ea typeface="DejaVu Sans"/>
              </a:rPr>
              <a:t>metadata-rdf-schema</a:t>
            </a:r>
            <a:endParaRPr lang="fr-CA" sz="1800" b="0" strike="noStrike" spc="-1">
              <a:latin typeface="Arial"/>
            </a:endParaRPr>
          </a:p>
        </p:txBody>
      </p:sp>
      <p:sp>
        <p:nvSpPr>
          <p:cNvPr id="120" name="CustomShape 9"/>
          <p:cNvSpPr/>
          <p:nvPr/>
        </p:nvSpPr>
        <p:spPr>
          <a:xfrm>
            <a:off x="4143240" y="522828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85000" lnSpcReduction="10000"/>
          </a:bodyPr>
          <a:lstStyle/>
          <a:p>
            <a:pPr algn="ctr">
              <a:lnSpc>
                <a:spcPct val="100000"/>
              </a:lnSpc>
            </a:pPr>
            <a:r>
              <a:rPr lang="fr-CA" sz="1800" b="0" strike="noStrike" spc="-1">
                <a:solidFill>
                  <a:srgbClr val="000000"/>
                </a:solidFill>
                <a:latin typeface="Calibri"/>
                <a:ea typeface="DejaVu Sans"/>
              </a:rPr>
              <a:t>VIVO ontology</a:t>
            </a:r>
            <a:endParaRPr lang="fr-CA" sz="1800" b="0" strike="noStrike" spc="-1">
              <a:latin typeface="Arial"/>
            </a:endParaRPr>
          </a:p>
        </p:txBody>
      </p:sp>
      <p:sp>
        <p:nvSpPr>
          <p:cNvPr id="121" name="CustomShape 10"/>
          <p:cNvSpPr/>
          <p:nvPr/>
        </p:nvSpPr>
        <p:spPr>
          <a:xfrm>
            <a:off x="6751800" y="4166640"/>
            <a:ext cx="2426760" cy="73044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62500" lnSpcReduction="20000"/>
          </a:bodyPr>
          <a:lstStyle/>
          <a:p>
            <a:pPr algn="ctr">
              <a:lnSpc>
                <a:spcPct val="100000"/>
              </a:lnSpc>
            </a:pPr>
            <a:r>
              <a:rPr lang="fr-CA" sz="1800" b="1" strike="noStrike" spc="-1">
                <a:solidFill>
                  <a:srgbClr val="000000"/>
                </a:solidFill>
                <a:latin typeface="Calibri"/>
                <a:ea typeface="DejaVu Sans"/>
              </a:rPr>
              <a:t>DSpace-to-vivo-sparql-construct query</a:t>
            </a:r>
            <a:endParaRPr lang="fr-CA" sz="1800" b="0" strike="noStrike" spc="-1">
              <a:latin typeface="Arial"/>
            </a:endParaRPr>
          </a:p>
        </p:txBody>
      </p:sp>
      <p:sp>
        <p:nvSpPr>
          <p:cNvPr id="122" name="CustomShape 11"/>
          <p:cNvSpPr/>
          <p:nvPr/>
        </p:nvSpPr>
        <p:spPr>
          <a:xfrm flipH="1">
            <a:off x="929160" y="3656880"/>
            <a:ext cx="1151640" cy="612000"/>
          </a:xfrm>
          <a:prstGeom prst="borderCallout1">
            <a:avLst>
              <a:gd name="adj1" fmla="val 18750"/>
              <a:gd name="adj2" fmla="val -8333"/>
              <a:gd name="adj3" fmla="val -91169"/>
              <a:gd name="adj4" fmla="val -80189"/>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70000" lnSpcReduction="10000"/>
          </a:bodyPr>
          <a:lstStyle/>
          <a:p>
            <a:pPr algn="ctr">
              <a:lnSpc>
                <a:spcPct val="100000"/>
              </a:lnSpc>
            </a:pPr>
            <a:r>
              <a:rPr lang="en-CA" sz="1800" b="0" strike="noStrike" spc="-1">
                <a:solidFill>
                  <a:srgbClr val="000000"/>
                </a:solidFill>
                <a:latin typeface="Calibri"/>
                <a:ea typeface="DejaVu Sans"/>
              </a:rPr>
              <a:t>Using Dspace rdfizer exporter</a:t>
            </a:r>
            <a:endParaRPr lang="fr-CA" sz="1800" b="0" strike="noStrike" spc="-1">
              <a:latin typeface="Arial"/>
            </a:endParaRPr>
          </a:p>
        </p:txBody>
      </p:sp>
      <p:sp>
        <p:nvSpPr>
          <p:cNvPr id="123" name="CustomShape 12"/>
          <p:cNvSpPr/>
          <p:nvPr/>
        </p:nvSpPr>
        <p:spPr>
          <a:xfrm flipH="1">
            <a:off x="2702880" y="4856760"/>
            <a:ext cx="913680" cy="612000"/>
          </a:xfrm>
          <a:prstGeom prst="borderCallout1">
            <a:avLst>
              <a:gd name="adj1" fmla="val 18750"/>
              <a:gd name="adj2" fmla="val -8333"/>
              <a:gd name="adj3" fmla="val 142040"/>
              <a:gd name="adj4" fmla="val -56041"/>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9500" lnSpcReduction="20000"/>
          </a:bodyPr>
          <a:lstStyle/>
          <a:p>
            <a:pPr algn="ctr">
              <a:lnSpc>
                <a:spcPct val="100000"/>
              </a:lnSpc>
            </a:pPr>
            <a:r>
              <a:rPr lang="en-CA" sz="1800" b="0" strike="noStrike" spc="-1">
                <a:solidFill>
                  <a:srgbClr val="000000"/>
                </a:solidFill>
                <a:latin typeface="Calibri"/>
                <a:ea typeface="DejaVu Sans"/>
              </a:rPr>
              <a:t>VIVO semantic</a:t>
            </a:r>
            <a:endParaRPr lang="fr-CA" sz="1800" b="0" strike="noStrike" spc="-1">
              <a:latin typeface="Arial"/>
            </a:endParaRPr>
          </a:p>
        </p:txBody>
      </p:sp>
      <p:sp>
        <p:nvSpPr>
          <p:cNvPr id="124" name="CustomShape 13"/>
          <p:cNvSpPr/>
          <p:nvPr/>
        </p:nvSpPr>
        <p:spPr>
          <a:xfrm flipH="1">
            <a:off x="2402280" y="3953160"/>
            <a:ext cx="913680" cy="612000"/>
          </a:xfrm>
          <a:prstGeom prst="borderCallout1">
            <a:avLst>
              <a:gd name="adj1" fmla="val 18750"/>
              <a:gd name="adj2" fmla="val -8333"/>
              <a:gd name="adj3" fmla="val -18097"/>
              <a:gd name="adj4" fmla="val -89374"/>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6500" lnSpcReduction="20000"/>
          </a:bodyPr>
          <a:lstStyle/>
          <a:p>
            <a:pPr algn="ctr">
              <a:lnSpc>
                <a:spcPct val="100000"/>
              </a:lnSpc>
            </a:pPr>
            <a:r>
              <a:rPr lang="en-CA" sz="1800" b="0" strike="noStrike" spc="-1">
                <a:solidFill>
                  <a:srgbClr val="000000"/>
                </a:solidFill>
                <a:latin typeface="Calibri"/>
                <a:ea typeface="DejaVu Sans"/>
              </a:rPr>
              <a:t>DSpace semantic</a:t>
            </a:r>
            <a:endParaRPr lang="fr-CA" sz="1800" b="0" strike="noStrike" spc="-1">
              <a:latin typeface="Arial"/>
            </a:endParaRPr>
          </a:p>
        </p:txBody>
      </p:sp>
      <p:sp>
        <p:nvSpPr>
          <p:cNvPr id="125" name="CustomShape 14"/>
          <p:cNvSpPr/>
          <p:nvPr/>
        </p:nvSpPr>
        <p:spPr>
          <a:xfrm>
            <a:off x="6797520" y="2313720"/>
            <a:ext cx="913680" cy="612000"/>
          </a:xfrm>
          <a:prstGeom prst="borderCallout1">
            <a:avLst>
              <a:gd name="adj1" fmla="val 18750"/>
              <a:gd name="adj2" fmla="val -8333"/>
              <a:gd name="adj3" fmla="val 70522"/>
              <a:gd name="adj4" fmla="val -13416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r>
              <a:rPr lang="en-CA" sz="1800" b="0" strike="noStrike" spc="-1">
                <a:solidFill>
                  <a:srgbClr val="000000"/>
                </a:solidFill>
                <a:latin typeface="Calibri"/>
                <a:ea typeface="DejaVu Sans"/>
              </a:rPr>
              <a:t>DSpace data</a:t>
            </a:r>
            <a:endParaRPr lang="fr-CA" sz="1800" b="0" strike="noStrike" spc="-1">
              <a:latin typeface="Arial"/>
            </a:endParaRPr>
          </a:p>
        </p:txBody>
      </p:sp>
      <p:sp>
        <p:nvSpPr>
          <p:cNvPr id="126" name="Line 15"/>
          <p:cNvSpPr/>
          <p:nvPr/>
        </p:nvSpPr>
        <p:spPr>
          <a:xfrm>
            <a:off x="3417480" y="4325760"/>
            <a:ext cx="725760" cy="435600"/>
          </a:xfrm>
          <a:prstGeom prst="line">
            <a:avLst/>
          </a:prstGeom>
          <a:ln>
            <a:round/>
          </a:ln>
        </p:spPr>
        <p:style>
          <a:lnRef idx="1">
            <a:schemeClr val="dk1"/>
          </a:lnRef>
          <a:fillRef idx="0">
            <a:schemeClr val="dk1"/>
          </a:fillRef>
          <a:effectRef idx="0">
            <a:schemeClr val="dk1"/>
          </a:effectRef>
          <a:fontRef idx="minor"/>
        </p:style>
      </p:sp>
      <p:sp>
        <p:nvSpPr>
          <p:cNvPr id="127" name="CustomShape 16"/>
          <p:cNvSpPr/>
          <p:nvPr/>
        </p:nvSpPr>
        <p:spPr>
          <a:xfrm>
            <a:off x="5602320" y="2961000"/>
            <a:ext cx="361080" cy="2762640"/>
          </a:xfrm>
          <a:prstGeom prst="rightBrace">
            <a:avLst>
              <a:gd name="adj1" fmla="val 8333"/>
              <a:gd name="adj2" fmla="val 50000"/>
            </a:avLst>
          </a:prstGeom>
          <a:noFill/>
          <a:ln w="38160">
            <a:solidFill>
              <a:srgbClr val="16ABE3"/>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CA" sz="3600" b="0" strike="noStrike" spc="-52">
                <a:solidFill>
                  <a:srgbClr val="404040"/>
                </a:solidFill>
                <a:latin typeface="Calibri Light"/>
              </a:rPr>
              <a:t>Second approach: Build a VIVO exporter</a:t>
            </a:r>
            <a:endParaRPr lang="fr-CA" sz="3600" b="0" strike="noStrike" spc="-1">
              <a:latin typeface="Arial"/>
            </a:endParaRPr>
          </a:p>
        </p:txBody>
      </p:sp>
      <p:sp>
        <p:nvSpPr>
          <p:cNvPr id="129" name="CustomShape 2"/>
          <p:cNvSpPr/>
          <p:nvPr/>
        </p:nvSpPr>
        <p:spPr>
          <a:xfrm>
            <a:off x="461880" y="397116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a:bodyPr>
          <a:lstStyle/>
          <a:p>
            <a:pPr algn="ctr">
              <a:lnSpc>
                <a:spcPct val="100000"/>
              </a:lnSpc>
            </a:pPr>
            <a:r>
              <a:rPr lang="en-CA" sz="1800" b="0" strike="noStrike" spc="-1">
                <a:solidFill>
                  <a:srgbClr val="000000"/>
                </a:solidFill>
                <a:latin typeface="Calibri"/>
                <a:ea typeface="DejaVu Sans"/>
              </a:rPr>
              <a:t>DSpace Postgres DataBase</a:t>
            </a:r>
            <a:endParaRPr lang="fr-CA" sz="1800" b="0" strike="noStrike" spc="-1">
              <a:latin typeface="Arial"/>
            </a:endParaRPr>
          </a:p>
        </p:txBody>
      </p:sp>
      <p:sp>
        <p:nvSpPr>
          <p:cNvPr id="130" name="CustomShape 3"/>
          <p:cNvSpPr/>
          <p:nvPr/>
        </p:nvSpPr>
        <p:spPr>
          <a:xfrm>
            <a:off x="2429640" y="41158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58000" lnSpcReduction="20000"/>
          </a:bodyPr>
          <a:lstStyle/>
          <a:p>
            <a:pPr algn="ctr">
              <a:lnSpc>
                <a:spcPct val="100000"/>
              </a:lnSpc>
            </a:pPr>
            <a:r>
              <a:rPr lang="en-CA" sz="1800" b="0" strike="noStrike" spc="-1">
                <a:solidFill>
                  <a:srgbClr val="FFFFFF"/>
                </a:solidFill>
                <a:latin typeface="Calibri"/>
                <a:ea typeface="DejaVu Sans"/>
              </a:rPr>
              <a:t>Export DB schema</a:t>
            </a:r>
            <a:endParaRPr lang="fr-CA" sz="1800" b="0" strike="noStrike" spc="-1">
              <a:latin typeface="Arial"/>
            </a:endParaRPr>
          </a:p>
        </p:txBody>
      </p:sp>
      <p:sp>
        <p:nvSpPr>
          <p:cNvPr id="131" name="CustomShape 4"/>
          <p:cNvSpPr/>
          <p:nvPr/>
        </p:nvSpPr>
        <p:spPr>
          <a:xfrm>
            <a:off x="3626280" y="40370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7500" lnSpcReduction="20000"/>
          </a:bodyPr>
          <a:lstStyle/>
          <a:p>
            <a:pPr algn="ctr">
              <a:lnSpc>
                <a:spcPct val="100000"/>
              </a:lnSpc>
            </a:pPr>
            <a:r>
              <a:rPr lang="en-CA" sz="1800" b="0" strike="noStrike" spc="-1">
                <a:solidFill>
                  <a:srgbClr val="000000"/>
                </a:solidFill>
                <a:latin typeface="Calibri"/>
                <a:ea typeface="DejaVu Sans"/>
              </a:rPr>
              <a:t>XML/CSV </a:t>
            </a:r>
            <a:endParaRPr lang="fr-CA" sz="1800" b="0" strike="noStrike" spc="-1">
              <a:latin typeface="Arial"/>
            </a:endParaRPr>
          </a:p>
          <a:p>
            <a:pPr algn="ctr">
              <a:lnSpc>
                <a:spcPct val="100000"/>
              </a:lnSpc>
            </a:pPr>
            <a:r>
              <a:rPr lang="en-CA" sz="1800" b="0" strike="noStrike" spc="-1">
                <a:solidFill>
                  <a:srgbClr val="000000"/>
                </a:solidFill>
                <a:latin typeface="Calibri"/>
                <a:ea typeface="DejaVu Sans"/>
              </a:rPr>
              <a:t>DSpace schema</a:t>
            </a:r>
            <a:endParaRPr lang="fr-CA" sz="1800" b="0" strike="noStrike" spc="-1">
              <a:latin typeface="Arial"/>
            </a:endParaRPr>
          </a:p>
        </p:txBody>
      </p:sp>
      <p:sp>
        <p:nvSpPr>
          <p:cNvPr id="132" name="CustomShape 5"/>
          <p:cNvSpPr/>
          <p:nvPr/>
        </p:nvSpPr>
        <p:spPr>
          <a:xfrm>
            <a:off x="5133960" y="41158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58000" lnSpcReduction="20000"/>
          </a:bodyPr>
          <a:lstStyle/>
          <a:p>
            <a:pPr algn="ctr">
              <a:lnSpc>
                <a:spcPct val="100000"/>
              </a:lnSpc>
            </a:pPr>
            <a:r>
              <a:rPr lang="en-CA" sz="1800" b="0" strike="noStrike" spc="-1">
                <a:solidFill>
                  <a:srgbClr val="FFFFFF"/>
                </a:solidFill>
                <a:latin typeface="Calibri"/>
                <a:ea typeface="DejaVu Sans"/>
              </a:rPr>
              <a:t>Xml2json + json2rdf</a:t>
            </a:r>
            <a:endParaRPr lang="fr-CA" sz="1800" b="0" strike="noStrike" spc="-1">
              <a:latin typeface="Arial"/>
            </a:endParaRPr>
          </a:p>
        </p:txBody>
      </p:sp>
      <p:sp>
        <p:nvSpPr>
          <p:cNvPr id="133" name="CustomShape 6"/>
          <p:cNvSpPr/>
          <p:nvPr/>
        </p:nvSpPr>
        <p:spPr>
          <a:xfrm>
            <a:off x="6345000" y="40298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46000" lnSpcReduction="10000"/>
          </a:bodyPr>
          <a:lstStyle/>
          <a:p>
            <a:pPr algn="ctr">
              <a:lnSpc>
                <a:spcPct val="100000"/>
              </a:lnSpc>
            </a:pPr>
            <a:r>
              <a:rPr lang="en-CA" sz="1800" b="0" strike="noStrike" spc="-1">
                <a:solidFill>
                  <a:srgbClr val="000000"/>
                </a:solidFill>
                <a:latin typeface="Calibri"/>
                <a:ea typeface="DejaVu Sans"/>
              </a:rPr>
              <a:t>RDF</a:t>
            </a:r>
            <a:endParaRPr lang="fr-CA" sz="1800" b="0" strike="noStrike" spc="-1">
              <a:latin typeface="Arial"/>
            </a:endParaRPr>
          </a:p>
          <a:p>
            <a:pPr algn="ctr">
              <a:lnSpc>
                <a:spcPct val="100000"/>
              </a:lnSpc>
            </a:pPr>
            <a:r>
              <a:rPr lang="en-CA" sz="1800" b="0" strike="noStrike" spc="-1">
                <a:solidFill>
                  <a:srgbClr val="000000"/>
                </a:solidFill>
                <a:latin typeface="Calibri"/>
                <a:ea typeface="DejaVu Sans"/>
              </a:rPr>
              <a:t>DSpace schema </a:t>
            </a:r>
            <a:br/>
            <a:r>
              <a:rPr lang="en-CA" sz="1800" b="0" strike="noStrike" spc="-1">
                <a:solidFill>
                  <a:srgbClr val="000000"/>
                </a:solidFill>
                <a:latin typeface="Calibri"/>
                <a:ea typeface="DejaVu Sans"/>
              </a:rPr>
              <a:t>Vocabulary</a:t>
            </a:r>
            <a:endParaRPr lang="fr-CA" sz="1800" b="0" strike="noStrike" spc="-1">
              <a:latin typeface="Arial"/>
            </a:endParaRPr>
          </a:p>
        </p:txBody>
      </p:sp>
      <p:sp>
        <p:nvSpPr>
          <p:cNvPr id="134" name="CustomShape 7"/>
          <p:cNvSpPr/>
          <p:nvPr/>
        </p:nvSpPr>
        <p:spPr>
          <a:xfrm>
            <a:off x="6345000" y="304092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85000" lnSpcReduction="10000"/>
          </a:bodyPr>
          <a:lstStyle/>
          <a:p>
            <a:pPr algn="ctr">
              <a:lnSpc>
                <a:spcPct val="100000"/>
              </a:lnSpc>
            </a:pPr>
            <a:r>
              <a:rPr lang="en-CA" sz="1800" b="0" strike="noStrike" spc="-1">
                <a:solidFill>
                  <a:srgbClr val="000000"/>
                </a:solidFill>
                <a:latin typeface="Calibri"/>
                <a:ea typeface="DejaVu Sans"/>
              </a:rPr>
              <a:t>VIVO Ontology</a:t>
            </a:r>
            <a:endParaRPr lang="fr-CA" sz="1800" b="0" strike="noStrike" spc="-1">
              <a:latin typeface="Arial"/>
            </a:endParaRPr>
          </a:p>
        </p:txBody>
      </p:sp>
      <p:sp>
        <p:nvSpPr>
          <p:cNvPr id="135" name="CustomShape 8"/>
          <p:cNvSpPr/>
          <p:nvPr/>
        </p:nvSpPr>
        <p:spPr>
          <a:xfrm>
            <a:off x="2429640" y="50572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62500" lnSpcReduction="20000"/>
          </a:bodyPr>
          <a:lstStyle/>
          <a:p>
            <a:pPr algn="ctr">
              <a:lnSpc>
                <a:spcPct val="100000"/>
              </a:lnSpc>
            </a:pPr>
            <a:r>
              <a:rPr lang="en-CA" sz="1800" b="0" strike="noStrike" spc="-1">
                <a:solidFill>
                  <a:srgbClr val="FFFFFF"/>
                </a:solidFill>
                <a:latin typeface="Calibri"/>
                <a:ea typeface="DejaVu Sans"/>
              </a:rPr>
              <a:t>Export DB data</a:t>
            </a:r>
            <a:endParaRPr lang="fr-CA" sz="1800" b="0" strike="noStrike" spc="-1">
              <a:latin typeface="Arial"/>
            </a:endParaRPr>
          </a:p>
        </p:txBody>
      </p:sp>
      <p:sp>
        <p:nvSpPr>
          <p:cNvPr id="136" name="CustomShape 9"/>
          <p:cNvSpPr/>
          <p:nvPr/>
        </p:nvSpPr>
        <p:spPr>
          <a:xfrm>
            <a:off x="3626280" y="49982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7500" lnSpcReduction="20000"/>
          </a:bodyPr>
          <a:lstStyle/>
          <a:p>
            <a:pPr algn="ctr">
              <a:lnSpc>
                <a:spcPct val="100000"/>
              </a:lnSpc>
            </a:pPr>
            <a:r>
              <a:rPr lang="en-CA" sz="1800" b="0" strike="noStrike" spc="-1">
                <a:solidFill>
                  <a:srgbClr val="000000"/>
                </a:solidFill>
                <a:latin typeface="Calibri"/>
                <a:ea typeface="DejaVu Sans"/>
              </a:rPr>
              <a:t>XML/CSV </a:t>
            </a:r>
            <a:endParaRPr lang="fr-CA" sz="1800" b="0" strike="noStrike" spc="-1">
              <a:latin typeface="Arial"/>
            </a:endParaRPr>
          </a:p>
          <a:p>
            <a:pPr algn="ctr">
              <a:lnSpc>
                <a:spcPct val="100000"/>
              </a:lnSpc>
            </a:pPr>
            <a:r>
              <a:rPr lang="en-CA" sz="1800" b="0" strike="noStrike" spc="-1">
                <a:solidFill>
                  <a:srgbClr val="000000"/>
                </a:solidFill>
                <a:latin typeface="Calibri"/>
                <a:ea typeface="DejaVu Sans"/>
              </a:rPr>
              <a:t>DSpace data</a:t>
            </a:r>
            <a:endParaRPr lang="fr-CA" sz="1800" b="0" strike="noStrike" spc="-1">
              <a:latin typeface="Arial"/>
            </a:endParaRPr>
          </a:p>
        </p:txBody>
      </p:sp>
      <p:sp>
        <p:nvSpPr>
          <p:cNvPr id="137" name="CustomShape 10"/>
          <p:cNvSpPr/>
          <p:nvPr/>
        </p:nvSpPr>
        <p:spPr>
          <a:xfrm>
            <a:off x="5133960" y="50032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58000" lnSpcReduction="20000"/>
          </a:bodyPr>
          <a:lstStyle/>
          <a:p>
            <a:pPr algn="ctr">
              <a:lnSpc>
                <a:spcPct val="100000"/>
              </a:lnSpc>
            </a:pPr>
            <a:r>
              <a:rPr lang="en-CA" sz="1800" b="0" strike="noStrike" spc="-1">
                <a:solidFill>
                  <a:srgbClr val="FFFFFF"/>
                </a:solidFill>
                <a:latin typeface="Calibri"/>
                <a:ea typeface="DejaVu Sans"/>
              </a:rPr>
              <a:t>Xml2json + json2rdf</a:t>
            </a:r>
            <a:endParaRPr lang="fr-CA" sz="1800" b="0" strike="noStrike" spc="-1">
              <a:latin typeface="Arial"/>
            </a:endParaRPr>
          </a:p>
        </p:txBody>
      </p:sp>
      <p:sp>
        <p:nvSpPr>
          <p:cNvPr id="138" name="CustomShape 11"/>
          <p:cNvSpPr/>
          <p:nvPr/>
        </p:nvSpPr>
        <p:spPr>
          <a:xfrm>
            <a:off x="6345000" y="497160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7500" lnSpcReduction="20000"/>
          </a:bodyPr>
          <a:lstStyle/>
          <a:p>
            <a:pPr algn="ctr">
              <a:lnSpc>
                <a:spcPct val="100000"/>
              </a:lnSpc>
            </a:pPr>
            <a:r>
              <a:rPr lang="en-CA" sz="1800" b="0" strike="noStrike" spc="-1">
                <a:solidFill>
                  <a:srgbClr val="000000"/>
                </a:solidFill>
                <a:latin typeface="Calibri"/>
                <a:ea typeface="DejaVu Sans"/>
              </a:rPr>
              <a:t>RDF</a:t>
            </a:r>
            <a:endParaRPr lang="fr-CA" sz="1800" b="0" strike="noStrike" spc="-1">
              <a:latin typeface="Arial"/>
            </a:endParaRPr>
          </a:p>
          <a:p>
            <a:pPr algn="ctr">
              <a:lnSpc>
                <a:spcPct val="100000"/>
              </a:lnSpc>
            </a:pPr>
            <a:r>
              <a:rPr lang="en-CA" sz="1800" b="0" strike="noStrike" spc="-1">
                <a:solidFill>
                  <a:srgbClr val="000000"/>
                </a:solidFill>
                <a:latin typeface="Calibri"/>
                <a:ea typeface="DejaVu Sans"/>
              </a:rPr>
              <a:t>DSpace data </a:t>
            </a:r>
            <a:endParaRPr lang="fr-CA" sz="1800" b="0" strike="noStrike" spc="-1">
              <a:latin typeface="Arial"/>
            </a:endParaRPr>
          </a:p>
        </p:txBody>
      </p:sp>
      <p:sp>
        <p:nvSpPr>
          <p:cNvPr id="139" name="CustomShape 12"/>
          <p:cNvSpPr/>
          <p:nvPr/>
        </p:nvSpPr>
        <p:spPr>
          <a:xfrm flipH="1">
            <a:off x="1380240" y="323532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70000" lnSpcReduction="10000"/>
          </a:bodyPr>
          <a:lstStyle/>
          <a:p>
            <a:pPr algn="ctr">
              <a:lnSpc>
                <a:spcPct val="100000"/>
              </a:lnSpc>
            </a:pPr>
            <a:r>
              <a:rPr lang="en-CA" sz="1800" b="0" strike="noStrike" spc="-1">
                <a:solidFill>
                  <a:srgbClr val="000000"/>
                </a:solidFill>
                <a:latin typeface="Calibri"/>
                <a:ea typeface="DejaVu Sans"/>
              </a:rPr>
              <a:t>Using classical JDBC Drive</a:t>
            </a:r>
            <a:endParaRPr lang="fr-CA" sz="1800" b="0" strike="noStrike" spc="-1">
              <a:latin typeface="Arial"/>
            </a:endParaRPr>
          </a:p>
        </p:txBody>
      </p:sp>
      <p:sp>
        <p:nvSpPr>
          <p:cNvPr id="140" name="CustomShape 13"/>
          <p:cNvSpPr/>
          <p:nvPr/>
        </p:nvSpPr>
        <p:spPr>
          <a:xfrm>
            <a:off x="8392680" y="4068720"/>
            <a:ext cx="1618560" cy="9932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62000" lnSpcReduction="20000"/>
          </a:bodyPr>
          <a:lstStyle/>
          <a:p>
            <a:pPr algn="ctr">
              <a:lnSpc>
                <a:spcPct val="100000"/>
              </a:lnSpc>
            </a:pPr>
            <a:r>
              <a:rPr lang="en-CA" sz="1800" b="0" strike="noStrike" spc="-1">
                <a:solidFill>
                  <a:srgbClr val="FFFFFF"/>
                </a:solidFill>
                <a:latin typeface="Calibri"/>
                <a:ea typeface="DejaVu Sans"/>
              </a:rPr>
              <a:t>RDF DSpace Data mapping to VIVO</a:t>
            </a:r>
            <a:endParaRPr lang="fr-CA" sz="1800" b="0" strike="noStrike" spc="-1">
              <a:latin typeface="Arial"/>
            </a:endParaRPr>
          </a:p>
        </p:txBody>
      </p:sp>
      <p:sp>
        <p:nvSpPr>
          <p:cNvPr id="141" name="CustomShape 14"/>
          <p:cNvSpPr/>
          <p:nvPr/>
        </p:nvSpPr>
        <p:spPr>
          <a:xfrm>
            <a:off x="10096560" y="405612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68500" lnSpcReduction="10000"/>
          </a:bodyPr>
          <a:lstStyle/>
          <a:p>
            <a:pPr algn="ctr">
              <a:lnSpc>
                <a:spcPct val="100000"/>
              </a:lnSpc>
            </a:pPr>
            <a:r>
              <a:rPr lang="en-CA" sz="1800" b="0" strike="noStrike" spc="-1">
                <a:solidFill>
                  <a:srgbClr val="000000"/>
                </a:solidFill>
                <a:latin typeface="Calibri"/>
                <a:ea typeface="DejaVu Sans"/>
              </a:rPr>
              <a:t>DSpace data in the VIVO perspective</a:t>
            </a:r>
            <a:endParaRPr lang="fr-CA" sz="1800" b="0" strike="noStrike" spc="-1">
              <a:latin typeface="Arial"/>
            </a:endParaRPr>
          </a:p>
        </p:txBody>
      </p:sp>
      <p:sp>
        <p:nvSpPr>
          <p:cNvPr id="142" name="CustomShape 15"/>
          <p:cNvSpPr/>
          <p:nvPr/>
        </p:nvSpPr>
        <p:spPr>
          <a:xfrm>
            <a:off x="7946280" y="3524400"/>
            <a:ext cx="361080" cy="1983240"/>
          </a:xfrm>
          <a:prstGeom prst="rightBrace">
            <a:avLst>
              <a:gd name="adj1" fmla="val 8333"/>
              <a:gd name="adj2" fmla="val 50000"/>
            </a:avLst>
          </a:prstGeom>
          <a:noFill/>
          <a:ln w="38160">
            <a:solidFill>
              <a:srgbClr val="16ABE3"/>
            </a:solidFill>
            <a:round/>
          </a:ln>
        </p:spPr>
        <p:style>
          <a:lnRef idx="1">
            <a:schemeClr val="accent1"/>
          </a:lnRef>
          <a:fillRef idx="0">
            <a:schemeClr val="accent1"/>
          </a:fillRef>
          <a:effectRef idx="0">
            <a:schemeClr val="accent1"/>
          </a:effectRef>
          <a:fontRef idx="minor"/>
        </p:style>
      </p:sp>
      <p:sp>
        <p:nvSpPr>
          <p:cNvPr id="143" name="CustomShape 16"/>
          <p:cNvSpPr/>
          <p:nvPr/>
        </p:nvSpPr>
        <p:spPr>
          <a:xfrm>
            <a:off x="8366400" y="247176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9500" lnSpcReduction="20000"/>
          </a:bodyPr>
          <a:lstStyle/>
          <a:p>
            <a:pPr algn="ctr">
              <a:lnSpc>
                <a:spcPct val="100000"/>
              </a:lnSpc>
            </a:pPr>
            <a:r>
              <a:rPr lang="en-CA" sz="1800" b="0" strike="noStrike" spc="-1">
                <a:solidFill>
                  <a:srgbClr val="000000"/>
                </a:solidFill>
                <a:latin typeface="Calibri"/>
                <a:ea typeface="DejaVu Sans"/>
              </a:rPr>
              <a:t>VIVO semantic</a:t>
            </a:r>
            <a:endParaRPr lang="fr-CA" sz="1800" b="0" strike="noStrike" spc="-1">
              <a:latin typeface="Arial"/>
            </a:endParaRPr>
          </a:p>
        </p:txBody>
      </p:sp>
      <p:sp>
        <p:nvSpPr>
          <p:cNvPr id="144" name="CustomShape 17"/>
          <p:cNvSpPr/>
          <p:nvPr/>
        </p:nvSpPr>
        <p:spPr>
          <a:xfrm flipH="1">
            <a:off x="4920840" y="330624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6500" lnSpcReduction="20000"/>
          </a:bodyPr>
          <a:lstStyle/>
          <a:p>
            <a:pPr algn="ctr">
              <a:lnSpc>
                <a:spcPct val="100000"/>
              </a:lnSpc>
            </a:pPr>
            <a:r>
              <a:rPr lang="en-CA" sz="1800" b="0" strike="noStrike" spc="-1">
                <a:solidFill>
                  <a:srgbClr val="000000"/>
                </a:solidFill>
                <a:latin typeface="Calibri"/>
                <a:ea typeface="DejaVu Sans"/>
              </a:rPr>
              <a:t>DSpace semantic</a:t>
            </a:r>
            <a:endParaRPr lang="fr-CA" sz="1800" b="0" strike="noStrike" spc="-1">
              <a:latin typeface="Arial"/>
            </a:endParaRPr>
          </a:p>
        </p:txBody>
      </p:sp>
      <p:sp>
        <p:nvSpPr>
          <p:cNvPr id="145" name="CustomShape 18"/>
          <p:cNvSpPr/>
          <p:nvPr/>
        </p:nvSpPr>
        <p:spPr>
          <a:xfrm>
            <a:off x="9032760" y="5221440"/>
            <a:ext cx="913680" cy="612000"/>
          </a:xfrm>
          <a:prstGeom prst="borderCallout1">
            <a:avLst>
              <a:gd name="adj1" fmla="val 18750"/>
              <a:gd name="adj2" fmla="val -8333"/>
              <a:gd name="adj3" fmla="val 70522"/>
              <a:gd name="adj4" fmla="val -13416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r>
              <a:rPr lang="en-CA" sz="1800" b="0" strike="noStrike" spc="-1">
                <a:solidFill>
                  <a:srgbClr val="000000"/>
                </a:solidFill>
                <a:latin typeface="Calibri"/>
                <a:ea typeface="DejaVu Sans"/>
              </a:rPr>
              <a:t>DSpace data</a:t>
            </a:r>
            <a:endParaRPr lang="fr-CA" sz="1800" b="0" strike="noStrike" spc="-1">
              <a:latin typeface="Arial"/>
            </a:endParaRPr>
          </a:p>
        </p:txBody>
      </p:sp>
      <p:sp>
        <p:nvSpPr>
          <p:cNvPr id="146" name="CustomShape 19"/>
          <p:cNvSpPr/>
          <p:nvPr/>
        </p:nvSpPr>
        <p:spPr>
          <a:xfrm>
            <a:off x="2363400" y="3931560"/>
            <a:ext cx="5582160" cy="99792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147" name="CustomShape 20"/>
          <p:cNvSpPr/>
          <p:nvPr/>
        </p:nvSpPr>
        <p:spPr>
          <a:xfrm>
            <a:off x="2369880" y="4985640"/>
            <a:ext cx="5582160" cy="98604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148" name="CustomShape 21"/>
          <p:cNvSpPr/>
          <p:nvPr/>
        </p:nvSpPr>
        <p:spPr>
          <a:xfrm>
            <a:off x="8308080" y="3971160"/>
            <a:ext cx="3408120" cy="114876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149" name="CustomShape 22"/>
          <p:cNvSpPr/>
          <p:nvPr/>
        </p:nvSpPr>
        <p:spPr>
          <a:xfrm>
            <a:off x="2287080" y="394272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1)</a:t>
            </a:r>
            <a:endParaRPr lang="fr-CA" sz="1800" b="0" strike="noStrike" spc="-1">
              <a:latin typeface="Arial"/>
            </a:endParaRPr>
          </a:p>
        </p:txBody>
      </p:sp>
      <p:sp>
        <p:nvSpPr>
          <p:cNvPr id="150" name="CustomShape 23"/>
          <p:cNvSpPr/>
          <p:nvPr/>
        </p:nvSpPr>
        <p:spPr>
          <a:xfrm>
            <a:off x="2287080" y="493056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2)</a:t>
            </a:r>
            <a:endParaRPr lang="fr-CA" sz="1800" b="0" strike="noStrike" spc="-1">
              <a:latin typeface="Arial"/>
            </a:endParaRPr>
          </a:p>
        </p:txBody>
      </p:sp>
      <p:sp>
        <p:nvSpPr>
          <p:cNvPr id="151" name="CustomShape 24"/>
          <p:cNvSpPr/>
          <p:nvPr/>
        </p:nvSpPr>
        <p:spPr>
          <a:xfrm>
            <a:off x="8272440" y="398520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3)</a:t>
            </a:r>
            <a:endParaRPr lang="fr-CA" sz="1800" b="0" strike="noStrike" spc="-1">
              <a:latin typeface="Arial"/>
            </a:endParaRPr>
          </a:p>
        </p:txBody>
      </p:sp>
      <p:sp>
        <p:nvSpPr>
          <p:cNvPr id="152" name="CustomShape 25"/>
          <p:cNvSpPr/>
          <p:nvPr/>
        </p:nvSpPr>
        <p:spPr>
          <a:xfrm>
            <a:off x="973440" y="1817280"/>
            <a:ext cx="6483960" cy="13017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a:bodyPr>
          <a:lstStyle/>
          <a:p>
            <a:pPr marL="91440" indent="-90720">
              <a:lnSpc>
                <a:spcPct val="90000"/>
              </a:lnSpc>
              <a:spcBef>
                <a:spcPts val="1199"/>
              </a:spcBef>
              <a:spcAft>
                <a:spcPts val="201"/>
              </a:spcAft>
              <a:buClr>
                <a:srgbClr val="1CADE4"/>
              </a:buClr>
              <a:buFont typeface="Calibri"/>
              <a:buChar char=" "/>
            </a:pPr>
            <a:r>
              <a:rPr lang="en-CA" sz="2000" b="0" strike="noStrike" spc="-1">
                <a:solidFill>
                  <a:srgbClr val="404040"/>
                </a:solidFill>
                <a:latin typeface="Calibri"/>
              </a:rPr>
              <a:t>1) RDFize DSpace semantics</a:t>
            </a:r>
            <a:endParaRPr lang="fr-CA" sz="2000" b="0" strike="noStrike" spc="-1">
              <a:latin typeface="Arial"/>
            </a:endParaRPr>
          </a:p>
          <a:p>
            <a:pPr marL="91440" indent="-90720">
              <a:lnSpc>
                <a:spcPct val="90000"/>
              </a:lnSpc>
              <a:spcBef>
                <a:spcPts val="1199"/>
              </a:spcBef>
              <a:spcAft>
                <a:spcPts val="201"/>
              </a:spcAft>
              <a:buClr>
                <a:srgbClr val="1CADE4"/>
              </a:buClr>
              <a:buFont typeface="Calibri"/>
              <a:buChar char=" "/>
            </a:pPr>
            <a:r>
              <a:rPr lang="en-CA" sz="2000" b="0" strike="noStrike" spc="-1">
                <a:solidFill>
                  <a:srgbClr val="404040"/>
                </a:solidFill>
                <a:latin typeface="Calibri"/>
              </a:rPr>
              <a:t>2) RDFize DSpace data</a:t>
            </a:r>
            <a:endParaRPr lang="fr-CA" sz="2000" b="0" strike="noStrike" spc="-1">
              <a:latin typeface="Arial"/>
            </a:endParaRPr>
          </a:p>
          <a:p>
            <a:pPr marL="91440" indent="-90720">
              <a:lnSpc>
                <a:spcPct val="90000"/>
              </a:lnSpc>
              <a:spcBef>
                <a:spcPts val="1199"/>
              </a:spcBef>
              <a:spcAft>
                <a:spcPts val="201"/>
              </a:spcAft>
              <a:buClr>
                <a:srgbClr val="1CADE4"/>
              </a:buClr>
              <a:buFont typeface="Calibri"/>
              <a:buChar char=" "/>
            </a:pPr>
            <a:r>
              <a:rPr lang="en-CA" sz="2000" b="0" strike="noStrike" spc="-1">
                <a:solidFill>
                  <a:srgbClr val="404040"/>
                </a:solidFill>
                <a:latin typeface="Calibri"/>
              </a:rPr>
              <a:t> </a:t>
            </a:r>
            <a:endParaRPr lang="fr-CA" sz="2000" b="0" strike="noStrike" spc="-1">
              <a:latin typeface="Arial"/>
            </a:endParaRPr>
          </a:p>
        </p:txBody>
      </p:sp>
      <p:sp>
        <p:nvSpPr>
          <p:cNvPr id="153" name="CustomShape 26"/>
          <p:cNvSpPr/>
          <p:nvPr/>
        </p:nvSpPr>
        <p:spPr>
          <a:xfrm>
            <a:off x="9595080" y="1834560"/>
            <a:ext cx="2442240" cy="1148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7000" lnSpcReduction="20000"/>
          </a:bodyPr>
          <a:lstStyle/>
          <a:p>
            <a:pPr marL="182520" indent="-181800">
              <a:lnSpc>
                <a:spcPct val="100000"/>
              </a:lnSpc>
              <a:tabLst>
                <a:tab pos="0" algn="l"/>
              </a:tabLst>
            </a:pPr>
            <a:r>
              <a:rPr lang="en-US" sz="1800" b="0" strike="noStrike" spc="-1">
                <a:solidFill>
                  <a:srgbClr val="FFFFFF"/>
                </a:solidFill>
                <a:latin typeface="Calibri"/>
                <a:ea typeface="DejaVu Sans"/>
              </a:rPr>
              <a:t>Note: a third approach can be considered by replacing database access with DSpace API-Rest calls</a:t>
            </a:r>
            <a:endParaRPr lang="fr-CA" sz="1800" b="0" strike="noStrike" spc="-1">
              <a:latin typeface="Arial"/>
            </a:endParaRPr>
          </a:p>
        </p:txBody>
      </p:sp>
      <p:sp>
        <p:nvSpPr>
          <p:cNvPr id="154" name="CustomShape 27"/>
          <p:cNvSpPr/>
          <p:nvPr/>
        </p:nvSpPr>
        <p:spPr>
          <a:xfrm>
            <a:off x="455040" y="397116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DSpace REST-Api</a:t>
            </a:r>
            <a:endParaRPr lang="fr-CA"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53"/>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CA" sz="3600" b="0" strike="noStrike" spc="-52">
                <a:solidFill>
                  <a:srgbClr val="404040"/>
                </a:solidFill>
                <a:latin typeface="Calibri Light"/>
              </a:rPr>
              <a:t>Third approach: Build a VIVO exporter</a:t>
            </a:r>
            <a:endParaRPr lang="fr-CA" sz="3600" b="0" strike="noStrike" spc="-1">
              <a:latin typeface="Arial"/>
            </a:endParaRPr>
          </a:p>
        </p:txBody>
      </p:sp>
      <p:sp>
        <p:nvSpPr>
          <p:cNvPr id="156" name="CustomShape 2"/>
          <p:cNvSpPr/>
          <p:nvPr/>
        </p:nvSpPr>
        <p:spPr>
          <a:xfrm>
            <a:off x="461880" y="397116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a:bodyPr>
          <a:lstStyle/>
          <a:p>
            <a:pPr algn="ctr">
              <a:lnSpc>
                <a:spcPct val="100000"/>
              </a:lnSpc>
            </a:pPr>
            <a:r>
              <a:rPr lang="en-CA" sz="1800" b="0" strike="noStrike" spc="-1">
                <a:solidFill>
                  <a:srgbClr val="000000"/>
                </a:solidFill>
                <a:latin typeface="Calibri"/>
                <a:ea typeface="DejaVu Sans"/>
              </a:rPr>
              <a:t>DSpace Postgres DataBase</a:t>
            </a:r>
            <a:endParaRPr lang="fr-CA" sz="1800" b="0" strike="noStrike" spc="-1">
              <a:latin typeface="Arial"/>
            </a:endParaRPr>
          </a:p>
        </p:txBody>
      </p:sp>
      <p:sp>
        <p:nvSpPr>
          <p:cNvPr id="157" name="CustomShape 3"/>
          <p:cNvSpPr/>
          <p:nvPr/>
        </p:nvSpPr>
        <p:spPr>
          <a:xfrm>
            <a:off x="2425680" y="4353840"/>
            <a:ext cx="176580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5000" lnSpcReduction="10000"/>
          </a:bodyPr>
          <a:lstStyle/>
          <a:p>
            <a:pPr algn="ctr">
              <a:lnSpc>
                <a:spcPct val="100000"/>
              </a:lnSpc>
            </a:pPr>
            <a:r>
              <a:rPr lang="en-CA" sz="1800" b="0" strike="noStrike" spc="-1">
                <a:solidFill>
                  <a:srgbClr val="FFFFFF"/>
                </a:solidFill>
                <a:latin typeface="Calibri"/>
                <a:ea typeface="DejaVu Sans"/>
              </a:rPr>
              <a:t>DSpace exporter</a:t>
            </a:r>
            <a:endParaRPr lang="fr-CA" sz="1800" b="0" strike="noStrike" spc="-1">
              <a:latin typeface="Arial"/>
            </a:endParaRPr>
          </a:p>
        </p:txBody>
      </p:sp>
      <p:sp>
        <p:nvSpPr>
          <p:cNvPr id="158" name="CustomShape 4"/>
          <p:cNvSpPr/>
          <p:nvPr/>
        </p:nvSpPr>
        <p:spPr>
          <a:xfrm>
            <a:off x="4464360" y="421740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77500" lnSpcReduction="20000"/>
          </a:bodyPr>
          <a:lstStyle/>
          <a:p>
            <a:pPr algn="ctr">
              <a:lnSpc>
                <a:spcPct val="100000"/>
              </a:lnSpc>
            </a:pPr>
            <a:r>
              <a:rPr lang="en-CA" sz="1800" b="0" strike="noStrike" spc="-1">
                <a:solidFill>
                  <a:srgbClr val="000000"/>
                </a:solidFill>
                <a:latin typeface="Calibri"/>
                <a:ea typeface="DejaVu Sans"/>
              </a:rPr>
              <a:t>JSON</a:t>
            </a:r>
            <a:br/>
            <a:r>
              <a:rPr lang="en-CA" sz="1800" b="0" strike="noStrike" spc="-1">
                <a:solidFill>
                  <a:srgbClr val="000000"/>
                </a:solidFill>
                <a:latin typeface="Calibri"/>
                <a:ea typeface="DejaVu Sans"/>
              </a:rPr>
              <a:t>Dspace Data</a:t>
            </a:r>
            <a:endParaRPr lang="fr-CA" sz="1800" b="0" strike="noStrike" spc="-1">
              <a:latin typeface="Arial"/>
            </a:endParaRPr>
          </a:p>
        </p:txBody>
      </p:sp>
      <p:sp>
        <p:nvSpPr>
          <p:cNvPr id="159" name="CustomShape 5"/>
          <p:cNvSpPr/>
          <p:nvPr/>
        </p:nvSpPr>
        <p:spPr>
          <a:xfrm>
            <a:off x="4464000" y="52142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85000" lnSpcReduction="10000"/>
          </a:bodyPr>
          <a:lstStyle/>
          <a:p>
            <a:pPr algn="ctr">
              <a:lnSpc>
                <a:spcPct val="100000"/>
              </a:lnSpc>
            </a:pPr>
            <a:r>
              <a:rPr lang="en-CA" sz="1800" b="0" strike="noStrike" spc="-1">
                <a:solidFill>
                  <a:srgbClr val="000000"/>
                </a:solidFill>
                <a:latin typeface="Calibri"/>
                <a:ea typeface="DejaVu Sans"/>
              </a:rPr>
              <a:t>VIVO Ontology</a:t>
            </a:r>
            <a:endParaRPr lang="fr-CA" sz="1800" b="0" strike="noStrike" spc="-1">
              <a:latin typeface="Arial"/>
            </a:endParaRPr>
          </a:p>
        </p:txBody>
      </p:sp>
      <p:sp>
        <p:nvSpPr>
          <p:cNvPr id="160" name="CustomShape 6"/>
          <p:cNvSpPr/>
          <p:nvPr/>
        </p:nvSpPr>
        <p:spPr>
          <a:xfrm>
            <a:off x="6737040" y="4586040"/>
            <a:ext cx="2012040" cy="9932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5000" lnSpcReduction="20000"/>
          </a:bodyPr>
          <a:lstStyle/>
          <a:p>
            <a:pPr algn="ctr">
              <a:lnSpc>
                <a:spcPct val="100000"/>
              </a:lnSpc>
            </a:pPr>
            <a:r>
              <a:rPr lang="en-CA" sz="1800" b="0" strike="noStrike" spc="-1">
                <a:solidFill>
                  <a:srgbClr val="FFFFFF"/>
                </a:solidFill>
                <a:latin typeface="Calibri"/>
                <a:ea typeface="DejaVu Sans"/>
              </a:rPr>
              <a:t>RDF DSpace Data mapping to VIVO</a:t>
            </a:r>
            <a:endParaRPr lang="fr-CA" sz="1800" b="0" strike="noStrike" spc="-1">
              <a:latin typeface="Arial"/>
            </a:endParaRPr>
          </a:p>
        </p:txBody>
      </p:sp>
      <p:sp>
        <p:nvSpPr>
          <p:cNvPr id="161" name="CustomShape 7"/>
          <p:cNvSpPr/>
          <p:nvPr/>
        </p:nvSpPr>
        <p:spPr>
          <a:xfrm>
            <a:off x="8949600" y="46328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68500" lnSpcReduction="10000"/>
          </a:bodyPr>
          <a:lstStyle/>
          <a:p>
            <a:pPr algn="ctr">
              <a:lnSpc>
                <a:spcPct val="100000"/>
              </a:lnSpc>
            </a:pPr>
            <a:r>
              <a:rPr lang="en-CA" sz="1800" b="0" strike="noStrike" spc="-1">
                <a:solidFill>
                  <a:srgbClr val="000000"/>
                </a:solidFill>
                <a:latin typeface="Calibri"/>
                <a:ea typeface="DejaVu Sans"/>
              </a:rPr>
              <a:t>DSpace data in the VIVO perspective</a:t>
            </a:r>
            <a:endParaRPr lang="fr-CA" sz="1800" b="0" strike="noStrike" spc="-1">
              <a:latin typeface="Arial"/>
            </a:endParaRPr>
          </a:p>
        </p:txBody>
      </p:sp>
      <p:sp>
        <p:nvSpPr>
          <p:cNvPr id="162" name="CustomShape 8"/>
          <p:cNvSpPr/>
          <p:nvPr/>
        </p:nvSpPr>
        <p:spPr>
          <a:xfrm>
            <a:off x="2287080" y="394272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1)</a:t>
            </a:r>
            <a:endParaRPr lang="fr-CA" sz="1800" b="0" strike="noStrike" spc="-1">
              <a:latin typeface="Arial"/>
            </a:endParaRPr>
          </a:p>
        </p:txBody>
      </p:sp>
      <p:sp>
        <p:nvSpPr>
          <p:cNvPr id="163" name="CustomShape 9"/>
          <p:cNvSpPr/>
          <p:nvPr/>
        </p:nvSpPr>
        <p:spPr>
          <a:xfrm>
            <a:off x="6777000" y="4033080"/>
            <a:ext cx="44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CA" sz="1800" b="1" strike="noStrike" spc="-1">
                <a:solidFill>
                  <a:srgbClr val="C00000"/>
                </a:solidFill>
                <a:latin typeface="Calibri"/>
                <a:ea typeface="DejaVu Sans"/>
              </a:rPr>
              <a:t>2)</a:t>
            </a:r>
            <a:endParaRPr lang="fr-CA" sz="1800" b="0" strike="noStrike" spc="-1">
              <a:latin typeface="Arial"/>
            </a:endParaRPr>
          </a:p>
        </p:txBody>
      </p:sp>
      <p:sp>
        <p:nvSpPr>
          <p:cNvPr id="164" name="CustomShape 10"/>
          <p:cNvSpPr/>
          <p:nvPr/>
        </p:nvSpPr>
        <p:spPr>
          <a:xfrm>
            <a:off x="455040" y="397116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a:bodyPr>
          <a:lstStyle/>
          <a:p>
            <a:pPr algn="ctr">
              <a:lnSpc>
                <a:spcPct val="100000"/>
              </a:lnSpc>
            </a:pPr>
            <a:r>
              <a:rPr lang="en-CA" sz="1800" b="0" strike="noStrike" spc="-1">
                <a:solidFill>
                  <a:srgbClr val="FFFFFF"/>
                </a:solidFill>
                <a:latin typeface="Calibri"/>
                <a:ea typeface="DejaVu Sans"/>
              </a:rPr>
              <a:t>DSpace REST-Api</a:t>
            </a:r>
            <a:endParaRPr lang="fr-CA" sz="1800" b="0" strike="noStrike" spc="-1">
              <a:latin typeface="Arial"/>
            </a:endParaRPr>
          </a:p>
        </p:txBody>
      </p:sp>
      <p:sp>
        <p:nvSpPr>
          <p:cNvPr id="165" name="CustomShape 11"/>
          <p:cNvSpPr/>
          <p:nvPr/>
        </p:nvSpPr>
        <p:spPr>
          <a:xfrm>
            <a:off x="2295360" y="2116440"/>
            <a:ext cx="1481760" cy="966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a:lnSpc>
                <a:spcPct val="100000"/>
              </a:lnSpc>
            </a:pPr>
            <a:r>
              <a:rPr lang="en-CA" sz="1600" b="0" strike="noStrike" spc="-1">
                <a:solidFill>
                  <a:srgbClr val="000000"/>
                </a:solidFill>
                <a:latin typeface="Calibri"/>
                <a:ea typeface="DejaVu Sans"/>
              </a:rPr>
              <a:t>OpenApi</a:t>
            </a:r>
            <a:br/>
            <a:r>
              <a:rPr lang="en-CA" sz="1600" b="0" strike="noStrike" spc="-1">
                <a:solidFill>
                  <a:srgbClr val="000000"/>
                </a:solidFill>
                <a:latin typeface="Calibri"/>
                <a:ea typeface="DejaVu Sans"/>
              </a:rPr>
              <a:t>DspaceData </a:t>
            </a:r>
            <a:br/>
            <a:r>
              <a:rPr lang="en-CA" sz="1600" b="0" strike="noStrike" spc="-1">
                <a:solidFill>
                  <a:srgbClr val="000000"/>
                </a:solidFill>
                <a:latin typeface="Calibri"/>
                <a:ea typeface="DejaVu Sans"/>
              </a:rPr>
              <a:t>Metamodel</a:t>
            </a:r>
            <a:br/>
            <a:r>
              <a:rPr lang="en-CA" sz="1600" b="0" strike="noStrike" spc="-1">
                <a:solidFill>
                  <a:srgbClr val="000000"/>
                </a:solidFill>
                <a:latin typeface="Calibri"/>
                <a:ea typeface="DejaVu Sans"/>
              </a:rPr>
              <a:t>(YAML)</a:t>
            </a:r>
            <a:endParaRPr lang="fr-CA" sz="1600" b="0" strike="noStrike" spc="-1">
              <a:latin typeface="Arial"/>
            </a:endParaRPr>
          </a:p>
        </p:txBody>
      </p:sp>
      <p:sp>
        <p:nvSpPr>
          <p:cNvPr id="166" name="CustomShape 12"/>
          <p:cNvSpPr/>
          <p:nvPr/>
        </p:nvSpPr>
        <p:spPr>
          <a:xfrm>
            <a:off x="3916440" y="222120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53500" lnSpcReduction="10000"/>
          </a:bodyPr>
          <a:lstStyle/>
          <a:p>
            <a:pPr algn="ctr">
              <a:lnSpc>
                <a:spcPct val="100000"/>
              </a:lnSpc>
            </a:pPr>
            <a:r>
              <a:rPr lang="en-CA" sz="1800" b="0" strike="noStrike" spc="-1">
                <a:solidFill>
                  <a:srgbClr val="FFFFFF"/>
                </a:solidFill>
                <a:latin typeface="Calibri"/>
                <a:ea typeface="DejaVu Sans"/>
              </a:rPr>
              <a:t>Swagger generator</a:t>
            </a:r>
            <a:endParaRPr lang="fr-CA" sz="1800" b="0" strike="noStrike" spc="-1">
              <a:latin typeface="Arial"/>
            </a:endParaRPr>
          </a:p>
        </p:txBody>
      </p:sp>
      <p:sp>
        <p:nvSpPr>
          <p:cNvPr id="167" name="CustomShape 13"/>
          <p:cNvSpPr/>
          <p:nvPr/>
        </p:nvSpPr>
        <p:spPr>
          <a:xfrm>
            <a:off x="5127120" y="2009880"/>
            <a:ext cx="1439280" cy="10677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rmAutofit fontScale="88000" lnSpcReduction="10000"/>
          </a:bodyPr>
          <a:lstStyle/>
          <a:p>
            <a:pPr algn="ctr">
              <a:lnSpc>
                <a:spcPct val="100000"/>
              </a:lnSpc>
            </a:pPr>
            <a:r>
              <a:rPr lang="en-CA" sz="1800" b="0" strike="noStrike" spc="-1">
                <a:solidFill>
                  <a:srgbClr val="000000"/>
                </a:solidFill>
                <a:latin typeface="Calibri"/>
                <a:ea typeface="DejaVu Sans"/>
              </a:rPr>
              <a:t>Jave DSpace Model Library</a:t>
            </a:r>
            <a:endParaRPr lang="fr-CA" sz="1800" b="0" strike="noStrike" spc="-1">
              <a:latin typeface="Arial"/>
            </a:endParaRPr>
          </a:p>
        </p:txBody>
      </p:sp>
      <p:sp>
        <p:nvSpPr>
          <p:cNvPr id="168" name="CustomShape 14"/>
          <p:cNvSpPr/>
          <p:nvPr/>
        </p:nvSpPr>
        <p:spPr>
          <a:xfrm flipH="1">
            <a:off x="3531240" y="3106800"/>
            <a:ext cx="1839240" cy="1110240"/>
          </a:xfrm>
          <a:custGeom>
            <a:avLst/>
            <a:gdLst/>
            <a:ahLst/>
            <a:cxnLst/>
            <a:rect l="l" t="t" r="r" b="b"/>
            <a:pathLst>
              <a:path w="21600" h="21600">
                <a:moveTo>
                  <a:pt x="0" y="0"/>
                </a:moveTo>
                <a:lnTo>
                  <a:pt x="21600" y="21600"/>
                </a:lnTo>
              </a:path>
            </a:pathLst>
          </a:custGeom>
          <a:noFill/>
          <a:ln>
            <a:solidFill>
              <a:srgbClr val="16ABE3"/>
            </a:solidFill>
            <a:round/>
            <a:tailEnd type="triangle" w="med" len="med"/>
          </a:ln>
        </p:spPr>
        <p:style>
          <a:lnRef idx="1">
            <a:schemeClr val="accent1"/>
          </a:lnRef>
          <a:fillRef idx="0">
            <a:schemeClr val="accent1"/>
          </a:fillRef>
          <a:effectRef idx="0">
            <a:schemeClr val="accent1"/>
          </a:effectRef>
          <a:fontRef idx="minor"/>
        </p:style>
      </p:sp>
      <p:sp>
        <p:nvSpPr>
          <p:cNvPr id="169" name="CustomShape 15"/>
          <p:cNvSpPr/>
          <p:nvPr/>
        </p:nvSpPr>
        <p:spPr>
          <a:xfrm>
            <a:off x="5807880" y="3174480"/>
            <a:ext cx="1753920" cy="1042560"/>
          </a:xfrm>
          <a:custGeom>
            <a:avLst/>
            <a:gdLst/>
            <a:ahLst/>
            <a:cxnLst/>
            <a:rect l="l" t="t" r="r" b="b"/>
            <a:pathLst>
              <a:path w="21600" h="21600">
                <a:moveTo>
                  <a:pt x="0" y="0"/>
                </a:moveTo>
                <a:lnTo>
                  <a:pt x="21600" y="21600"/>
                </a:lnTo>
              </a:path>
            </a:pathLst>
          </a:custGeom>
          <a:noFill/>
          <a:ln>
            <a:solidFill>
              <a:srgbClr val="16ABE3"/>
            </a:solidFill>
            <a:round/>
            <a:tailEnd type="triangle" w="med" len="med"/>
          </a:ln>
        </p:spPr>
        <p:style>
          <a:lnRef idx="1">
            <a:schemeClr val="accent1"/>
          </a:lnRef>
          <a:fillRef idx="0">
            <a:schemeClr val="accent1"/>
          </a:fillRef>
          <a:effectRef idx="0">
            <a:schemeClr val="accent1"/>
          </a:effectRef>
          <a:fontRef idx="minor"/>
        </p:style>
      </p:sp>
      <p:sp>
        <p:nvSpPr>
          <p:cNvPr id="170" name="CustomShape 16"/>
          <p:cNvSpPr/>
          <p:nvPr/>
        </p:nvSpPr>
        <p:spPr>
          <a:xfrm>
            <a:off x="6003720" y="4516200"/>
            <a:ext cx="587160" cy="1198800"/>
          </a:xfrm>
          <a:prstGeom prst="rightBrace">
            <a:avLst>
              <a:gd name="adj1" fmla="val 8333"/>
              <a:gd name="adj2" fmla="val 50000"/>
            </a:avLst>
          </a:prstGeom>
          <a:noFill/>
          <a:ln>
            <a:solidFill>
              <a:srgbClr val="16ABE3"/>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2"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3"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74" name="CustomShape 4"/>
          <p:cNvSpPr/>
          <p:nvPr/>
        </p:nvSpPr>
        <p:spPr>
          <a:xfrm>
            <a:off x="144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CustomShape 5"/>
          <p:cNvSpPr/>
          <p:nvPr/>
        </p:nvSpPr>
        <p:spPr>
          <a:xfrm>
            <a:off x="1097280" y="758880"/>
            <a:ext cx="10057680" cy="389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5500"/>
          </a:bodyPr>
          <a:lstStyle/>
          <a:p>
            <a:pPr>
              <a:lnSpc>
                <a:spcPct val="85000"/>
              </a:lnSpc>
            </a:pPr>
            <a:r>
              <a:rPr lang="en-US" sz="7400" b="0" strike="noStrike" spc="-52">
                <a:solidFill>
                  <a:srgbClr val="262626"/>
                </a:solidFill>
                <a:latin typeface="Calibri Light"/>
              </a:rPr>
              <a:t>What about vocabularies (different list of scientific fields for instance) ? </a:t>
            </a:r>
            <a:endParaRPr lang="fr-CA" sz="7400" b="0" strike="noStrike" spc="-1">
              <a:latin typeface="Arial"/>
            </a:endParaRPr>
          </a:p>
        </p:txBody>
      </p:sp>
      <p:sp>
        <p:nvSpPr>
          <p:cNvPr id="176" name="CustomShape 6"/>
          <p:cNvSpPr/>
          <p:nvPr/>
        </p:nvSpPr>
        <p:spPr>
          <a:xfrm>
            <a:off x="1440" y="490608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7" name="CustomShape 7"/>
          <p:cNvSpPr/>
          <p:nvPr/>
        </p:nvSpPr>
        <p:spPr>
          <a:xfrm>
            <a:off x="1440" y="4952880"/>
            <a:ext cx="12188160" cy="190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8" name="CustomShape 8"/>
          <p:cNvSpPr/>
          <p:nvPr/>
        </p:nvSpPr>
        <p:spPr>
          <a:xfrm>
            <a:off x="1100160" y="5225400"/>
            <a:ext cx="10057680" cy="1142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4800" b="0" strike="noStrike" spc="-1">
                <a:solidFill>
                  <a:srgbClr val="000000"/>
                </a:solidFill>
                <a:latin typeface="Calibri Light"/>
              </a:rPr>
              <a:t>Data structure from the RDFizer usage</a:t>
            </a:r>
            <a:endParaRPr lang="fr-CA" sz="4800" b="0" strike="noStrike" spc="-1">
              <a:latin typeface="Arial"/>
            </a:endParaRPr>
          </a:p>
        </p:txBody>
      </p:sp>
      <p:sp>
        <p:nvSpPr>
          <p:cNvPr id="180" name="CustomShape 2"/>
          <p:cNvSpPr/>
          <p:nvPr/>
        </p:nvSpPr>
        <p:spPr>
          <a:xfrm>
            <a:off x="876240" y="2695680"/>
            <a:ext cx="3228120" cy="61200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9500" lnSpcReduction="20000"/>
          </a:bodyPr>
          <a:lstStyle/>
          <a:p>
            <a:pPr algn="ctr">
              <a:lnSpc>
                <a:spcPct val="100000"/>
              </a:lnSpc>
            </a:pPr>
            <a:r>
              <a:rPr lang="fr-CA" sz="1800" b="1" strike="noStrike" spc="-1">
                <a:solidFill>
                  <a:srgbClr val="FFFFFF"/>
                </a:solidFill>
                <a:latin typeface="Calibri"/>
                <a:ea typeface="DejaVu Sans"/>
              </a:rPr>
              <a:t>metadata-rdf-schema.ttl</a:t>
            </a:r>
            <a:endParaRPr lang="fr-CA" sz="1800" b="0" strike="noStrike" spc="-1">
              <a:latin typeface="Arial"/>
            </a:endParaRPr>
          </a:p>
        </p:txBody>
      </p:sp>
      <p:sp>
        <p:nvSpPr>
          <p:cNvPr id="181" name="CustomShape 3"/>
          <p:cNvSpPr/>
          <p:nvPr/>
        </p:nvSpPr>
        <p:spPr>
          <a:xfrm>
            <a:off x="948240" y="4617000"/>
            <a:ext cx="3228120" cy="61200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89500" lnSpcReduction="20000"/>
          </a:bodyPr>
          <a:lstStyle/>
          <a:p>
            <a:pPr algn="ctr">
              <a:lnSpc>
                <a:spcPct val="100000"/>
              </a:lnSpc>
            </a:pPr>
            <a:r>
              <a:rPr lang="fr-CA" sz="1800" b="1" strike="noStrike" spc="-1">
                <a:solidFill>
                  <a:srgbClr val="FFFFFF"/>
                </a:solidFill>
                <a:latin typeface="Calibri"/>
                <a:ea typeface="DejaVu Sans"/>
              </a:rPr>
              <a:t>metadata-rdf-mapping.ttl</a:t>
            </a:r>
            <a:endParaRPr lang="fr-CA" sz="1800" b="0" strike="noStrike" spc="-1">
              <a:latin typeface="Arial"/>
            </a:endParaRPr>
          </a:p>
        </p:txBody>
      </p:sp>
      <p:sp>
        <p:nvSpPr>
          <p:cNvPr id="182" name="CustomShape 4"/>
          <p:cNvSpPr/>
          <p:nvPr/>
        </p:nvSpPr>
        <p:spPr>
          <a:xfrm rot="5400000">
            <a:off x="435600" y="3654360"/>
            <a:ext cx="1322640" cy="655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rmAutofit fontScale="92500" lnSpcReduction="10000"/>
          </a:bodyPr>
          <a:lstStyle/>
          <a:p>
            <a:pPr algn="ctr">
              <a:lnSpc>
                <a:spcPct val="100000"/>
              </a:lnSpc>
            </a:pPr>
            <a:r>
              <a:rPr lang="en-CA" sz="1800" b="0" strike="noStrike" spc="-1">
                <a:solidFill>
                  <a:srgbClr val="FFFFFF"/>
                </a:solidFill>
                <a:latin typeface="Calibri"/>
                <a:ea typeface="DejaVu Sans"/>
              </a:rPr>
              <a:t>Describe</a:t>
            </a:r>
            <a:endParaRPr lang="fr-CA" sz="1800" b="0" strike="noStrike" spc="-1">
              <a:latin typeface="Arial"/>
            </a:endParaRPr>
          </a:p>
        </p:txBody>
      </p:sp>
      <p:sp>
        <p:nvSpPr>
          <p:cNvPr id="183" name="CustomShape 5"/>
          <p:cNvSpPr/>
          <p:nvPr/>
        </p:nvSpPr>
        <p:spPr>
          <a:xfrm>
            <a:off x="4701960" y="1910160"/>
            <a:ext cx="913680" cy="612000"/>
          </a:xfrm>
          <a:prstGeom prst="borderCallout1">
            <a:avLst>
              <a:gd name="adj1" fmla="val 18750"/>
              <a:gd name="adj2" fmla="val -8333"/>
              <a:gd name="adj3" fmla="val 128047"/>
              <a:gd name="adj4" fmla="val -91458"/>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6500" lnSpcReduction="20000"/>
          </a:bodyPr>
          <a:lstStyle/>
          <a:p>
            <a:pPr algn="ctr">
              <a:lnSpc>
                <a:spcPct val="100000"/>
              </a:lnSpc>
            </a:pPr>
            <a:r>
              <a:rPr lang="en-CA" sz="1800" b="0" strike="noStrike" spc="-1">
                <a:solidFill>
                  <a:srgbClr val="000000"/>
                </a:solidFill>
                <a:latin typeface="Calibri"/>
                <a:ea typeface="DejaVu Sans"/>
              </a:rPr>
              <a:t>Mapping semantic</a:t>
            </a:r>
            <a:endParaRPr lang="fr-CA" sz="1800" b="0" strike="noStrike" spc="-1">
              <a:latin typeface="Arial"/>
            </a:endParaRPr>
          </a:p>
        </p:txBody>
      </p:sp>
      <p:sp>
        <p:nvSpPr>
          <p:cNvPr id="184" name="CustomShape 6"/>
          <p:cNvSpPr/>
          <p:nvPr/>
        </p:nvSpPr>
        <p:spPr>
          <a:xfrm>
            <a:off x="4773960" y="3879000"/>
            <a:ext cx="913680" cy="612000"/>
          </a:xfrm>
          <a:prstGeom prst="borderCallout1">
            <a:avLst>
              <a:gd name="adj1" fmla="val 18750"/>
              <a:gd name="adj2" fmla="val -8333"/>
              <a:gd name="adj3" fmla="val 128047"/>
              <a:gd name="adj4" fmla="val -91458"/>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9500" lnSpcReduction="20000"/>
          </a:bodyPr>
          <a:lstStyle/>
          <a:p>
            <a:pPr algn="ctr">
              <a:lnSpc>
                <a:spcPct val="100000"/>
              </a:lnSpc>
            </a:pPr>
            <a:r>
              <a:rPr lang="en-CA" sz="1800" b="0" strike="noStrike" spc="-1">
                <a:solidFill>
                  <a:srgbClr val="000000"/>
                </a:solidFill>
                <a:latin typeface="Calibri"/>
                <a:ea typeface="DejaVu Sans"/>
              </a:rPr>
              <a:t>Data semantic</a:t>
            </a:r>
            <a:endParaRPr lang="fr-CA" sz="1800" b="0" strike="noStrike" spc="-1">
              <a:latin typeface="Arial"/>
            </a:endParaRPr>
          </a:p>
        </p:txBody>
      </p:sp>
      <p:sp>
        <p:nvSpPr>
          <p:cNvPr id="185" name="CustomShape 7"/>
          <p:cNvSpPr/>
          <p:nvPr/>
        </p:nvSpPr>
        <p:spPr>
          <a:xfrm>
            <a:off x="5106960" y="4920480"/>
            <a:ext cx="3564000" cy="1367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fr-CA" sz="1200" b="1" strike="noStrike" spc="-1">
                <a:solidFill>
                  <a:srgbClr val="000000"/>
                </a:solidFill>
                <a:latin typeface="Courier New"/>
                <a:ea typeface="DejaVu Sans"/>
              </a:rPr>
              <a:t>:title</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dm:creates [</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dm:object dm:DSpaceValue ;</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dm:predicate dcterms:title ;</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dm:subject dm:DSpaceObjectIRI ;</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 ;</a:t>
            </a:r>
            <a:endParaRPr lang="fr-CA" sz="1200" b="0" strike="noStrike" spc="-1">
              <a:latin typeface="Arial"/>
            </a:endParaRPr>
          </a:p>
          <a:p>
            <a:pPr>
              <a:lnSpc>
                <a:spcPct val="100000"/>
              </a:lnSpc>
            </a:pPr>
            <a:r>
              <a:rPr lang="fr-CA" sz="1200" b="1" strike="noStrike" spc="-1">
                <a:solidFill>
                  <a:srgbClr val="000000"/>
                </a:solidFill>
                <a:latin typeface="Courier New"/>
                <a:ea typeface="DejaVu Sans"/>
              </a:rPr>
              <a:t>  dm:metadataName "dc.title" .</a:t>
            </a:r>
            <a:endParaRPr lang="fr-CA" sz="1200" b="0" strike="noStrike" spc="-1">
              <a:latin typeface="Arial"/>
            </a:endParaRPr>
          </a:p>
        </p:txBody>
      </p:sp>
      <p:pic>
        <p:nvPicPr>
          <p:cNvPr id="186" name="Image 10"/>
          <p:cNvPicPr/>
          <p:nvPr/>
        </p:nvPicPr>
        <p:blipFill>
          <a:blip r:embed="rId3"/>
          <a:stretch/>
        </p:blipFill>
        <p:spPr>
          <a:xfrm>
            <a:off x="7896240" y="2752920"/>
            <a:ext cx="1702440" cy="1480680"/>
          </a:xfrm>
          <a:prstGeom prst="rect">
            <a:avLst/>
          </a:prstGeom>
          <a:ln>
            <a:solidFill>
              <a:schemeClr val="tx1"/>
            </a:solidFill>
          </a:ln>
        </p:spPr>
      </p:pic>
      <p:pic>
        <p:nvPicPr>
          <p:cNvPr id="187" name="Image 12"/>
          <p:cNvPicPr/>
          <p:nvPr/>
        </p:nvPicPr>
        <p:blipFill>
          <a:blip r:embed="rId4"/>
          <a:stretch/>
        </p:blipFill>
        <p:spPr>
          <a:xfrm>
            <a:off x="5695560" y="1925640"/>
            <a:ext cx="1364040" cy="2102760"/>
          </a:xfrm>
          <a:prstGeom prst="rect">
            <a:avLst/>
          </a:prstGeom>
          <a:ln>
            <a:solidFill>
              <a:schemeClr val="tx1"/>
            </a:solidFill>
          </a:ln>
        </p:spPr>
      </p:pic>
      <p:sp>
        <p:nvSpPr>
          <p:cNvPr id="188" name="CustomShape 8"/>
          <p:cNvSpPr/>
          <p:nvPr/>
        </p:nvSpPr>
        <p:spPr>
          <a:xfrm>
            <a:off x="5231160" y="5129640"/>
            <a:ext cx="1092960" cy="19872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189" name="CustomShape 9"/>
          <p:cNvSpPr/>
          <p:nvPr/>
        </p:nvSpPr>
        <p:spPr>
          <a:xfrm>
            <a:off x="5695560" y="2382840"/>
            <a:ext cx="1154160" cy="192240"/>
          </a:xfrm>
          <a:prstGeom prst="rect">
            <a:avLst/>
          </a:prstGeom>
          <a:noFill/>
          <a:ln w="28440">
            <a:solidFill>
              <a:srgbClr val="C00000"/>
            </a:solidFill>
            <a:prstDash val="sysDot"/>
            <a:round/>
          </a:ln>
        </p:spPr>
        <p:style>
          <a:lnRef idx="0">
            <a:scrgbClr r="0" g="0" b="0"/>
          </a:lnRef>
          <a:fillRef idx="0">
            <a:scrgbClr r="0" g="0" b="0"/>
          </a:fillRef>
          <a:effectRef idx="0">
            <a:scrgbClr r="0" g="0" b="0"/>
          </a:effectRef>
          <a:fontRef idx="minor"/>
        </p:style>
      </p:sp>
      <p:sp>
        <p:nvSpPr>
          <p:cNvPr id="190" name="CustomShape 10"/>
          <p:cNvSpPr/>
          <p:nvPr/>
        </p:nvSpPr>
        <p:spPr>
          <a:xfrm>
            <a:off x="9640800" y="5204520"/>
            <a:ext cx="1702800" cy="612000"/>
          </a:xfrm>
          <a:prstGeom prst="borderCallout1">
            <a:avLst>
              <a:gd name="adj1" fmla="val 18750"/>
              <a:gd name="adj2" fmla="val -8333"/>
              <a:gd name="adj3" fmla="val 58084"/>
              <a:gd name="adj4" fmla="val -6506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86500"/>
          </a:bodyPr>
          <a:lstStyle/>
          <a:p>
            <a:pPr algn="ctr">
              <a:lnSpc>
                <a:spcPct val="100000"/>
              </a:lnSpc>
            </a:pPr>
            <a:r>
              <a:rPr lang="en-CA" sz="1800" b="0" strike="noStrike" spc="-1">
                <a:solidFill>
                  <a:srgbClr val="000000"/>
                </a:solidFill>
                <a:latin typeface="Calibri"/>
                <a:ea typeface="DejaVu Sans"/>
              </a:rPr>
              <a:t>Action parameter (using Reification)</a:t>
            </a:r>
            <a:endParaRPr lang="fr-CA" sz="1800" b="0" strike="noStrike" spc="-1">
              <a:latin typeface="Arial"/>
            </a:endParaRPr>
          </a:p>
        </p:txBody>
      </p:sp>
      <p:pic>
        <p:nvPicPr>
          <p:cNvPr id="191" name="Image 20"/>
          <p:cNvPicPr/>
          <p:nvPr/>
        </p:nvPicPr>
        <p:blipFill>
          <a:blip r:embed="rId5"/>
          <a:stretch/>
        </p:blipFill>
        <p:spPr>
          <a:xfrm>
            <a:off x="7208640" y="1925640"/>
            <a:ext cx="3383640" cy="790920"/>
          </a:xfrm>
          <a:prstGeom prst="rect">
            <a:avLst/>
          </a:prstGeom>
          <a:ln>
            <a:solidFill>
              <a:schemeClr val="tx1"/>
            </a:solidFill>
          </a:ln>
        </p:spPr>
      </p:pic>
      <p:sp>
        <p:nvSpPr>
          <p:cNvPr id="192" name="CustomShape 11"/>
          <p:cNvSpPr/>
          <p:nvPr/>
        </p:nvSpPr>
        <p:spPr>
          <a:xfrm>
            <a:off x="4598640" y="4573800"/>
            <a:ext cx="51919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Data structure for the "create a title" action</a:t>
            </a:r>
            <a:endParaRPr lang="fr-CA" sz="1800" b="0" strike="noStrike" spc="-1">
              <a:latin typeface="Arial"/>
            </a:endParaRPr>
          </a:p>
        </p:txBody>
      </p:sp>
      <p:sp>
        <p:nvSpPr>
          <p:cNvPr id="193" name="CustomShape 12"/>
          <p:cNvSpPr/>
          <p:nvPr/>
        </p:nvSpPr>
        <p:spPr>
          <a:xfrm>
            <a:off x="5667480" y="5342400"/>
            <a:ext cx="2961360" cy="540360"/>
          </a:xfrm>
          <a:prstGeom prst="rect">
            <a:avLst/>
          </a:prstGeom>
          <a:noFill/>
          <a:ln w="28440">
            <a:solidFill>
              <a:schemeClr val="accent5">
                <a:lumMod val="75000"/>
              </a:schemeClr>
            </a:solidFill>
            <a:prstDash val="sysDot"/>
            <a:round/>
          </a:ln>
        </p:spPr>
        <p:style>
          <a:lnRef idx="0">
            <a:scrgbClr r="0" g="0" b="0"/>
          </a:lnRef>
          <a:fillRef idx="0">
            <a:scrgbClr r="0" g="0" b="0"/>
          </a:fillRef>
          <a:effectRef idx="0">
            <a:scrgbClr r="0" g="0" b="0"/>
          </a:effectRef>
          <a:fontRef idx="minor"/>
        </p:style>
      </p:sp>
      <p:sp>
        <p:nvSpPr>
          <p:cNvPr id="194" name="CustomShape 13"/>
          <p:cNvSpPr/>
          <p:nvPr/>
        </p:nvSpPr>
        <p:spPr>
          <a:xfrm>
            <a:off x="9479880" y="4758480"/>
            <a:ext cx="1463040" cy="368640"/>
          </a:xfrm>
          <a:prstGeom prst="borderCallout1">
            <a:avLst>
              <a:gd name="adj1" fmla="val 18750"/>
              <a:gd name="adj2" fmla="val -8333"/>
              <a:gd name="adj3" fmla="val 108182"/>
              <a:gd name="adj4" fmla="val -215385"/>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r>
              <a:rPr lang="en-CA" sz="1800" b="0" strike="noStrike" spc="-1">
                <a:solidFill>
                  <a:srgbClr val="000000"/>
                </a:solidFill>
                <a:latin typeface="Calibri"/>
                <a:ea typeface="DejaVu Sans"/>
              </a:rPr>
              <a:t>Action name</a:t>
            </a:r>
            <a:endParaRPr lang="fr-CA" sz="1800" b="0" strike="noStrike" spc="-1">
              <a:latin typeface="Arial"/>
            </a:endParaRPr>
          </a:p>
        </p:txBody>
      </p:sp>
      <p:sp>
        <p:nvSpPr>
          <p:cNvPr id="195" name="CustomShape 14"/>
          <p:cNvSpPr/>
          <p:nvPr/>
        </p:nvSpPr>
        <p:spPr>
          <a:xfrm>
            <a:off x="9599400" y="5886720"/>
            <a:ext cx="1702800" cy="368640"/>
          </a:xfrm>
          <a:prstGeom prst="borderCallout1">
            <a:avLst>
              <a:gd name="adj1" fmla="val 18750"/>
              <a:gd name="adj2" fmla="val -8333"/>
              <a:gd name="adj3" fmla="val 61193"/>
              <a:gd name="adj4" fmla="val -98616"/>
            </a:avLst>
          </a:prstGeom>
          <a:noFill/>
          <a:ln w="9360">
            <a:solidFill>
              <a:schemeClr val="dk1"/>
            </a:solidFill>
            <a:round/>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r>
              <a:rPr lang="en-CA" sz="1800" b="0" strike="noStrike" spc="-1">
                <a:solidFill>
                  <a:srgbClr val="000000"/>
                </a:solidFill>
                <a:latin typeface="Calibri"/>
                <a:ea typeface="DejaVu Sans"/>
              </a:rPr>
              <a:t>Target predicate</a:t>
            </a:r>
            <a:endParaRPr lang="fr-CA" sz="1800" b="0" strike="noStrike" spc="-1">
              <a:latin typeface="Arial"/>
            </a:endParaRPr>
          </a:p>
        </p:txBody>
      </p:sp>
      <p:sp>
        <p:nvSpPr>
          <p:cNvPr id="196" name="CustomShape 15"/>
          <p:cNvSpPr/>
          <p:nvPr/>
        </p:nvSpPr>
        <p:spPr>
          <a:xfrm>
            <a:off x="5284440" y="6051960"/>
            <a:ext cx="1468080" cy="177840"/>
          </a:xfrm>
          <a:prstGeom prst="rect">
            <a:avLst/>
          </a:prstGeom>
          <a:noFill/>
          <a:ln w="28440">
            <a:solidFill>
              <a:srgbClr val="CC00CC"/>
            </a:solidFill>
            <a:prstDash val="sysDot"/>
            <a:round/>
          </a:ln>
        </p:spPr>
        <p:style>
          <a:lnRef idx="0">
            <a:scrgbClr r="0" g="0" b="0"/>
          </a:lnRef>
          <a:fillRef idx="0">
            <a:scrgbClr r="0" g="0" b="0"/>
          </a:fillRef>
          <a:effectRef idx="0">
            <a:scrgbClr r="0" g="0" b="0"/>
          </a:effectRef>
          <a:fontRef idx="minor"/>
        </p:style>
      </p:sp>
      <p:sp>
        <p:nvSpPr>
          <p:cNvPr id="197" name="CustomShape 16"/>
          <p:cNvSpPr/>
          <p:nvPr/>
        </p:nvSpPr>
        <p:spPr>
          <a:xfrm>
            <a:off x="5695560" y="3300480"/>
            <a:ext cx="1154160" cy="192240"/>
          </a:xfrm>
          <a:prstGeom prst="rect">
            <a:avLst/>
          </a:prstGeom>
          <a:noFill/>
          <a:ln w="28440">
            <a:solidFill>
              <a:srgbClr val="CC00CC"/>
            </a:solidFill>
            <a:prstDash val="sysDot"/>
            <a:round/>
          </a:ln>
        </p:spPr>
        <p:style>
          <a:lnRef idx="0">
            <a:scrgbClr r="0" g="0" b="0"/>
          </a:lnRef>
          <a:fillRef idx="0">
            <a:scrgbClr r="0" g="0" b="0"/>
          </a:fillRef>
          <a:effectRef idx="0">
            <a:scrgbClr r="0" g="0" b="0"/>
          </a:effectRef>
          <a:fontRef idx="minor"/>
        </p:style>
      </p:sp>
      <p:sp>
        <p:nvSpPr>
          <p:cNvPr id="198" name="CustomShape 17"/>
          <p:cNvSpPr/>
          <p:nvPr/>
        </p:nvSpPr>
        <p:spPr>
          <a:xfrm>
            <a:off x="7206480" y="2282040"/>
            <a:ext cx="1004040" cy="447840"/>
          </a:xfrm>
          <a:prstGeom prst="rect">
            <a:avLst/>
          </a:prstGeom>
          <a:noFill/>
          <a:ln w="28440">
            <a:solidFill>
              <a:schemeClr val="accent5">
                <a:lumMod val="75000"/>
              </a:schemeClr>
            </a:solidFill>
            <a:prstDash val="sysDot"/>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2"/>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89"/>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88"/>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196"/>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9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193"/>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190"/>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CA" sz="4800" b="0" strike="noStrike" spc="-52">
                <a:solidFill>
                  <a:srgbClr val="404040"/>
                </a:solidFill>
                <a:latin typeface="Calibri Light"/>
              </a:rPr>
              <a:t>Example of data conversion from </a:t>
            </a:r>
            <a:br/>
            <a:r>
              <a:rPr lang="fr-CA" sz="4800" b="0" strike="noStrike" spc="-52">
                <a:solidFill>
                  <a:srgbClr val="404040"/>
                </a:solidFill>
                <a:latin typeface="Calibri Light"/>
              </a:rPr>
              <a:t>Dspace RDFized data to VIVO data</a:t>
            </a:r>
            <a:endParaRPr lang="fr-CA" sz="4800" b="0" strike="noStrike" spc="-1">
              <a:latin typeface="Arial"/>
            </a:endParaRPr>
          </a:p>
        </p:txBody>
      </p:sp>
      <p:sp>
        <p:nvSpPr>
          <p:cNvPr id="200" name="CustomShape 2"/>
          <p:cNvSpPr/>
          <p:nvPr/>
        </p:nvSpPr>
        <p:spPr>
          <a:xfrm>
            <a:off x="704880" y="2312640"/>
            <a:ext cx="4199760" cy="3192840"/>
          </a:xfrm>
          <a:prstGeom prst="rect">
            <a:avLst/>
          </a:prstGeom>
          <a:ln>
            <a:round/>
          </a:ln>
        </p:spPr>
        <p:style>
          <a:lnRef idx="2">
            <a:schemeClr val="dk1"/>
          </a:lnRef>
          <a:fillRef idx="1">
            <a:schemeClr val="lt1"/>
          </a:fillRef>
          <a:effectRef idx="0">
            <a:schemeClr val="dk1"/>
          </a:effectRef>
          <a:fontRef idx="minor"/>
        </p:style>
        <p:txBody>
          <a:bodyPr lIns="90000" tIns="45000" rIns="90000" bIns="45000">
            <a:spAutoFit/>
          </a:bodyPr>
          <a:lstStyle/>
          <a:p>
            <a:pPr>
              <a:lnSpc>
                <a:spcPct val="100000"/>
              </a:lnSpc>
            </a:pPr>
            <a:r>
              <a:rPr lang="fr-CA" sz="1200" b="0" strike="noStrike" spc="-1">
                <a:solidFill>
                  <a:srgbClr val="000000"/>
                </a:solidFill>
                <a:latin typeface="Courier New"/>
                <a:ea typeface="DejaVu Sans"/>
              </a:rPr>
              <a:t>:some_title</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rdf-mapping:title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owl:NamedIndividual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dm:creates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dm:Result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dm:object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rdf:value "</a:t>
            </a:r>
            <a:r>
              <a:rPr lang="en-US" sz="1200" b="0" strike="noStrike" spc="-1">
                <a:solidFill>
                  <a:srgbClr val="000000"/>
                </a:solidFill>
                <a:latin typeface="Courier New"/>
                <a:ea typeface="DejaVu Sans"/>
              </a:rPr>
              <a:t> The DSpace Course - An Introduction to DSpace </a:t>
            </a:r>
            <a:r>
              <a:rPr lang="fr-CA" sz="1200" b="0" strike="noStrike" spc="-1">
                <a:solidFill>
                  <a:srgbClr val="000000"/>
                </a:solidFill>
                <a:latin typeface="Courier New"/>
                <a:ea typeface="DejaVu Sans"/>
              </a:rPr>
              <a: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rdfs:type dm:DSpaceValue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dm:predicate dcterms:title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dm:subject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dm:DSpaceObjectIRI ;</a:t>
            </a:r>
            <a:endParaRPr lang="fr-CA" sz="1200" b="0" strike="noStrike" spc="-1">
              <a:latin typeface="Arial"/>
            </a:endParaRPr>
          </a:p>
          <a:p>
            <a:pPr>
              <a:lnSpc>
                <a:spcPct val="100000"/>
              </a:lnSpc>
            </a:pPr>
            <a:r>
              <a:rPr lang="en-US" sz="1200" b="0" strike="noStrike" spc="-1">
                <a:solidFill>
                  <a:srgbClr val="000000"/>
                </a:solidFill>
                <a:latin typeface="Courier New"/>
                <a:ea typeface="DejaVu Sans"/>
              </a:rPr>
              <a:t>          rdf:value "http://doi.org/1234"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dm:metadataName "dc.title" .</a:t>
            </a:r>
            <a:endParaRPr lang="fr-CA" sz="1200" b="0" strike="noStrike" spc="-1">
              <a:latin typeface="Arial"/>
            </a:endParaRPr>
          </a:p>
        </p:txBody>
      </p:sp>
      <p:sp>
        <p:nvSpPr>
          <p:cNvPr id="201" name="CustomShape 3"/>
          <p:cNvSpPr/>
          <p:nvPr/>
        </p:nvSpPr>
        <p:spPr>
          <a:xfrm>
            <a:off x="6867360" y="2312640"/>
            <a:ext cx="4399920" cy="3557880"/>
          </a:xfrm>
          <a:prstGeom prst="rect">
            <a:avLst/>
          </a:prstGeom>
          <a:ln>
            <a:round/>
          </a:ln>
        </p:spPr>
        <p:style>
          <a:lnRef idx="2">
            <a:schemeClr val="dk1"/>
          </a:lnRef>
          <a:fillRef idx="1">
            <a:schemeClr val="lt1"/>
          </a:fillRef>
          <a:effectRef idx="0">
            <a:schemeClr val="dk1"/>
          </a:effectRef>
          <a:fontRef idx="minor"/>
        </p:style>
        <p:txBody>
          <a:bodyPr lIns="90000" tIns="45000" rIns="90000" bIns="45000">
            <a:spAutoFit/>
          </a:bodyPr>
          <a:lstStyle/>
          <a:p>
            <a:pPr>
              <a:lnSpc>
                <a:spcPct val="100000"/>
              </a:lnSpc>
            </a:pPr>
            <a:r>
              <a:rPr lang="fr-CA" sz="1200" b="0" strike="noStrike" spc="-1">
                <a:solidFill>
                  <a:srgbClr val="000000"/>
                </a:solidFill>
                <a:latin typeface="Courier New"/>
                <a:ea typeface="DejaVu Sans"/>
              </a:rPr>
              <a:t>vivo-uqam-data:n2138</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obo:BFO_0000001,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obo:BFO_0000002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obo:BFO_0000031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obo:IAO_0000030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bibo:BookSection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bibo:Chapter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bibo:Document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bibo:DocumentPart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rdf:type owl:Thing ;</a:t>
            </a:r>
            <a:endParaRPr lang="fr-CA" sz="1200" b="0" strike="noStrike" spc="-1">
              <a:latin typeface="Arial"/>
            </a:endParaRPr>
          </a:p>
          <a:p>
            <a:pPr>
              <a:lnSpc>
                <a:spcPct val="100000"/>
              </a:lnSpc>
            </a:pPr>
            <a:r>
              <a:rPr lang="en-US" sz="1200" b="0" strike="noStrike" spc="-1">
                <a:solidFill>
                  <a:srgbClr val="000000"/>
                </a:solidFill>
                <a:latin typeface="Courier New"/>
                <a:ea typeface="DejaVu Sans"/>
              </a:rPr>
              <a:t>  bibo:abstract "This module …"@en-US ;</a:t>
            </a:r>
            <a:endParaRPr lang="fr-CA" sz="1200" b="0" strike="noStrike" spc="-1">
              <a:latin typeface="Arial"/>
            </a:endParaRPr>
          </a:p>
          <a:p>
            <a:pPr>
              <a:lnSpc>
                <a:spcPct val="100000"/>
              </a:lnSpc>
            </a:pPr>
            <a:r>
              <a:rPr lang="pt-BR" sz="1200" b="0" strike="noStrike" spc="-1">
                <a:solidFill>
                  <a:srgbClr val="000000"/>
                </a:solidFill>
                <a:latin typeface="Courier New"/>
                <a:ea typeface="DejaVu Sans"/>
              </a:rPr>
              <a:t>  bibo:doi "http://dio.org/1234";</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vitro:mostSpecificType bibo:Chapter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vivo:dateTimeValue vivo-uqam-data:n5481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vivo:relatedBy vivo-uqam-data:n7404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  vivo:relatedBy vivo-uqam-data:n887 ;</a:t>
            </a:r>
            <a:endParaRPr lang="fr-CA" sz="1200" b="0" strike="noStrike" spc="-1">
              <a:latin typeface="Arial"/>
            </a:endParaRPr>
          </a:p>
          <a:p>
            <a:pPr>
              <a:lnSpc>
                <a:spcPct val="100000"/>
              </a:lnSpc>
            </a:pPr>
            <a:r>
              <a:rPr lang="en-US" sz="1200" b="0" strike="noStrike" spc="-1">
                <a:solidFill>
                  <a:srgbClr val="000000"/>
                </a:solidFill>
                <a:latin typeface="Courier New"/>
                <a:ea typeface="DejaVu Sans"/>
              </a:rPr>
              <a:t>  rdfs:label "The DSpace Course - An Introduction to DSpace"@en-US ;</a:t>
            </a:r>
            <a:endParaRPr lang="fr-CA" sz="1200" b="0" strike="noStrike" spc="-1">
              <a:latin typeface="Arial"/>
            </a:endParaRPr>
          </a:p>
          <a:p>
            <a:pPr>
              <a:lnSpc>
                <a:spcPct val="100000"/>
              </a:lnSpc>
            </a:pPr>
            <a:r>
              <a:rPr lang="fr-CA" sz="1200" b="0" strike="noStrike" spc="-1">
                <a:solidFill>
                  <a:srgbClr val="000000"/>
                </a:solidFill>
                <a:latin typeface="Courier New"/>
                <a:ea typeface="DejaVu Sans"/>
              </a:rPr>
              <a:t>.</a:t>
            </a:r>
            <a:endParaRPr lang="fr-CA" sz="1200" b="0" strike="noStrike" spc="-1">
              <a:latin typeface="Arial"/>
            </a:endParaRPr>
          </a:p>
        </p:txBody>
      </p:sp>
      <p:sp>
        <p:nvSpPr>
          <p:cNvPr id="202" name="CustomShape 4"/>
          <p:cNvSpPr/>
          <p:nvPr/>
        </p:nvSpPr>
        <p:spPr>
          <a:xfrm flipV="1">
            <a:off x="4038480" y="3763440"/>
            <a:ext cx="3094920" cy="511200"/>
          </a:xfrm>
          <a:custGeom>
            <a:avLst/>
            <a:gdLst/>
            <a:ahLst/>
            <a:cxnLst/>
            <a:rect l="l" t="t" r="r" b="b"/>
            <a:pathLst>
              <a:path w="21600" h="21600">
                <a:moveTo>
                  <a:pt x="0" y="0"/>
                </a:moveTo>
                <a:lnTo>
                  <a:pt x="21600" y="21600"/>
                </a:lnTo>
              </a:path>
            </a:pathLst>
          </a:custGeom>
          <a:noFill/>
          <a:ln w="38160">
            <a:solidFill>
              <a:srgbClr val="16ABE3"/>
            </a:solidFill>
            <a:round/>
            <a:tailEnd type="triangle" w="med" len="med"/>
          </a:ln>
        </p:spPr>
        <p:style>
          <a:lnRef idx="1">
            <a:schemeClr val="accent1"/>
          </a:lnRef>
          <a:fillRef idx="0">
            <a:schemeClr val="accent1"/>
          </a:fillRef>
          <a:effectRef idx="0">
            <a:schemeClr val="accent1"/>
          </a:effectRef>
          <a:fontRef idx="minor"/>
        </p:style>
      </p:sp>
      <p:sp>
        <p:nvSpPr>
          <p:cNvPr id="203" name="CustomShape 5"/>
          <p:cNvSpPr/>
          <p:nvPr/>
        </p:nvSpPr>
        <p:spPr>
          <a:xfrm>
            <a:off x="3848040" y="3657600"/>
            <a:ext cx="3285360" cy="1701360"/>
          </a:xfrm>
          <a:custGeom>
            <a:avLst/>
            <a:gdLst/>
            <a:ahLst/>
            <a:cxnLst/>
            <a:rect l="l" t="t" r="r" b="b"/>
            <a:pathLst>
              <a:path w="21600" h="21600">
                <a:moveTo>
                  <a:pt x="0" y="0"/>
                </a:moveTo>
                <a:lnTo>
                  <a:pt x="21600" y="21600"/>
                </a:lnTo>
              </a:path>
            </a:pathLst>
          </a:custGeom>
          <a:noFill/>
          <a:ln w="38160">
            <a:solidFill>
              <a:srgbClr val="16ABE3"/>
            </a:solidFill>
            <a:round/>
            <a:tailEnd type="triangle" w="med" len="med"/>
          </a:ln>
        </p:spPr>
        <p:style>
          <a:lnRef idx="1">
            <a:schemeClr val="accent1"/>
          </a:lnRef>
          <a:fillRef idx="0">
            <a:schemeClr val="accent1"/>
          </a:fillRef>
          <a:effectRef idx="0">
            <a:schemeClr val="accent1"/>
          </a:effectRef>
          <a:fontRef idx="minor"/>
        </p:style>
      </p:sp>
      <p:sp>
        <p:nvSpPr>
          <p:cNvPr id="204" name="CustomShape 6"/>
          <p:cNvSpPr/>
          <p:nvPr/>
        </p:nvSpPr>
        <p:spPr>
          <a:xfrm flipV="1">
            <a:off x="4562640" y="4498200"/>
            <a:ext cx="2485440" cy="281520"/>
          </a:xfrm>
          <a:custGeom>
            <a:avLst/>
            <a:gdLst/>
            <a:ahLst/>
            <a:cxnLst/>
            <a:rect l="l" t="t" r="r" b="b"/>
            <a:pathLst>
              <a:path w="21600" h="21600">
                <a:moveTo>
                  <a:pt x="0" y="0"/>
                </a:moveTo>
                <a:lnTo>
                  <a:pt x="21600" y="21600"/>
                </a:lnTo>
              </a:path>
            </a:pathLst>
          </a:custGeom>
          <a:noFill/>
          <a:ln w="38160">
            <a:solidFill>
              <a:srgbClr val="16ABE3"/>
            </a:solidFill>
            <a:round/>
            <a:tailEnd type="triangle" w="med" len="med"/>
          </a:ln>
        </p:spPr>
        <p:style>
          <a:lnRef idx="1">
            <a:schemeClr val="accent1"/>
          </a:lnRef>
          <a:fillRef idx="0">
            <a:schemeClr val="accent1"/>
          </a:fillRef>
          <a:effectRef idx="0">
            <a:schemeClr val="accent1"/>
          </a:effectRef>
          <a:fontRef idx="minor"/>
        </p:style>
      </p:sp>
      <p:sp>
        <p:nvSpPr>
          <p:cNvPr id="205" name="CustomShape 7"/>
          <p:cNvSpPr/>
          <p:nvPr/>
        </p:nvSpPr>
        <p:spPr>
          <a:xfrm>
            <a:off x="5214960" y="2518200"/>
            <a:ext cx="1342440" cy="146124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spAutoFit/>
          </a:bodyPr>
          <a:lstStyle/>
          <a:p>
            <a:pPr algn="ctr">
              <a:lnSpc>
                <a:spcPct val="100000"/>
              </a:lnSpc>
            </a:pPr>
            <a:r>
              <a:rPr lang="fr-CA" sz="1800" b="0" strike="noStrike" spc="-1">
                <a:solidFill>
                  <a:srgbClr val="000000"/>
                </a:solidFill>
                <a:latin typeface="Calibri"/>
                <a:ea typeface="DejaVu Sans"/>
              </a:rPr>
              <a:t>Mapping to do by the SPARQL Construct</a:t>
            </a:r>
            <a:endParaRPr lang="fr-CA"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7"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8"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09" name="CustomShape 4"/>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 name="CustomShape 5"/>
          <p:cNvSpPr/>
          <p:nvPr/>
        </p:nvSpPr>
        <p:spPr>
          <a:xfrm>
            <a:off x="965160" y="643320"/>
            <a:ext cx="6254280" cy="50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gn="r">
              <a:lnSpc>
                <a:spcPct val="85000"/>
              </a:lnSpc>
            </a:pPr>
            <a:r>
              <a:rPr lang="en-US" sz="3800" b="0" strike="noStrike" spc="-52">
                <a:solidFill>
                  <a:srgbClr val="262626"/>
                </a:solidFill>
                <a:latin typeface="Calibri Light"/>
              </a:rPr>
              <a:t>How do you think data should be kept up to date after initial migration of data from DSpace to VIVO? </a:t>
            </a:r>
            <a:br/>
            <a:br/>
            <a:r>
              <a:rPr lang="en-US" sz="3800" b="0" strike="noStrike" spc="-52">
                <a:solidFill>
                  <a:srgbClr val="262626"/>
                </a:solidFill>
                <a:latin typeface="Calibri Light"/>
              </a:rPr>
              <a:t>How should the software communication between VIVO and DSpace be implemented?   </a:t>
            </a:r>
            <a:br/>
            <a:endParaRPr lang="fr-CA" sz="3800" b="0" strike="noStrike" spc="-1">
              <a:latin typeface="Arial"/>
            </a:endParaRPr>
          </a:p>
        </p:txBody>
      </p:sp>
      <p:sp>
        <p:nvSpPr>
          <p:cNvPr id="211" name="CustomShape 6"/>
          <p:cNvSpPr/>
          <p:nvPr/>
        </p:nvSpPr>
        <p:spPr>
          <a:xfrm>
            <a:off x="7871040" y="643320"/>
            <a:ext cx="3340800" cy="50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Bef>
                <a:spcPts val="1199"/>
              </a:spcBef>
              <a:spcAft>
                <a:spcPts val="201"/>
              </a:spcAft>
              <a:tabLst>
                <a:tab pos="0" algn="l"/>
              </a:tabLst>
            </a:pPr>
            <a:r>
              <a:rPr lang="en-US" sz="2400" b="0" strike="noStrike" cap="all" spc="197">
                <a:solidFill>
                  <a:srgbClr val="344068"/>
                </a:solidFill>
                <a:latin typeface="Calibri Light"/>
              </a:rPr>
              <a:t>Three architectures to answer these two questions</a:t>
            </a:r>
            <a:endParaRPr lang="fr-CA" sz="2400" b="0" strike="noStrike" spc="-1">
              <a:latin typeface="Arial"/>
            </a:endParaRPr>
          </a:p>
          <a:p>
            <a:pPr marL="457200">
              <a:lnSpc>
                <a:spcPct val="90000"/>
              </a:lnSpc>
              <a:spcBef>
                <a:spcPts val="201"/>
              </a:spcBef>
              <a:spcAft>
                <a:spcPts val="400"/>
              </a:spcAft>
              <a:tabLst>
                <a:tab pos="0" algn="l"/>
              </a:tabLst>
            </a:pPr>
            <a:r>
              <a:rPr lang="fr-CA" sz="1800" b="0" strike="noStrike" spc="-1">
                <a:solidFill>
                  <a:srgbClr val="8B8B8B"/>
                </a:solidFill>
                <a:latin typeface="Calibri"/>
              </a:rPr>
              <a:t>Architectural solution 1 : DSpace/VIVO facade</a:t>
            </a:r>
            <a:endParaRPr lang="fr-CA" sz="1800" b="0" strike="noStrike" spc="-1">
              <a:latin typeface="Arial"/>
            </a:endParaRPr>
          </a:p>
          <a:p>
            <a:pPr marL="457200">
              <a:lnSpc>
                <a:spcPct val="90000"/>
              </a:lnSpc>
              <a:spcBef>
                <a:spcPts val="201"/>
              </a:spcBef>
              <a:spcAft>
                <a:spcPts val="400"/>
              </a:spcAft>
              <a:tabLst>
                <a:tab pos="0" algn="l"/>
              </a:tabLst>
            </a:pPr>
            <a:r>
              <a:rPr lang="en-CA" sz="1800" b="0" strike="noStrike" spc="-1">
                <a:solidFill>
                  <a:srgbClr val="8B8B8B"/>
                </a:solidFill>
                <a:latin typeface="Calibri"/>
              </a:rPr>
              <a:t>Architectural solution 2 : </a:t>
            </a:r>
            <a:r>
              <a:rPr lang="en-US" sz="1800" b="0" strike="noStrike" spc="-1">
                <a:solidFill>
                  <a:srgbClr val="8B8B8B"/>
                </a:solidFill>
                <a:latin typeface="Calibri"/>
              </a:rPr>
              <a:t>Add semantic web functionality to Dspace</a:t>
            </a:r>
            <a:endParaRPr lang="fr-CA" sz="1800" b="0" strike="noStrike" spc="-1">
              <a:latin typeface="Arial"/>
            </a:endParaRPr>
          </a:p>
          <a:p>
            <a:pPr marL="457200">
              <a:lnSpc>
                <a:spcPct val="90000"/>
              </a:lnSpc>
              <a:spcBef>
                <a:spcPts val="201"/>
              </a:spcBef>
              <a:spcAft>
                <a:spcPts val="400"/>
              </a:spcAft>
              <a:tabLst>
                <a:tab pos="0" algn="l"/>
              </a:tabLst>
            </a:pPr>
            <a:r>
              <a:rPr lang="en-CA" sz="1800" b="0" strike="noStrike" spc="-1">
                <a:solidFill>
                  <a:srgbClr val="8B8B8B"/>
                </a:solidFill>
                <a:latin typeface="Calibri"/>
              </a:rPr>
              <a:t>Architectural solution 3 : </a:t>
            </a:r>
            <a:br/>
            <a:r>
              <a:rPr lang="fr-CA" sz="1800" b="1" strike="noStrike" spc="-1">
                <a:solidFill>
                  <a:srgbClr val="8B8B8B"/>
                </a:solidFill>
                <a:latin typeface="Calibri"/>
              </a:rPr>
              <a:t>Messaging patterns</a:t>
            </a:r>
            <a:endParaRPr lang="fr-CA" sz="1800" b="0" strike="noStrike" spc="-1">
              <a:latin typeface="Arial"/>
            </a:endParaRPr>
          </a:p>
        </p:txBody>
      </p:sp>
      <p:sp>
        <p:nvSpPr>
          <p:cNvPr id="212"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213" name="CustomShape 8"/>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4" name="CustomShape 9"/>
          <p:cNvSpPr/>
          <p:nvPr/>
        </p:nvSpPr>
        <p:spPr>
          <a:xfrm>
            <a:off x="0" y="634104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6145</TotalTime>
  <Words>2750</Words>
  <Application>Microsoft Office PowerPoint</Application>
  <PresentationFormat>Grand écran</PresentationFormat>
  <Paragraphs>316</Paragraphs>
  <Slides>14</Slides>
  <Notes>12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14</vt:i4>
      </vt:variant>
    </vt:vector>
  </HeadingPairs>
  <TitlesOfParts>
    <vt:vector size="23" baseType="lpstr">
      <vt:lpstr>Arial</vt:lpstr>
      <vt:lpstr>Calibri</vt:lpstr>
      <vt:lpstr>Calibri Light</vt:lpstr>
      <vt:lpstr>Courier New</vt:lpstr>
      <vt:lpstr>Symbol</vt:lpstr>
      <vt:lpstr>Times New Roman</vt:lpstr>
      <vt:lpstr>Wingdings</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Architectural proposition 4 DSpace Data Mediator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Michel Héon</dc:creator>
  <dc:description/>
  <cp:lastModifiedBy>Michel Héon</cp:lastModifiedBy>
  <cp:revision>9</cp:revision>
  <cp:lastPrinted>2022-02-07T12:24:36Z</cp:lastPrinted>
  <dcterms:created xsi:type="dcterms:W3CDTF">2022-02-03T08:34:27Z</dcterms:created>
  <dcterms:modified xsi:type="dcterms:W3CDTF">2022-03-31T09:05:16Z</dcterms:modified>
  <dc:language>fr-CA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