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258" r:id="rId4"/>
    <p:sldId id="257" r:id="rId5"/>
    <p:sldId id="264" r:id="rId6"/>
    <p:sldId id="260" r:id="rId7"/>
    <p:sldId id="267" r:id="rId8"/>
    <p:sldId id="263" r:id="rId9"/>
    <p:sldId id="266" r:id="rId10"/>
    <p:sldId id="261" r:id="rId11"/>
    <p:sldId id="268" r:id="rId12"/>
    <p:sldId id="262" r:id="rId13"/>
    <p:sldId id="265" r:id="rId14"/>
  </p:sldIdLst>
  <p:sldSz cx="12192000" cy="6858000"/>
  <p:notesSz cx="7315200" cy="96012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40" autoAdjust="0"/>
  </p:normalViewPr>
  <p:slideViewPr>
    <p:cSldViewPr snapToGrid="0">
      <p:cViewPr varScale="1">
        <p:scale>
          <a:sx n="152" d="100"/>
          <a:sy n="152" d="100"/>
        </p:scale>
        <p:origin x="186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30250"/>
            <a:ext cx="6397625" cy="359886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CA" sz="4500" b="0" strike="noStrike" spc="-1">
                <a:latin typeface="Arial"/>
              </a:rPr>
              <a:t>Cliquez pour déplacer la diapo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31183" y="4560360"/>
            <a:ext cx="5851686" cy="431995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CA" sz="2100" b="0" strike="noStrike" spc="-1">
                <a:latin typeface="Arial"/>
              </a:rPr>
              <a:t>Cliquez pour modifier le format des notes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174267" cy="4793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CA" sz="1400" b="0" strike="noStrike" spc="-1">
                <a:latin typeface="Times New Roman"/>
              </a:rPr>
              <a:t>&lt;en-tête&gt;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/>
          </p:nvPr>
        </p:nvSpPr>
        <p:spPr>
          <a:xfrm>
            <a:off x="4140526" y="0"/>
            <a:ext cx="3174267" cy="4793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fr-CA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ftr"/>
          </p:nvPr>
        </p:nvSpPr>
        <p:spPr>
          <a:xfrm>
            <a:off x="0" y="9121456"/>
            <a:ext cx="3174267" cy="4793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fr-CA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/>
          </p:nvPr>
        </p:nvSpPr>
        <p:spPr>
          <a:xfrm>
            <a:off x="4140526" y="9121456"/>
            <a:ext cx="3174267" cy="4793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07F09D36-390A-459F-AE32-1F8737BF8584}" type="slidenum">
              <a:rPr lang="fr-CA" sz="1400" b="0" strike="noStrike" spc="-1">
                <a:latin typeface="Times New Roman"/>
              </a:rPr>
              <a:t>‹N°›</a:t>
            </a:fld>
            <a:endParaRPr lang="fr-CA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31554" y="4620737"/>
            <a:ext cx="5851315" cy="3779867"/>
          </a:xfrm>
          <a:prstGeom prst="rect">
            <a:avLst/>
          </a:prstGeom>
        </p:spPr>
        <p:txBody>
          <a:bodyPr lIns="96744" tIns="48372" rIns="96744" bIns="48372">
            <a:noAutofit/>
          </a:bodyPr>
          <a:lstStyle/>
          <a:p>
            <a:pPr marL="221551" indent="-221182">
              <a:tabLst>
                <a:tab pos="0" algn="l"/>
              </a:tabLst>
            </a:pPr>
            <a:r>
              <a:rPr lang="en-US" sz="2100" spc="-1">
                <a:latin typeface="Arial"/>
              </a:rPr>
              <a:t>Data mapping between de VIVO and DSpace is a process that can be performed in multiple ways. Here we present three approaches that can be considered for this task</a:t>
            </a:r>
            <a:endParaRPr lang="fr-CA" sz="2100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143492" y="9119615"/>
            <a:ext cx="3169076" cy="4808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744" tIns="48372" rIns="96744" bIns="48372" anchor="b">
            <a:noAutofit/>
          </a:bodyPr>
          <a:lstStyle/>
          <a:p>
            <a:pPr algn="r">
              <a:lnSpc>
                <a:spcPct val="100000"/>
              </a:lnSpc>
            </a:pPr>
            <a:fld id="{E1608185-A396-4373-9E02-B91CD68C9137}" type="slidenum">
              <a:rPr lang="fr-CA" sz="1200" spc="-1">
                <a:latin typeface="Times New Roman"/>
              </a:rPr>
              <a:t>1</a:t>
            </a:fld>
            <a:endParaRPr lang="fr-CA" sz="1200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7F09D36-390A-459F-AE32-1F8737BF8584}" type="slidenum">
              <a:rPr lang="fr-CA" sz="1400" spc="-1">
                <a:latin typeface="Times New Roman"/>
              </a:rPr>
              <a:t>5</a:t>
            </a:fld>
            <a:endParaRPr lang="fr-CA" sz="1400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116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599"/>
            <a:ext cx="10972440" cy="1340789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/>
            </a:lvl1pPr>
          </a:lstStyle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879249"/>
            <a:ext cx="10972440" cy="431975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32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/>
            </a:lvl1pPr>
          </a:lstStyle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835944"/>
            <a:ext cx="10972440" cy="439340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defRPr/>
            </a:lvl1pPr>
          </a:lstStyle>
          <a:p>
            <a:pPr algn="ctr"/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B067A1-6B77-44B5-89C3-2B17C6EEC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480" y="1860550"/>
            <a:ext cx="10972440" cy="43005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CA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599"/>
            <a:ext cx="10972440" cy="1337395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CA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864440"/>
            <a:ext cx="10972440" cy="428411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CA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CA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84CE60-FAB0-471B-ABAD-0E6319871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ECB297-FAF2-497B-B9FF-904B5401A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4826E5-D3E3-405F-8BB7-F7749F614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61804-9235-4327-8A4A-03DA632650BD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 hidden="1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 hidden="1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6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7"/>
          <p:cNvSpPr>
            <a:spLocks noGrp="1"/>
          </p:cNvSpPr>
          <p:nvPr>
            <p:ph type="title"/>
          </p:nvPr>
        </p:nvSpPr>
        <p:spPr>
          <a:xfrm>
            <a:off x="609480" y="273599"/>
            <a:ext cx="10972440" cy="1397517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CA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48" name="PlaceHolder 8"/>
          <p:cNvSpPr>
            <a:spLocks noGrp="1"/>
          </p:cNvSpPr>
          <p:nvPr>
            <p:ph type="body"/>
          </p:nvPr>
        </p:nvSpPr>
        <p:spPr>
          <a:xfrm>
            <a:off x="609480" y="1804320"/>
            <a:ext cx="10972440" cy="437576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CA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CA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CA" sz="200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8F01AE-F7D2-4F3C-87D1-877FF0343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3D80A0-CB0C-44F1-B9E5-48773E8C2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FE5A6D-3415-43FD-BB45-3A73AF068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328AC-AC71-4980-865F-8CF9BA285F8B}" type="slidenum">
              <a:rPr lang="fr-CA" smtClean="0"/>
              <a:t>‹N°›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dspace.org/xmlui/handle/10673/163" TargetMode="External"/><Relationship Id="rId2" Type="http://schemas.openxmlformats.org/officeDocument/2006/relationships/hyperlink" Target="https://demo7.dspace.org/items/cf13b35c-e5c0-4c8a-bbe8-3c60bd93de1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965160" y="643320"/>
            <a:ext cx="6254280" cy="50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r">
              <a:lnSpc>
                <a:spcPct val="85000"/>
              </a:lnSpc>
            </a:pPr>
            <a:br>
              <a:rPr lang="en-US" sz="5000" b="0" strike="noStrike" spc="-52">
                <a:solidFill>
                  <a:srgbClr val="262626"/>
                </a:solidFill>
                <a:latin typeface="Calibri Light"/>
              </a:rPr>
            </a:br>
            <a:r>
              <a:rPr lang="en-US" sz="5000" b="0" strike="noStrike" spc="-52">
                <a:solidFill>
                  <a:srgbClr val="262626"/>
                </a:solidFill>
                <a:latin typeface="Calibri Light"/>
              </a:rPr>
              <a:t>Demo of </a:t>
            </a:r>
            <a:br>
              <a:rPr lang="en-US" sz="5000" b="0" strike="noStrike" spc="-52">
                <a:solidFill>
                  <a:srgbClr val="262626"/>
                </a:solidFill>
                <a:latin typeface="Calibri Light"/>
              </a:rPr>
            </a:br>
            <a:r>
              <a:rPr lang="en-US" sz="5000" b="0" strike="noStrike" spc="-52">
                <a:solidFill>
                  <a:srgbClr val="262626"/>
                </a:solidFill>
                <a:latin typeface="Calibri Light"/>
              </a:rPr>
              <a:t>ETL migration from DSpace to VIVO</a:t>
            </a:r>
            <a:endParaRPr lang="fr-CA" sz="5000" b="0" strike="noStrike" spc="-1">
              <a:latin typeface="Arial"/>
            </a:endParaRPr>
          </a:p>
        </p:txBody>
      </p:sp>
      <p:sp>
        <p:nvSpPr>
          <p:cNvPr id="96" name="CustomShape 6"/>
          <p:cNvSpPr/>
          <p:nvPr/>
        </p:nvSpPr>
        <p:spPr>
          <a:xfrm>
            <a:off x="7871040" y="643320"/>
            <a:ext cx="3340800" cy="505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0" strike="noStrike" spc="-52">
                <a:solidFill>
                  <a:srgbClr val="262626"/>
                </a:solidFill>
                <a:latin typeface="Calibri Light"/>
              </a:rPr>
              <a:t>Dspace-Vivo Integration Project</a:t>
            </a: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1400" b="0" strike="noStrike" spc="-52">
                <a:solidFill>
                  <a:srgbClr val="262626"/>
                </a:solidFill>
                <a:latin typeface="Calibri Light"/>
              </a:rPr>
              <a:t>Michel Héon PhD</a:t>
            </a:r>
            <a:br>
              <a:rPr lang="en-US" sz="1400" b="0" strike="noStrike" spc="-52">
                <a:solidFill>
                  <a:srgbClr val="262626"/>
                </a:solidFill>
                <a:latin typeface="Calibri Light"/>
              </a:rPr>
            </a:br>
            <a:r>
              <a:rPr lang="en-US" sz="1400" b="0" strike="noStrike" spc="-52">
                <a:solidFill>
                  <a:srgbClr val="262626"/>
                </a:solidFill>
                <a:latin typeface="Calibri Light"/>
              </a:rPr>
              <a:t>heon.michel@uqam.ca</a:t>
            </a:r>
            <a:br>
              <a:rPr lang="en-US" sz="1100" spc="-1">
                <a:solidFill>
                  <a:srgbClr val="262626"/>
                </a:solidFill>
                <a:latin typeface="Arial"/>
              </a:rPr>
            </a:br>
            <a:r>
              <a:rPr lang="en-US" sz="1100" spc="-1">
                <a:solidFill>
                  <a:srgbClr val="262626"/>
                </a:solidFill>
                <a:latin typeface="Arial"/>
              </a:rPr>
              <a:t>University Of Quebec at Montreal</a:t>
            </a:r>
            <a:endParaRPr lang="en-US" sz="1400" b="0" strike="noStrike" spc="-52">
              <a:solidFill>
                <a:srgbClr val="262626"/>
              </a:solidFill>
              <a:latin typeface="Calibri Light"/>
            </a:endParaRPr>
          </a:p>
        </p:txBody>
      </p:sp>
      <p:sp>
        <p:nvSpPr>
          <p:cNvPr id="97" name="Line 7"/>
          <p:cNvSpPr/>
          <p:nvPr/>
        </p:nvSpPr>
        <p:spPr>
          <a:xfrm>
            <a:off x="7534440" y="1391040"/>
            <a:ext cx="0" cy="3558240"/>
          </a:xfrm>
          <a:prstGeom prst="line">
            <a:avLst/>
          </a:prstGeom>
          <a:ln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8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9"/>
          <p:cNvSpPr/>
          <p:nvPr/>
        </p:nvSpPr>
        <p:spPr>
          <a:xfrm>
            <a:off x="0" y="634104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73D0432-CAB6-4969-ADD8-A8AE2252B594}"/>
              </a:ext>
            </a:extLst>
          </p:cNvPr>
          <p:cNvSpPr txBox="1"/>
          <p:nvPr/>
        </p:nvSpPr>
        <p:spPr>
          <a:xfrm>
            <a:off x="7162425" y="6573758"/>
            <a:ext cx="5025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>
                <a:solidFill>
                  <a:schemeClr val="bg1">
                    <a:lumMod val="85000"/>
                  </a:schemeClr>
                </a:solidFill>
              </a:rPr>
              <a:t>Michel Héon PhD - heon.michel@uqam.ca - University of Quebec at Montreal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2FC00-E58B-4F28-9BE2-EF262797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Multiple sources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060C47-7189-4F69-9DDD-35881AA0B5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480" y="1860550"/>
            <a:ext cx="5854382" cy="4300538"/>
          </a:xfrm>
        </p:spPr>
        <p:txBody>
          <a:bodyPr/>
          <a:lstStyle/>
          <a:p>
            <a:r>
              <a:rPr lang="en-US"/>
              <a:t>DSpace Items can come from several DSpace sources</a:t>
            </a:r>
          </a:p>
          <a:p>
            <a:r>
              <a:rPr lang="en-US"/>
              <a:t>The author's 'Research Area' (expertise) is enriched with publications from various data sources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AF5183-C2FE-4CA3-9E94-6B427DD42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586" y="273600"/>
            <a:ext cx="5445760" cy="5805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359A79-F1DA-43FA-AC4D-1568EAEECB7E}"/>
              </a:ext>
            </a:extLst>
          </p:cNvPr>
          <p:cNvSpPr txBox="1"/>
          <p:nvPr/>
        </p:nvSpPr>
        <p:spPr>
          <a:xfrm>
            <a:off x="7162425" y="6573758"/>
            <a:ext cx="5025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>
                <a:solidFill>
                  <a:schemeClr val="bg1">
                    <a:lumMod val="85000"/>
                  </a:schemeClr>
                </a:solidFill>
              </a:rPr>
              <a:t>Michel Héon PhD - heon.michel@uqam.ca - University of Quebec at Montreal</a:t>
            </a:r>
          </a:p>
        </p:txBody>
      </p:sp>
    </p:spTree>
    <p:extLst>
      <p:ext uri="{BB962C8B-B14F-4D97-AF65-F5344CB8AC3E}">
        <p14:creationId xmlns:p14="http://schemas.microsoft.com/office/powerpoint/2010/main" val="1026063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7D744-AD6F-4743-942F-E8C711AA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5955281" cy="1384932"/>
          </a:xfrm>
        </p:spPr>
        <p:txBody>
          <a:bodyPr/>
          <a:lstStyle/>
          <a:p>
            <a:r>
              <a:rPr lang="fr-CA" sz="3600"/>
              <a:t>Capability Map</a:t>
            </a:r>
            <a:br>
              <a:rPr lang="fr-CA" sz="3600"/>
            </a:br>
            <a:r>
              <a:rPr lang="fr-CA" sz="3600"/>
              <a:t>Crossing Dspace Instances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BD6FCD-E341-4F64-9E35-E762DE5C3F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480" y="1860550"/>
            <a:ext cx="5816545" cy="4300538"/>
          </a:xfrm>
        </p:spPr>
        <p:txBody>
          <a:bodyPr/>
          <a:lstStyle/>
          <a:p>
            <a:r>
              <a:rPr lang="en-US"/>
              <a:t>The Keyword transformation into a concept allows the expertise and experts mapping by crossing the information coming from the multiple DSpace instances</a:t>
            </a:r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8DDAD1F-083F-4790-B339-30333E2B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761" y="700208"/>
            <a:ext cx="5538952" cy="4997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09B4EE6-D563-4300-BAE4-8AEE75CD8C5D}"/>
              </a:ext>
            </a:extLst>
          </p:cNvPr>
          <p:cNvSpPr txBox="1"/>
          <p:nvPr/>
        </p:nvSpPr>
        <p:spPr>
          <a:xfrm>
            <a:off x="7162425" y="6573758"/>
            <a:ext cx="5025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>
                <a:solidFill>
                  <a:schemeClr val="bg1">
                    <a:lumMod val="85000"/>
                  </a:schemeClr>
                </a:solidFill>
              </a:rPr>
              <a:t>Michel Héon PhD - heon.michel@uqam.ca - University of Quebec at Montreal</a:t>
            </a:r>
          </a:p>
        </p:txBody>
      </p:sp>
    </p:spTree>
    <p:extLst>
      <p:ext uri="{BB962C8B-B14F-4D97-AF65-F5344CB8AC3E}">
        <p14:creationId xmlns:p14="http://schemas.microsoft.com/office/powerpoint/2010/main" val="331763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CA2D9F-674B-4EA0-9ED2-075767F1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In Short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82C8CB-6606-4FBB-A853-E76E8ACEC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DSPace-VIVO translation assigns a unique ID to the name and subjects of the Items</a:t>
            </a:r>
          </a:p>
          <a:p>
            <a:r>
              <a:rPr lang="en-US"/>
              <a:t>VIVO-IRIs are permanent and are generated by a mechanism external to VIVO</a:t>
            </a:r>
          </a:p>
          <a:p>
            <a:r>
              <a:rPr lang="en-US"/>
              <a:t>Each DSpace-Item is classified according to the VIVO categories</a:t>
            </a:r>
          </a:p>
          <a:p>
            <a:r>
              <a:rPr lang="en-US"/>
              <a:t>Item-keyword are translated into 'Reaserche Area' for each researcher</a:t>
            </a:r>
          </a:p>
          <a:p>
            <a:r>
              <a:rPr lang="en-US"/>
              <a:t>VIVO population can easily come from multiple sources</a:t>
            </a:r>
          </a:p>
          <a:p>
            <a:r>
              <a:rPr lang="en-US"/>
              <a:t>The 'Capability Map' allows a expertise mapping across data sources</a:t>
            </a:r>
          </a:p>
          <a:p>
            <a:endParaRPr lang="fr-CA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61C49E-521A-4F44-B4F6-9E9159C0250E}"/>
              </a:ext>
            </a:extLst>
          </p:cNvPr>
          <p:cNvSpPr txBox="1"/>
          <p:nvPr/>
        </p:nvSpPr>
        <p:spPr>
          <a:xfrm>
            <a:off x="7162425" y="6573758"/>
            <a:ext cx="5025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>
                <a:solidFill>
                  <a:schemeClr val="bg1">
                    <a:lumMod val="85000"/>
                  </a:schemeClr>
                </a:solidFill>
              </a:rPr>
              <a:t>Michel Héon PhD - heon.michel@uqam.ca - University of Quebec at Montreal</a:t>
            </a:r>
          </a:p>
        </p:txBody>
      </p:sp>
    </p:spTree>
    <p:extLst>
      <p:ext uri="{BB962C8B-B14F-4D97-AF65-F5344CB8AC3E}">
        <p14:creationId xmlns:p14="http://schemas.microsoft.com/office/powerpoint/2010/main" val="340525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E8C8D-94A9-45C3-B3FA-9D40EA8A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/>
              <a:t>The scenario (VIVO in read mode)</a:t>
            </a:r>
            <a:br>
              <a:rPr lang="fr-CA" sz="4000"/>
            </a:br>
            <a:r>
              <a:rPr lang="en-US" sz="4000"/>
              <a:t>Migrating data from Dspace(6&amp;7) into VIVO</a:t>
            </a:r>
            <a:endParaRPr lang="fr-CA" sz="400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EE148CF1-4249-406F-8212-98FE77D28B3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09442" y="5593556"/>
            <a:ext cx="10834808" cy="657224"/>
          </a:xfrm>
        </p:spPr>
        <p:txBody>
          <a:bodyPr anchor="t"/>
          <a:lstStyle/>
          <a:p>
            <a:pPr marL="0" indent="0">
              <a:buNone/>
            </a:pPr>
            <a:r>
              <a:rPr lang="fr-CA" sz="2000">
                <a:hlinkClick r:id="rId2"/>
              </a:rPr>
              <a:t>https://demo7.dspace.org/items/cf13b35c-e5c0-4c8a-bbe8-3c60bd93de1c</a:t>
            </a:r>
            <a:endParaRPr lang="fr-CA" sz="2000"/>
          </a:p>
          <a:p>
            <a:r>
              <a:rPr lang="fr-CA" sz="2000">
                <a:hlinkClick r:id="rId3"/>
              </a:rPr>
              <a:t>https://demo.dspace.org/xmlui/handle/10673/163</a:t>
            </a:r>
            <a:endParaRPr lang="fr-CA" sz="2000"/>
          </a:p>
          <a:p>
            <a:pPr marL="0" indent="0">
              <a:buNone/>
            </a:pPr>
            <a:endParaRPr lang="fr-CA" sz="2000"/>
          </a:p>
          <a:p>
            <a:pPr marL="0" indent="0">
              <a:buNone/>
            </a:pPr>
            <a:endParaRPr lang="fr-CA" sz="200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C595A29-CB16-435C-AD50-9324D2079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83" y="1830863"/>
            <a:ext cx="4272555" cy="3548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093D091-65AF-4720-8189-F30B8B2D0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4146" y="1814180"/>
            <a:ext cx="3983759" cy="3565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DF72689-8ABE-4223-8139-4513C42E751E}"/>
              </a:ext>
            </a:extLst>
          </p:cNvPr>
          <p:cNvSpPr txBox="1"/>
          <p:nvPr/>
        </p:nvSpPr>
        <p:spPr>
          <a:xfrm>
            <a:off x="7162425" y="6573758"/>
            <a:ext cx="5025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>
                <a:solidFill>
                  <a:schemeClr val="bg1">
                    <a:lumMod val="85000"/>
                  </a:schemeClr>
                </a:solidFill>
              </a:rPr>
              <a:t>Michel Héon PhD - heon.michel@uqam.ca - University of Quebec at Montreal</a:t>
            </a:r>
          </a:p>
        </p:txBody>
      </p:sp>
    </p:spTree>
    <p:extLst>
      <p:ext uri="{BB962C8B-B14F-4D97-AF65-F5344CB8AC3E}">
        <p14:creationId xmlns:p14="http://schemas.microsoft.com/office/powerpoint/2010/main" val="300242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85000"/>
              </a:lnSpc>
            </a:pPr>
            <a:r>
              <a:rPr lang="fr-CA" sz="4800" b="0" strike="noStrike" spc="-52">
                <a:solidFill>
                  <a:srgbClr val="404040"/>
                </a:solidFill>
                <a:latin typeface="Calibri Light"/>
              </a:rPr>
              <a:t>Data migration according to </a:t>
            </a:r>
            <a:br>
              <a:rPr lang="fr-CA" sz="4800" b="0" strike="noStrike" spc="-52">
                <a:solidFill>
                  <a:srgbClr val="404040"/>
                </a:solidFill>
                <a:latin typeface="Calibri Light"/>
              </a:rPr>
            </a:br>
            <a:r>
              <a:rPr lang="fr-CA" sz="4800" b="0" strike="noStrike" spc="-52">
                <a:solidFill>
                  <a:srgbClr val="404040"/>
                </a:solidFill>
                <a:latin typeface="Calibri Light"/>
              </a:rPr>
              <a:t>ETL Metamodel</a:t>
            </a:r>
            <a:endParaRPr lang="fr-CA" sz="48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097280" y="5513400"/>
            <a:ext cx="10057680" cy="35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2090633" y="4438620"/>
            <a:ext cx="1331280" cy="827280"/>
          </a:xfrm>
          <a:prstGeom prst="striped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CA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Extract</a:t>
            </a:r>
            <a:endParaRPr lang="fr-CA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5404793" y="4438620"/>
            <a:ext cx="1331280" cy="827280"/>
          </a:xfrm>
          <a:prstGeom prst="striped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CA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Transform</a:t>
            </a:r>
            <a:endParaRPr lang="fr-CA" sz="1800" b="0" strike="noStrike" spc="-1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10092713" y="3860460"/>
            <a:ext cx="1799280" cy="1983960"/>
          </a:xfrm>
          <a:prstGeom prst="flowChartMagneticDisk">
            <a:avLst/>
          </a:prstGeom>
          <a:gradFill rotWithShape="0">
            <a:gsLst>
              <a:gs pos="0">
                <a:srgbClr val="9AD4BE"/>
              </a:gs>
              <a:gs pos="100000">
                <a:srgbClr val="B1E3D0"/>
              </a:gs>
            </a:gsLst>
            <a:path path="circle">
              <a:fillToRect l="50000" t="50000" r="50000" b="50000"/>
            </a:path>
          </a:gradFill>
          <a:ln>
            <a:solidFill>
              <a:srgbClr val="3DB894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Target DataBase</a:t>
            </a:r>
            <a:endParaRPr lang="fr-CA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182993" y="3860460"/>
            <a:ext cx="1799280" cy="1983960"/>
          </a:xfrm>
          <a:prstGeom prst="flowChartMagneticDisk">
            <a:avLst/>
          </a:prstGeom>
          <a:gradFill rotWithShape="0">
            <a:gsLst>
              <a:gs pos="0">
                <a:srgbClr val="9AD4BE"/>
              </a:gs>
              <a:gs pos="100000">
                <a:srgbClr val="B1E3D0"/>
              </a:gs>
            </a:gsLst>
            <a:path path="circle">
              <a:fillToRect l="50000" t="50000" r="50000" b="50000"/>
            </a:path>
          </a:gradFill>
          <a:ln>
            <a:solidFill>
              <a:srgbClr val="3DB894"/>
            </a:solidFill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CA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Source DataBase</a:t>
            </a:r>
            <a:endParaRPr lang="fr-CA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3530273" y="3860460"/>
            <a:ext cx="1799280" cy="1983960"/>
          </a:xfrm>
          <a:prstGeom prst="flowChartMagneticDisk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CA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Source Data</a:t>
            </a:r>
            <a:endParaRPr lang="fr-CA" sz="1800" b="0" strike="noStrike" spc="-1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811673" y="3860460"/>
            <a:ext cx="1799280" cy="1983960"/>
          </a:xfrm>
          <a:prstGeom prst="flowChartMagneticDisk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CA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Target Data</a:t>
            </a:r>
            <a:endParaRPr lang="fr-CA" sz="1800" b="0" strike="noStrike" spc="-1">
              <a:latin typeface="Arial"/>
            </a:endParaRPr>
          </a:p>
        </p:txBody>
      </p:sp>
      <p:sp>
        <p:nvSpPr>
          <p:cNvPr id="108" name="CustomShape 9"/>
          <p:cNvSpPr/>
          <p:nvPr/>
        </p:nvSpPr>
        <p:spPr>
          <a:xfrm>
            <a:off x="8760713" y="4438620"/>
            <a:ext cx="1331280" cy="827280"/>
          </a:xfrm>
          <a:prstGeom prst="striped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CA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Load</a:t>
            </a:r>
            <a:endParaRPr lang="fr-CA" sz="1800" b="0" strike="noStrike" spc="-1">
              <a:latin typeface="Arial"/>
            </a:endParaRPr>
          </a:p>
        </p:txBody>
      </p:sp>
      <p:sp>
        <p:nvSpPr>
          <p:cNvPr id="109" name="CustomShape 10"/>
          <p:cNvSpPr/>
          <p:nvPr/>
        </p:nvSpPr>
        <p:spPr>
          <a:xfrm>
            <a:off x="2054993" y="4163220"/>
            <a:ext cx="44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CA" sz="1800" b="1" strike="noStrike" spc="-1">
                <a:solidFill>
                  <a:srgbClr val="C00000"/>
                </a:solidFill>
                <a:latin typeface="Calibri"/>
                <a:ea typeface="DejaVu Sans"/>
              </a:rPr>
              <a:t>1)</a:t>
            </a:r>
            <a:endParaRPr lang="fr-CA" sz="1800" b="0" strike="noStrike" spc="-1">
              <a:latin typeface="Arial"/>
            </a:endParaRPr>
          </a:p>
        </p:txBody>
      </p:sp>
      <p:sp>
        <p:nvSpPr>
          <p:cNvPr id="110" name="CustomShape 11"/>
          <p:cNvSpPr/>
          <p:nvPr/>
        </p:nvSpPr>
        <p:spPr>
          <a:xfrm>
            <a:off x="5356193" y="4163220"/>
            <a:ext cx="44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CA" sz="1800" b="1" strike="noStrike" spc="-1">
                <a:solidFill>
                  <a:srgbClr val="C00000"/>
                </a:solidFill>
                <a:latin typeface="Calibri"/>
                <a:ea typeface="DejaVu Sans"/>
              </a:rPr>
              <a:t>2)</a:t>
            </a:r>
            <a:endParaRPr lang="fr-CA" sz="1800" b="0" strike="noStrike" spc="-1">
              <a:latin typeface="Arial"/>
            </a:endParaRPr>
          </a:p>
        </p:txBody>
      </p:sp>
      <p:sp>
        <p:nvSpPr>
          <p:cNvPr id="111" name="CustomShape 12"/>
          <p:cNvSpPr/>
          <p:nvPr/>
        </p:nvSpPr>
        <p:spPr>
          <a:xfrm>
            <a:off x="8718233" y="4163220"/>
            <a:ext cx="443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CA" sz="1800" b="1" strike="noStrike" spc="-1">
                <a:solidFill>
                  <a:srgbClr val="C00000"/>
                </a:solidFill>
                <a:latin typeface="Calibri"/>
                <a:ea typeface="DejaVu Sans"/>
              </a:rPr>
              <a:t>3)</a:t>
            </a:r>
            <a:endParaRPr lang="fr-CA" sz="18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3FE988-B3AC-47E3-8048-EEE5F813F32E}"/>
              </a:ext>
            </a:extLst>
          </p:cNvPr>
          <p:cNvSpPr/>
          <p:nvPr/>
        </p:nvSpPr>
        <p:spPr>
          <a:xfrm>
            <a:off x="4899221" y="4852440"/>
            <a:ext cx="2453797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Légende : flèche courbée 2">
            <a:extLst>
              <a:ext uri="{FF2B5EF4-FFF2-40B4-BE49-F238E27FC236}">
                <a16:creationId xmlns:a16="http://schemas.microsoft.com/office/drawing/2014/main" id="{56960026-CD6E-4409-A28F-D7A7FB502279}"/>
              </a:ext>
            </a:extLst>
          </p:cNvPr>
          <p:cNvSpPr/>
          <p:nvPr/>
        </p:nvSpPr>
        <p:spPr>
          <a:xfrm>
            <a:off x="7179232" y="1995104"/>
            <a:ext cx="3222067" cy="97565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6181"/>
              <a:gd name="adj6" fmla="val -85969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fr-CA"/>
              <a:t>Using the </a:t>
            </a:r>
            <a:br>
              <a:rPr lang="fr-CA"/>
            </a:br>
            <a:r>
              <a:rPr lang="fr-CA"/>
              <a:t>DSpace-Vivo Exchange Data Schema (DVExDS)</a:t>
            </a:r>
          </a:p>
        </p:txBody>
      </p: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E999DA3E-B022-4F34-B8D8-527015881EFA}"/>
              </a:ext>
            </a:extLst>
          </p:cNvPr>
          <p:cNvSpPr/>
          <p:nvPr/>
        </p:nvSpPr>
        <p:spPr>
          <a:xfrm rot="5400000">
            <a:off x="4258122" y="2007301"/>
            <a:ext cx="304762" cy="3319859"/>
          </a:xfrm>
          <a:prstGeom prst="leftBrac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55503A6-8BF3-4E2A-807A-76D264C56F65}"/>
              </a:ext>
            </a:extLst>
          </p:cNvPr>
          <p:cNvSpPr txBox="1"/>
          <p:nvPr/>
        </p:nvSpPr>
        <p:spPr>
          <a:xfrm>
            <a:off x="7162425" y="6573758"/>
            <a:ext cx="5025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>
                <a:solidFill>
                  <a:schemeClr val="bg1">
                    <a:lumMod val="85000"/>
                  </a:schemeClr>
                </a:solidFill>
              </a:rPr>
              <a:t>Michel Héon PhD - heon.michel@uqam.ca - University of Quebec at Montreal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4440D-D674-401E-925F-181E5002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DSpace 101</a:t>
            </a:r>
            <a:br>
              <a:rPr lang="fr-CA"/>
            </a:br>
            <a:r>
              <a:rPr lang="fr-CA"/>
              <a:t>Data-Structure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6EBF8F-9D50-49BA-B2B2-8A629FF6F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CA"/>
              <a:t>Repository</a:t>
            </a:r>
          </a:p>
          <a:p>
            <a:pPr lvl="1"/>
            <a:r>
              <a:rPr lang="fr-CA"/>
              <a:t>Community</a:t>
            </a:r>
          </a:p>
          <a:p>
            <a:pPr lvl="2"/>
            <a:r>
              <a:rPr lang="fr-CA"/>
              <a:t>Collection</a:t>
            </a:r>
          </a:p>
          <a:p>
            <a:pPr lvl="3"/>
            <a:r>
              <a:rPr lang="fr-CA"/>
              <a:t>Item</a:t>
            </a:r>
          </a:p>
          <a:p>
            <a:pPr lvl="4"/>
            <a:r>
              <a:rPr lang="fr-CA"/>
              <a:t>BitStream</a:t>
            </a:r>
          </a:p>
          <a:p>
            <a:pPr lvl="4"/>
            <a:endParaRPr lang="fr-CA"/>
          </a:p>
          <a:p>
            <a:r>
              <a:rPr lang="fr-CA"/>
              <a:t>FreeStyle ID (No formal ID [url, uri, uuid, email, etc.]), just the name in String</a:t>
            </a:r>
          </a:p>
          <a:p>
            <a:pPr lvl="1"/>
            <a:r>
              <a:rPr lang="fr-CA"/>
              <a:t>Author</a:t>
            </a:r>
          </a:p>
          <a:p>
            <a:pPr lvl="1"/>
            <a:r>
              <a:rPr lang="fr-CA"/>
              <a:t>Subject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D4B79C-43DB-4484-9DFF-CA2A3EF6BD01}"/>
              </a:ext>
            </a:extLst>
          </p:cNvPr>
          <p:cNvSpPr txBox="1"/>
          <p:nvPr/>
        </p:nvSpPr>
        <p:spPr>
          <a:xfrm>
            <a:off x="7162425" y="6573758"/>
            <a:ext cx="5025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>
                <a:solidFill>
                  <a:schemeClr val="bg1">
                    <a:lumMod val="85000"/>
                  </a:schemeClr>
                </a:solidFill>
              </a:rPr>
              <a:t>Michel Héon PhD - heon.michel@uqam.ca - University of Quebec at Montreal</a:t>
            </a:r>
          </a:p>
        </p:txBody>
      </p:sp>
    </p:spTree>
    <p:extLst>
      <p:ext uri="{BB962C8B-B14F-4D97-AF65-F5344CB8AC3E}">
        <p14:creationId xmlns:p14="http://schemas.microsoft.com/office/powerpoint/2010/main" val="308981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3ADD4-5E14-466F-ADC4-721A9757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DSpace Item (1/2)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092F649D-2785-43C1-A4B4-598D3DA3E1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480" y="4857749"/>
            <a:ext cx="10972440" cy="1424782"/>
          </a:xfrm>
        </p:spPr>
        <p:txBody>
          <a:bodyPr/>
          <a:lstStyle/>
          <a:p>
            <a:r>
              <a:rPr lang="en-US"/>
              <a:t>The original dspace metadata is preserved</a:t>
            </a:r>
          </a:p>
          <a:p>
            <a:r>
              <a:rPr lang="en-US"/>
              <a:t>DSpace creators are translated into foaf:Person in VIVO</a:t>
            </a:r>
            <a:endParaRPr lang="fr-CA"/>
          </a:p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1420D5-76E0-4AE0-A9BC-27907A4E9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149" y="501349"/>
            <a:ext cx="4772030" cy="41583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6ACD17-C733-4229-891B-A9F740570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21" y="1867694"/>
            <a:ext cx="6659336" cy="2791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2224905-A5AC-4ECA-B0FC-C6F82390645A}"/>
              </a:ext>
            </a:extLst>
          </p:cNvPr>
          <p:cNvSpPr txBox="1"/>
          <p:nvPr/>
        </p:nvSpPr>
        <p:spPr>
          <a:xfrm>
            <a:off x="7162425" y="6573758"/>
            <a:ext cx="5025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>
                <a:solidFill>
                  <a:schemeClr val="bg1">
                    <a:lumMod val="85000"/>
                  </a:schemeClr>
                </a:solidFill>
              </a:rPr>
              <a:t>Michel Héon PhD - heon.michel@uqam.ca - University of Quebec at Montreal</a:t>
            </a:r>
          </a:p>
        </p:txBody>
      </p:sp>
    </p:spTree>
    <p:extLst>
      <p:ext uri="{BB962C8B-B14F-4D97-AF65-F5344CB8AC3E}">
        <p14:creationId xmlns:p14="http://schemas.microsoft.com/office/powerpoint/2010/main" val="304712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DD4D5-303F-48F2-8BB6-8D844C58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DSpace Item (2/2)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29E083-0506-4753-957B-4AF3A7DA6F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480" y="1860550"/>
            <a:ext cx="6037262" cy="4300538"/>
          </a:xfrm>
        </p:spPr>
        <p:txBody>
          <a:bodyPr/>
          <a:lstStyle/>
          <a:p>
            <a:r>
              <a:rPr lang="en-US"/>
              <a:t>Several Dspace metadata are translated into the VIVO vocabulary:</a:t>
            </a:r>
          </a:p>
          <a:p>
            <a:pPr lvl="1"/>
            <a:r>
              <a:rPr lang="en-US"/>
              <a:t>The corresponding DSpace Url (Clikable)</a:t>
            </a:r>
          </a:p>
          <a:p>
            <a:pPr lvl="1"/>
            <a:r>
              <a:rPr lang="en-US"/>
              <a:t>The abstract</a:t>
            </a:r>
          </a:p>
          <a:p>
            <a:pPr lvl="1"/>
            <a:r>
              <a:rPr lang="en-US"/>
              <a:t>The authors</a:t>
            </a:r>
          </a:p>
          <a:p>
            <a:pPr lvl="1"/>
            <a:r>
              <a:rPr lang="en-US"/>
              <a:t>The keywords translated in vivo:Concept</a:t>
            </a:r>
            <a:r>
              <a:rPr lang="fr-CA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D173E2-C45A-4405-93E1-F043481E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406" y="162559"/>
            <a:ext cx="5128297" cy="46566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D7EC96-B388-4354-AFE6-37F0117B3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106" y="3655841"/>
            <a:ext cx="3139597" cy="2608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0A459B3-25CF-4797-BF6C-EF201AD45505}"/>
              </a:ext>
            </a:extLst>
          </p:cNvPr>
          <p:cNvSpPr txBox="1"/>
          <p:nvPr/>
        </p:nvSpPr>
        <p:spPr>
          <a:xfrm>
            <a:off x="7162425" y="6573758"/>
            <a:ext cx="5025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>
                <a:solidFill>
                  <a:schemeClr val="bg1">
                    <a:lumMod val="85000"/>
                  </a:schemeClr>
                </a:solidFill>
              </a:rPr>
              <a:t>Michel Héon PhD - heon.michel@uqam.ca - University of Quebec at Montreal</a:t>
            </a:r>
          </a:p>
        </p:txBody>
      </p:sp>
    </p:spTree>
    <p:extLst>
      <p:ext uri="{BB962C8B-B14F-4D97-AF65-F5344CB8AC3E}">
        <p14:creationId xmlns:p14="http://schemas.microsoft.com/office/powerpoint/2010/main" val="30530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93D82-2E37-48F1-8D40-420159B7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Person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E8E295-14BA-4585-808A-1A62EF45F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480" y="1860550"/>
            <a:ext cx="5330967" cy="4300538"/>
          </a:xfrm>
        </p:spPr>
        <p:txBody>
          <a:bodyPr/>
          <a:lstStyle/>
          <a:p>
            <a:r>
              <a:rPr lang="en-US"/>
              <a:t>The author's permanent URI is built from a processing on the name String</a:t>
            </a:r>
          </a:p>
          <a:p>
            <a:r>
              <a:rPr lang="en-US"/>
              <a:t>The topics associated with </a:t>
            </a:r>
            <a:br>
              <a:rPr lang="en-US"/>
            </a:br>
            <a:r>
              <a:rPr lang="en-US"/>
              <a:t>an Item-Keywords are translated into 'Reseach Area' for the item's author</a:t>
            </a:r>
            <a:r>
              <a:rPr lang="fr-CA"/>
              <a:t> </a:t>
            </a:r>
          </a:p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E8A53F-64B3-4591-809A-FC3376372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700" y="551306"/>
            <a:ext cx="5842472" cy="5470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23746A9-C58B-4FD3-8114-8D91C0335D84}"/>
              </a:ext>
            </a:extLst>
          </p:cNvPr>
          <p:cNvSpPr txBox="1"/>
          <p:nvPr/>
        </p:nvSpPr>
        <p:spPr>
          <a:xfrm>
            <a:off x="7162425" y="6573758"/>
            <a:ext cx="5025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>
                <a:solidFill>
                  <a:schemeClr val="bg1">
                    <a:lumMod val="85000"/>
                  </a:schemeClr>
                </a:solidFill>
              </a:rPr>
              <a:t>Michel Héon PhD - heon.michel@uqam.ca - University of Quebec at Montreal</a:t>
            </a:r>
          </a:p>
        </p:txBody>
      </p:sp>
    </p:spTree>
    <p:extLst>
      <p:ext uri="{BB962C8B-B14F-4D97-AF65-F5344CB8AC3E}">
        <p14:creationId xmlns:p14="http://schemas.microsoft.com/office/powerpoint/2010/main" val="353464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467A0-4799-474C-86C6-DF135896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Research Form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C6109A-59B6-47CF-8DD0-4CA5F06C6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480" y="1860550"/>
            <a:ext cx="5879607" cy="4300538"/>
          </a:xfrm>
        </p:spPr>
        <p:txBody>
          <a:bodyPr/>
          <a:lstStyle/>
          <a:p>
            <a:r>
              <a:rPr lang="en-US"/>
              <a:t>The 'DSpace Item' category includes all items from Dspace</a:t>
            </a:r>
          </a:p>
          <a:p>
            <a:r>
              <a:rPr lang="en-US"/>
              <a:t>The items are categorized into research artifacts</a:t>
            </a:r>
          </a:p>
          <a:p>
            <a:r>
              <a:rPr lang="en-US"/>
              <a:t>The 'dc:subject' metadata are translated into 'Concept (expertise)'</a:t>
            </a:r>
          </a:p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A5367C-D54F-4DE4-8372-D445242DB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390" y="736599"/>
            <a:ext cx="5435075" cy="5384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DAFA3DE-818C-4881-968E-829AF1857E6C}"/>
              </a:ext>
            </a:extLst>
          </p:cNvPr>
          <p:cNvSpPr txBox="1"/>
          <p:nvPr/>
        </p:nvSpPr>
        <p:spPr>
          <a:xfrm>
            <a:off x="7162425" y="6573758"/>
            <a:ext cx="5025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>
                <a:solidFill>
                  <a:schemeClr val="bg1">
                    <a:lumMod val="85000"/>
                  </a:schemeClr>
                </a:solidFill>
              </a:rPr>
              <a:t>Michel Héon PhD - heon.michel@uqam.ca - University of Quebec at Montreal</a:t>
            </a:r>
          </a:p>
        </p:txBody>
      </p:sp>
    </p:spTree>
    <p:extLst>
      <p:ext uri="{BB962C8B-B14F-4D97-AF65-F5344CB8AC3E}">
        <p14:creationId xmlns:p14="http://schemas.microsoft.com/office/powerpoint/2010/main" val="34736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C58A4-9D0F-497A-9741-BDE5B23B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VIVO-Concept (Expertise)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09DD047F-BA15-4E04-8DF9-BEEAAB041C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480" y="1860550"/>
            <a:ext cx="5712739" cy="4300538"/>
          </a:xfrm>
        </p:spPr>
        <p:txBody>
          <a:bodyPr/>
          <a:lstStyle/>
          <a:p>
            <a:r>
              <a:rPr lang="en-US"/>
              <a:t>vivo:Concepts (item-keywords) are useful for grouping searchers with a common area of expertise</a:t>
            </a:r>
            <a:r>
              <a:rPr lang="fr-CA"/>
              <a:t> </a:t>
            </a:r>
          </a:p>
          <a:p>
            <a:endParaRPr lang="fr-CA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7509755-B4C2-4CA0-8134-2278DAC03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359" y="1448224"/>
            <a:ext cx="5369137" cy="41145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12095AD-BB56-4522-ACD0-A8355C5897BA}"/>
              </a:ext>
            </a:extLst>
          </p:cNvPr>
          <p:cNvSpPr txBox="1"/>
          <p:nvPr/>
        </p:nvSpPr>
        <p:spPr>
          <a:xfrm>
            <a:off x="7162425" y="6573758"/>
            <a:ext cx="5025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>
                <a:solidFill>
                  <a:schemeClr val="bg1">
                    <a:lumMod val="85000"/>
                  </a:schemeClr>
                </a:solidFill>
              </a:rPr>
              <a:t>Michel Héon PhD - heon.michel@uqam.ca - University of Quebec at Montreal</a:t>
            </a:r>
          </a:p>
        </p:txBody>
      </p:sp>
    </p:spTree>
    <p:extLst>
      <p:ext uri="{BB962C8B-B14F-4D97-AF65-F5344CB8AC3E}">
        <p14:creationId xmlns:p14="http://schemas.microsoft.com/office/powerpoint/2010/main" val="343787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6476</TotalTime>
  <Words>633</Words>
  <Application>Microsoft Office PowerPoint</Application>
  <PresentationFormat>Grand écran</PresentationFormat>
  <Paragraphs>73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Présentation PowerPoint</vt:lpstr>
      <vt:lpstr>The scenario (VIVO in read mode) Migrating data from Dspace(6&amp;7) into VIVO</vt:lpstr>
      <vt:lpstr>Présentation PowerPoint</vt:lpstr>
      <vt:lpstr>DSpace 101 Data-Structure</vt:lpstr>
      <vt:lpstr>DSpace Item (1/2)</vt:lpstr>
      <vt:lpstr>DSpace Item (2/2)</vt:lpstr>
      <vt:lpstr>Person</vt:lpstr>
      <vt:lpstr>Research Form</vt:lpstr>
      <vt:lpstr>VIVO-Concept (Expertise)</vt:lpstr>
      <vt:lpstr>Multiple sources</vt:lpstr>
      <vt:lpstr>Capability Map Crossing Dspace Instances</vt:lpstr>
      <vt:lpstr>In Short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Michel Héon</dc:creator>
  <dc:description/>
  <cp:lastModifiedBy>Michel Héon</cp:lastModifiedBy>
  <cp:revision>32</cp:revision>
  <cp:lastPrinted>2022-05-12T19:30:32Z</cp:lastPrinted>
  <dcterms:created xsi:type="dcterms:W3CDTF">2022-02-03T08:34:27Z</dcterms:created>
  <dcterms:modified xsi:type="dcterms:W3CDTF">2022-05-20T20:30:00Z</dcterms:modified>
  <dc:language>fr-CA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13</vt:i4>
  </property>
  <property fmtid="{D5CDD505-2E9C-101B-9397-08002B2CF9AE}" pid="8" name="PresentationFormat">
    <vt:lpwstr>Grand écran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</Properties>
</file>