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3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85" r:id="rId21"/>
    <p:sldId id="286" r:id="rId22"/>
    <p:sldId id="270" r:id="rId23"/>
    <p:sldId id="259" r:id="rId24"/>
    <p:sldId id="258" r:id="rId25"/>
    <p:sldId id="257" r:id="rId26"/>
    <p:sldId id="274" r:id="rId27"/>
    <p:sldId id="275" r:id="rId28"/>
    <p:sldId id="272" r:id="rId29"/>
    <p:sldId id="271" r:id="rId30"/>
    <p:sldId id="260" r:id="rId31"/>
    <p:sldId id="28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4827E2-A567-4366-85A7-7AB3AFCDB033}">
          <p14:sldIdLst>
            <p14:sldId id="256"/>
            <p14:sldId id="283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Weill et Vitale" id="{F14649C2-DD06-40E1-B1C9-C2D8E6F9C88B}">
          <p14:sldIdLst>
            <p14:sldId id="273"/>
          </p14:sldIdLst>
        </p14:section>
        <p14:section name="BusinessModelCanvas" id="{A67AD2F8-65C5-49C1-803F-23B79E2437CD}">
          <p14:sldIdLst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85"/>
            <p14:sldId id="286"/>
            <p14:sldId id="270"/>
          </p14:sldIdLst>
        </p14:section>
        <p14:section name="Stratégie" id="{2326BABD-D642-419C-BD15-BFE5D3E7F786}">
          <p14:sldIdLst>
            <p14:sldId id="259"/>
          </p14:sldIdLst>
        </p14:section>
        <p14:section name="SWOT" id="{BF6DAE53-BEEF-4AE1-9DA8-6F5E04FE2677}">
          <p14:sldIdLst>
            <p14:sldId id="258"/>
          </p14:sldIdLst>
        </p14:section>
        <p14:section name="Pestel" id="{707AB4DF-E9C8-40D8-82C3-C34A6EEB6EEE}">
          <p14:sldIdLst>
            <p14:sldId id="257"/>
            <p14:sldId id="274"/>
            <p14:sldId id="275"/>
          </p14:sldIdLst>
        </p14:section>
        <p14:section name="e3Value" id="{3AC760EE-2832-4FC3-991E-C1A455761215}">
          <p14:sldIdLst>
            <p14:sldId id="272"/>
          </p14:sldIdLst>
        </p14:section>
        <p14:section name="Perspectives" id="{C1323311-2904-4202-B18E-CB1C17340628}">
          <p14:sldIdLst>
            <p14:sldId id="271"/>
            <p14:sldId id="26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FD782-A066-434B-B207-7E77A81A615D}" type="datetimeFigureOut">
              <a:rPr lang="fr-BE" smtClean="0"/>
              <a:t>03-01-18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66B8-E590-4B90-8DD0-6527BEC13C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677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759F9-3303-4CE8-B63A-6DBC4CE79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6"/>
          </a:solidFill>
          <a:ln w="38100">
            <a:solidFill>
              <a:srgbClr val="70AD47"/>
            </a:solidFill>
          </a:ln>
          <a:effectLst/>
        </p:spPr>
        <p:txBody>
          <a:bodyPr anchor="ctr" anchorCtr="0">
            <a:normAutofit/>
          </a:bodyPr>
          <a:lstStyle>
            <a:lvl1pPr algn="ctr">
              <a:defRPr sz="5400" i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4E1BDC-AE1E-41BB-A5F7-3FCDCE5E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xmlns="" id="{39F1EDB5-E166-4991-836F-0DEB5F40ACF6}"/>
              </a:ext>
            </a:extLst>
          </p:cNvPr>
          <p:cNvSpPr/>
          <p:nvPr userDrawn="1"/>
        </p:nvSpPr>
        <p:spPr>
          <a:xfrm flipH="1">
            <a:off x="10377889" y="6356350"/>
            <a:ext cx="1814111" cy="50165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xmlns="" id="{3C89485D-28F3-4887-B618-8742DED8AA6B}"/>
              </a:ext>
            </a:extLst>
          </p:cNvPr>
          <p:cNvSpPr txBox="1">
            <a:spLocks/>
          </p:cNvSpPr>
          <p:nvPr userDrawn="1"/>
        </p:nvSpPr>
        <p:spPr>
          <a:xfrm>
            <a:off x="10858608" y="644460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B6505-5A65-4572-BB4D-506D163BDF2E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xmlns="" id="{88AFADB4-857E-4BE5-AF58-3953B9E387DE}"/>
              </a:ext>
            </a:extLst>
          </p:cNvPr>
          <p:cNvSpPr/>
          <p:nvPr userDrawn="1"/>
        </p:nvSpPr>
        <p:spPr>
          <a:xfrm>
            <a:off x="0" y="6356350"/>
            <a:ext cx="9904164" cy="501650"/>
          </a:xfrm>
          <a:prstGeom prst="round1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C9E9282-BB23-4EF0-975B-8D3CAD9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520" y="6444610"/>
            <a:ext cx="9868083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pic>
        <p:nvPicPr>
          <p:cNvPr id="10" name="Picture 2" descr="University of Namur">
            <a:extLst>
              <a:ext uri="{FF2B5EF4-FFF2-40B4-BE49-F238E27FC236}">
                <a16:creationId xmlns:a16="http://schemas.microsoft.com/office/drawing/2014/main" xmlns="" id="{7C6D55C0-17C2-4F4A-8838-360CC723A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348" cy="6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4F02B-EEAD-4C7D-9D9C-861D5374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2E0722-0142-47FD-BAEC-793D15B7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4E0E90-0255-4422-AC83-3D2B8BBF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5382BA-DE07-45A7-9467-01CA87EF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23556A-D28D-4BB0-BA41-506AB928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19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7D5F86-39BE-46E0-A44C-F6E67EB30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F50A78-5915-44FE-A9C7-5BFCCAD8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A73D0B-3A92-4255-8DF9-55424AA3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DE42FE-D559-4EE9-AD4C-8D9B0E9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15AED-9470-4546-84F1-4E873F79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113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xmlns="" id="{78477A56-C1A5-42A7-9AD7-D7B87F2378BE}"/>
              </a:ext>
            </a:extLst>
          </p:cNvPr>
          <p:cNvSpPr/>
          <p:nvPr userDrawn="1"/>
        </p:nvSpPr>
        <p:spPr>
          <a:xfrm>
            <a:off x="0" y="6356350"/>
            <a:ext cx="9904164" cy="501650"/>
          </a:xfrm>
          <a:prstGeom prst="round1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167DF-0C0D-48F3-92F6-4BB24722FD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ln w="25400" cap="flat">
            <a:solidFill>
              <a:schemeClr val="accent6"/>
            </a:solidFill>
            <a:beve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C6B6B9-DCD7-4B2D-AB4B-F3BC0C47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"/>
              <a:defRPr/>
            </a:lvl2pPr>
            <a:lvl3pPr marL="1143000" indent="-228600">
              <a:buFont typeface="Wingdings" panose="05000000000000000000" pitchFamily="2" charset="2"/>
              <a:buChar char="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BE" dirty="0"/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xmlns="" id="{E4E47880-21AD-4E0D-B2C6-C3DAA3152E2C}"/>
              </a:ext>
            </a:extLst>
          </p:cNvPr>
          <p:cNvSpPr/>
          <p:nvPr userDrawn="1"/>
        </p:nvSpPr>
        <p:spPr>
          <a:xfrm flipH="1">
            <a:off x="10377889" y="6356350"/>
            <a:ext cx="1814111" cy="50165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xmlns="" id="{E7B80885-CA6E-4191-B8C7-8D7AE6787764}"/>
              </a:ext>
            </a:extLst>
          </p:cNvPr>
          <p:cNvSpPr txBox="1">
            <a:spLocks/>
          </p:cNvSpPr>
          <p:nvPr userDrawn="1"/>
        </p:nvSpPr>
        <p:spPr>
          <a:xfrm>
            <a:off x="10858608" y="644460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B6505-5A65-4572-BB4D-506D163BDF2E}" type="slidenum">
              <a:rPr lang="fr-BE" smtClean="0"/>
              <a:pPr/>
              <a:t>‹N°›</a:t>
            </a:fld>
            <a:endParaRPr lang="fr-BE" dirty="0"/>
          </a:p>
        </p:txBody>
      </p:sp>
      <p:pic>
        <p:nvPicPr>
          <p:cNvPr id="10" name="Picture 2" descr="University of Namur">
            <a:extLst>
              <a:ext uri="{FF2B5EF4-FFF2-40B4-BE49-F238E27FC236}">
                <a16:creationId xmlns:a16="http://schemas.microsoft.com/office/drawing/2014/main" xmlns="" id="{7C6D55C0-17C2-4F4A-8838-360CC723A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348" cy="6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7">
            <a:extLst>
              <a:ext uri="{FF2B5EF4-FFF2-40B4-BE49-F238E27FC236}">
                <a16:creationId xmlns:a16="http://schemas.microsoft.com/office/drawing/2014/main" xmlns="" id="{4C9E9282-BB23-4EF0-975B-8D3CAD9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520" y="6444610"/>
            <a:ext cx="9868083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19965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DBCF7-BAD4-4DE7-9EF2-6D0E6B0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>
              <a:defRPr sz="6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0CA2C4-0086-4040-AE7B-1F55EC1E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2C4A79-1851-4015-B5B1-3C5C8B87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F2C38-264E-4913-AB33-754276D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C2F920-B578-458F-B11A-2B64138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1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5B94A-81D4-4757-B281-1A7630E8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17EC0-A0FF-4A01-8938-0D116902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9FD87A-1EA1-4123-A502-25366BA2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241FF7-4FCA-4652-BA18-A66E688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2B5BD2-1CF4-475E-8B52-1FA6D4D0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923E7C-9FE8-409D-82BC-7A368C7B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980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C404E-4C14-4E85-901A-59680572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CBBC9C-AF8E-4EB2-B22D-A69B07AD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DCFDFB-F2E6-40C3-AE8A-3FABB951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31EA445-A158-4665-A4A8-9451FB50E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0169E8-20B6-4013-980D-EC922C94E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DD90050-0D4D-4128-A71A-9A38BA2D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BF51E6-04EE-4BB3-83D9-8D9AB02F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CFB4DD-A334-4926-8FAD-74B4E57C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983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D4FB3-87C1-443B-A5DB-1A67BE1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9AAB4-9C7D-4442-97BE-21EDC6AC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0D4BEC-ABEC-483C-BDD8-7FEB9A6C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75B4F1-DD91-44D3-82A7-26418A3D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85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FE4D46-ED4D-46CB-9DB2-FBF19009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A15182-782C-445E-B344-44C6A71D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C6C645-2DAF-4A0D-B294-554F9EC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660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AF0E5-F68F-4078-9C5E-4E7A4E06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7C1B1-C8FA-46AE-B8F8-BFABFDCA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104F6-7EE1-45A0-8E1B-B8D22351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E3A250-7B05-4876-835B-A0531A72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D74CAD-54CB-4A86-A1A5-73C0EE9C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368AD6-4DDF-44BD-827F-836AF931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473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451CA-3BD9-439F-A4C9-77DF17F0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5AD24B-FD47-4D72-813D-55E647DAA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836CEF-3438-4224-B879-C9940CA6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B42FFB-388B-44B1-BCF1-29DE907D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44F2B6-A2D0-45E6-864F-442FFD53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603925-0472-473C-8976-C592CDF1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685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32634F-E624-4D35-9EC5-19483710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2F90E9-10FE-4F88-9032-2E89B5CB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xmlns="" id="{DA061B9E-24CD-419B-BE15-220917524F21}"/>
              </a:ext>
            </a:extLst>
          </p:cNvPr>
          <p:cNvSpPr/>
          <p:nvPr userDrawn="1"/>
        </p:nvSpPr>
        <p:spPr>
          <a:xfrm flipH="1">
            <a:off x="10377889" y="6356350"/>
            <a:ext cx="1814111" cy="50165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xmlns="" id="{587BC138-CCD2-43CD-8282-769ADDC11AB1}"/>
              </a:ext>
            </a:extLst>
          </p:cNvPr>
          <p:cNvSpPr txBox="1">
            <a:spLocks/>
          </p:cNvSpPr>
          <p:nvPr userDrawn="1"/>
        </p:nvSpPr>
        <p:spPr>
          <a:xfrm>
            <a:off x="10858608" y="644460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B6505-5A65-4572-BB4D-506D163BDF2E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xmlns="" id="{D9FA03BB-7798-4691-B5B1-30C0E8785203}"/>
              </a:ext>
            </a:extLst>
          </p:cNvPr>
          <p:cNvSpPr/>
          <p:nvPr userDrawn="1"/>
        </p:nvSpPr>
        <p:spPr>
          <a:xfrm>
            <a:off x="0" y="6356350"/>
            <a:ext cx="9904164" cy="501650"/>
          </a:xfrm>
          <a:prstGeom prst="round1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741CAEB9-8E13-4730-8EB1-089B33637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046" y="6444610"/>
            <a:ext cx="988213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2297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53403-F2F5-4828-803E-82F68154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608" y="176697"/>
            <a:ext cx="10628330" cy="17664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fr-BE" sz="7200" dirty="0" smtClean="0"/>
              <a:t>E-</a:t>
            </a:r>
            <a:r>
              <a:rPr lang="fr-BE" sz="7200" dirty="0"/>
              <a:t>b</a:t>
            </a:r>
            <a:r>
              <a:rPr lang="fr-BE" sz="7200" dirty="0" smtClean="0">
                <a:solidFill>
                  <a:schemeClr val="bg1"/>
                </a:solidFill>
              </a:rPr>
              <a:t>usiness – Projet</a:t>
            </a:r>
            <a:endParaRPr lang="fr-BE" sz="88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F406F-96C3-4B2E-9E3E-5DF03A3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520" y="6458898"/>
            <a:ext cx="9868083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75" y="2269666"/>
            <a:ext cx="3465795" cy="35469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9608" y="2667000"/>
            <a:ext cx="30884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Présenté par :</a:t>
            </a:r>
          </a:p>
          <a:p>
            <a:endParaRPr lang="fr-BE" sz="1600" dirty="0" smtClean="0"/>
          </a:p>
          <a:p>
            <a:r>
              <a:rPr lang="fr-BE" sz="1600" dirty="0" smtClean="0"/>
              <a:t>Closset Jérôme</a:t>
            </a:r>
          </a:p>
          <a:p>
            <a:endParaRPr lang="fr-BE" sz="1600" dirty="0" smtClean="0"/>
          </a:p>
          <a:p>
            <a:r>
              <a:rPr lang="fr-BE" sz="1600" dirty="0" err="1" smtClean="0"/>
              <a:t>Dernoncourt</a:t>
            </a:r>
            <a:r>
              <a:rPr lang="fr-BE" sz="1600" dirty="0" smtClean="0"/>
              <a:t> Guillaume</a:t>
            </a:r>
          </a:p>
          <a:p>
            <a:endParaRPr lang="fr-BE" sz="1600" dirty="0" smtClean="0"/>
          </a:p>
          <a:p>
            <a:r>
              <a:rPr lang="fr-BE" sz="1600" dirty="0" smtClean="0"/>
              <a:t>Leroy Philippe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28488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D1CB6-BE00-479B-9984-167BD5A7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/>
              <a:t>Modèle atomique de Weill et </a:t>
            </a:r>
            <a:r>
              <a:rPr lang="fr-BE" sz="4000" dirty="0" smtClean="0"/>
              <a:t>Vitale (1/1)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E882B-159C-4C28-935A-62834105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7463"/>
            <a:ext cx="4633913" cy="3619500"/>
          </a:xfrm>
        </p:spPr>
        <p:txBody>
          <a:bodyPr/>
          <a:lstStyle/>
          <a:p>
            <a:r>
              <a:rPr lang="fr-BE" dirty="0" smtClean="0"/>
              <a:t> Modèle de l’intermédiaire</a:t>
            </a:r>
          </a:p>
          <a:p>
            <a:pPr marL="0" indent="0">
              <a:buNone/>
            </a:pPr>
            <a:endParaRPr lang="fr-B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BE" dirty="0" smtClean="0"/>
              <a:t> Fournir un service de mise en contact entre acheteurs et vendeurs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35" y="1733991"/>
            <a:ext cx="5649854" cy="46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ECE1F-AE2F-414C-8F62-F21A1CE2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/>
              <a:t>Business Model </a:t>
            </a:r>
            <a:r>
              <a:rPr lang="fr-BE" sz="4000" dirty="0" err="1" smtClean="0"/>
              <a:t>Canvas</a:t>
            </a:r>
            <a:r>
              <a:rPr lang="fr-BE" sz="4000" dirty="0" smtClean="0"/>
              <a:t> (1/12)</a:t>
            </a:r>
            <a:endParaRPr lang="fr-BE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305F19-F155-42ED-A076-CA2F62CA3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1718288"/>
            <a:ext cx="7789671" cy="4623778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6038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D94BC-BDEE-484F-A356-3DC176B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– Partenaires clés (2/12)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A9734-E7D8-40AF-B5F9-6D8CCAB1C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BE" dirty="0" smtClean="0"/>
              <a:t> Transporteurs </a:t>
            </a:r>
            <a:r>
              <a:rPr lang="fr-BE" dirty="0"/>
              <a:t>(utilisateurs)</a:t>
            </a:r>
          </a:p>
          <a:p>
            <a:endParaRPr lang="fr-BE" dirty="0"/>
          </a:p>
          <a:p>
            <a:r>
              <a:rPr lang="fr-BE" dirty="0" smtClean="0"/>
              <a:t> Hébergeur </a:t>
            </a:r>
            <a:r>
              <a:rPr lang="fr-BE" dirty="0"/>
              <a:t>(fiabilité)</a:t>
            </a:r>
          </a:p>
          <a:p>
            <a:endParaRPr lang="fr-BE" dirty="0"/>
          </a:p>
          <a:p>
            <a:r>
              <a:rPr lang="fr-BE" dirty="0" smtClean="0"/>
              <a:t> Conseil </a:t>
            </a:r>
            <a:r>
              <a:rPr lang="fr-BE" dirty="0"/>
              <a:t>juridique (prévention des difficultés)</a:t>
            </a:r>
          </a:p>
          <a:p>
            <a:endParaRPr lang="fr-BE" dirty="0"/>
          </a:p>
          <a:p>
            <a:r>
              <a:rPr lang="fr-BE" dirty="0" smtClean="0"/>
              <a:t> Partenaires </a:t>
            </a:r>
            <a:r>
              <a:rPr lang="fr-BE" dirty="0"/>
              <a:t>financiers (investisseurs, banque, …)</a:t>
            </a:r>
          </a:p>
          <a:p>
            <a:endParaRPr lang="fr-BE" dirty="0"/>
          </a:p>
          <a:p>
            <a:r>
              <a:rPr lang="fr-BE" dirty="0" smtClean="0"/>
              <a:t> Partenaire </a:t>
            </a:r>
            <a:r>
              <a:rPr lang="fr-BE" dirty="0"/>
              <a:t>GIS (calcul des trajets)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1137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C6BD0-4BD7-4BF4-A75C-FD2AC19B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– Activités clés (3/12)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4098E-4051-4439-8EDD-9A5D7ABF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963"/>
            <a:ext cx="10515600" cy="4248152"/>
          </a:xfrm>
        </p:spPr>
        <p:txBody>
          <a:bodyPr/>
          <a:lstStyle/>
          <a:p>
            <a:r>
              <a:rPr lang="fr-BE" dirty="0" smtClean="0"/>
              <a:t> Démarchage transporteurs</a:t>
            </a:r>
          </a:p>
          <a:p>
            <a:endParaRPr lang="fr-BE" dirty="0"/>
          </a:p>
          <a:p>
            <a:r>
              <a:rPr lang="fr-BE" dirty="0" smtClean="0"/>
              <a:t> Communication </a:t>
            </a:r>
            <a:r>
              <a:rPr lang="fr-BE" dirty="0"/>
              <a:t>client </a:t>
            </a:r>
            <a:r>
              <a:rPr lang="fr-BE" dirty="0" smtClean="0"/>
              <a:t>final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smtClean="0"/>
              <a:t> Développement </a:t>
            </a:r>
            <a:r>
              <a:rPr lang="fr-BE" dirty="0"/>
              <a:t>de l’application</a:t>
            </a:r>
          </a:p>
          <a:p>
            <a:endParaRPr lang="fr-BE" dirty="0"/>
          </a:p>
          <a:p>
            <a:r>
              <a:rPr lang="fr-BE" dirty="0" smtClean="0"/>
              <a:t> Maintenance du système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40701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E9943-5641-4D31-A1B2-B896473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– Ressources clés (4/12)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1A7355-DB08-4C8A-83BD-90C824FF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168"/>
            <a:ext cx="10515600" cy="4351338"/>
          </a:xfrm>
        </p:spPr>
        <p:txBody>
          <a:bodyPr/>
          <a:lstStyle/>
          <a:p>
            <a:r>
              <a:rPr lang="fr-BE" dirty="0" smtClean="0"/>
              <a:t> Sens </a:t>
            </a:r>
            <a:r>
              <a:rPr lang="fr-BE" dirty="0"/>
              <a:t>commercial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 Qualité </a:t>
            </a:r>
            <a:r>
              <a:rPr lang="fr-BE" dirty="0"/>
              <a:t>du développement</a:t>
            </a:r>
          </a:p>
          <a:p>
            <a:endParaRPr lang="fr-BE" dirty="0"/>
          </a:p>
          <a:p>
            <a:r>
              <a:rPr lang="fr-BE" dirty="0" smtClean="0"/>
              <a:t> Fiabilité </a:t>
            </a:r>
            <a:r>
              <a:rPr lang="fr-BE" dirty="0"/>
              <a:t>de l’hébergement</a:t>
            </a:r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16098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17814-6795-4EDD-A9B9-E23A3093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– Proposition </a:t>
            </a:r>
            <a:r>
              <a:rPr lang="fr-BE" sz="4000" dirty="0"/>
              <a:t>de </a:t>
            </a:r>
            <a:r>
              <a:rPr lang="fr-BE" sz="4000" dirty="0" smtClean="0"/>
              <a:t>valeur (5/12)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A461DB-803A-45AE-9453-E6D0D49C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 Plateforme </a:t>
            </a:r>
            <a:r>
              <a:rPr lang="fr-BE" dirty="0"/>
              <a:t>d’intermédiaire entre </a:t>
            </a:r>
            <a:r>
              <a:rPr lang="fr-BE" dirty="0" smtClean="0"/>
              <a:t>demandeur de transport </a:t>
            </a:r>
            <a:r>
              <a:rPr lang="fr-BE" dirty="0"/>
              <a:t>et </a:t>
            </a:r>
            <a:r>
              <a:rPr lang="fr-BE" dirty="0" smtClean="0"/>
              <a:t>transporteur</a:t>
            </a:r>
          </a:p>
          <a:p>
            <a:pPr marL="0" indent="0">
              <a:buNone/>
            </a:pPr>
            <a:endParaRPr lang="fr-BE" sz="800" dirty="0"/>
          </a:p>
          <a:p>
            <a:pPr lvl="1"/>
            <a:r>
              <a:rPr lang="fr-BE" dirty="0" smtClean="0"/>
              <a:t> Transporteur </a:t>
            </a:r>
            <a:r>
              <a:rPr lang="fr-BE" dirty="0"/>
              <a:t>:</a:t>
            </a:r>
          </a:p>
          <a:p>
            <a:pPr lvl="2"/>
            <a:r>
              <a:rPr lang="fr-BE" dirty="0" smtClean="0"/>
              <a:t> Augmenter </a:t>
            </a:r>
            <a:r>
              <a:rPr lang="fr-BE" dirty="0"/>
              <a:t>la clientèle potentielle </a:t>
            </a:r>
          </a:p>
          <a:p>
            <a:pPr lvl="2"/>
            <a:r>
              <a:rPr lang="fr-BE" dirty="0" smtClean="0"/>
              <a:t> Optimiser </a:t>
            </a:r>
            <a:r>
              <a:rPr lang="fr-BE" dirty="0"/>
              <a:t>le remplissage des camions</a:t>
            </a:r>
          </a:p>
          <a:p>
            <a:pPr lvl="2"/>
            <a:r>
              <a:rPr lang="fr-BE" dirty="0" smtClean="0"/>
              <a:t> Générer </a:t>
            </a:r>
            <a:r>
              <a:rPr lang="fr-BE" dirty="0"/>
              <a:t>un revenu complémentaire à la livraison </a:t>
            </a:r>
            <a:r>
              <a:rPr lang="fr-BE" dirty="0" smtClean="0"/>
              <a:t>principale</a:t>
            </a:r>
          </a:p>
          <a:p>
            <a:pPr marL="914400" lvl="2" indent="0">
              <a:buNone/>
            </a:pPr>
            <a:endParaRPr lang="fr-BE" sz="800" dirty="0"/>
          </a:p>
          <a:p>
            <a:pPr lvl="1"/>
            <a:r>
              <a:rPr lang="fr-BE" dirty="0" smtClean="0"/>
              <a:t> Demandeur </a:t>
            </a:r>
            <a:r>
              <a:rPr lang="fr-BE" dirty="0"/>
              <a:t>:</a:t>
            </a:r>
          </a:p>
          <a:p>
            <a:pPr lvl="2"/>
            <a:r>
              <a:rPr lang="fr-BE" dirty="0" smtClean="0"/>
              <a:t> Faciliter </a:t>
            </a:r>
            <a:r>
              <a:rPr lang="fr-BE" dirty="0"/>
              <a:t>la recherche d’un transport</a:t>
            </a:r>
          </a:p>
          <a:p>
            <a:pPr lvl="2"/>
            <a:r>
              <a:rPr lang="fr-BE" dirty="0" smtClean="0"/>
              <a:t> Obtenir </a:t>
            </a:r>
            <a:r>
              <a:rPr lang="fr-BE" dirty="0"/>
              <a:t>un prix </a:t>
            </a:r>
            <a:r>
              <a:rPr lang="fr-BE" dirty="0" smtClean="0"/>
              <a:t>immédiatement</a:t>
            </a:r>
            <a:endParaRPr lang="fr-BE" dirty="0"/>
          </a:p>
          <a:p>
            <a:pPr lvl="2"/>
            <a:r>
              <a:rPr lang="fr-BE" dirty="0" smtClean="0"/>
              <a:t> Obtenir </a:t>
            </a:r>
            <a:r>
              <a:rPr lang="fr-BE" dirty="0"/>
              <a:t>un délai immédiatement</a:t>
            </a:r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0083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D2761-8FBD-4983-92A7-948B2B2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– Relations clients (6/12)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2CD3B-ADCE-408D-A802-573D8BD9F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963"/>
            <a:ext cx="10515600" cy="4286250"/>
          </a:xfrm>
        </p:spPr>
        <p:txBody>
          <a:bodyPr numCol="2"/>
          <a:lstStyle/>
          <a:p>
            <a:pPr marL="0" indent="0" algn="ctr">
              <a:buNone/>
            </a:pPr>
            <a:r>
              <a:rPr lang="fr-BE" b="1" u="sng" dirty="0" smtClean="0"/>
              <a:t>Demandeur</a:t>
            </a:r>
          </a:p>
          <a:p>
            <a:pPr marL="0" indent="0" algn="ctr">
              <a:buNone/>
            </a:pPr>
            <a:endParaRPr lang="fr-BE" sz="800" b="1" u="sng" dirty="0"/>
          </a:p>
          <a:p>
            <a:r>
              <a:rPr lang="fr-BE" dirty="0" smtClean="0"/>
              <a:t> Relation virtuelle</a:t>
            </a:r>
          </a:p>
          <a:p>
            <a:pPr marL="0" indent="0">
              <a:buNone/>
            </a:pPr>
            <a:endParaRPr lang="fr-BE" sz="800" dirty="0"/>
          </a:p>
          <a:p>
            <a:r>
              <a:rPr lang="fr-BE" dirty="0" smtClean="0"/>
              <a:t> Support </a:t>
            </a:r>
            <a:r>
              <a:rPr lang="fr-BE" dirty="0"/>
              <a:t>utilisateur allégé</a:t>
            </a:r>
          </a:p>
          <a:p>
            <a:pPr lvl="1"/>
            <a:r>
              <a:rPr lang="fr-BE" dirty="0" smtClean="0"/>
              <a:t> Chat/mail uniquement</a:t>
            </a:r>
          </a:p>
          <a:p>
            <a:pPr marL="457200" lvl="1" indent="0">
              <a:buNone/>
            </a:pPr>
            <a:endParaRPr lang="fr-BE" sz="800" dirty="0"/>
          </a:p>
          <a:p>
            <a:r>
              <a:rPr lang="fr-BE" dirty="0" smtClean="0"/>
              <a:t> Paiement </a:t>
            </a:r>
            <a:r>
              <a:rPr lang="fr-BE" dirty="0"/>
              <a:t>en ligne</a:t>
            </a:r>
          </a:p>
          <a:p>
            <a:endParaRPr lang="fr-BE" dirty="0"/>
          </a:p>
          <a:p>
            <a:endParaRPr lang="fr-BE" dirty="0"/>
          </a:p>
          <a:p>
            <a:pPr marL="0" indent="0" algn="ctr">
              <a:buNone/>
            </a:pPr>
            <a:r>
              <a:rPr lang="fr-BE" b="1" u="sng" dirty="0" smtClean="0"/>
              <a:t>Transporteur</a:t>
            </a:r>
          </a:p>
          <a:p>
            <a:pPr marL="0" indent="0" algn="ctr">
              <a:buNone/>
            </a:pPr>
            <a:endParaRPr lang="fr-BE" sz="800" b="1" u="sng" dirty="0"/>
          </a:p>
          <a:p>
            <a:r>
              <a:rPr lang="fr-BE" dirty="0" smtClean="0"/>
              <a:t> Démarchage </a:t>
            </a:r>
            <a:r>
              <a:rPr lang="fr-BE" dirty="0"/>
              <a:t>« physique </a:t>
            </a:r>
            <a:r>
              <a:rPr lang="fr-BE" dirty="0" smtClean="0"/>
              <a:t>»</a:t>
            </a:r>
          </a:p>
          <a:p>
            <a:pPr marL="0" indent="0">
              <a:buNone/>
            </a:pPr>
            <a:endParaRPr lang="fr-BE" sz="800" dirty="0"/>
          </a:p>
          <a:p>
            <a:r>
              <a:rPr lang="fr-BE" dirty="0" smtClean="0"/>
              <a:t> Support </a:t>
            </a:r>
            <a:r>
              <a:rPr lang="fr-BE" dirty="0"/>
              <a:t>utilisateur plus poussé</a:t>
            </a:r>
          </a:p>
          <a:p>
            <a:pPr lvl="1"/>
            <a:r>
              <a:rPr lang="fr-BE" dirty="0" smtClean="0"/>
              <a:t> Chat/mail</a:t>
            </a:r>
            <a:endParaRPr lang="fr-BE" dirty="0"/>
          </a:p>
          <a:p>
            <a:pPr lvl="1"/>
            <a:r>
              <a:rPr lang="fr-BE" dirty="0" smtClean="0"/>
              <a:t> Assistance téléphonique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07221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36BFD-8CF8-4119-A1A9-5CF7F322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– Canaux (7/12)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41491-22DF-4EEE-9B36-2835049C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99"/>
            <a:ext cx="10515600" cy="4233863"/>
          </a:xfrm>
        </p:spPr>
        <p:txBody>
          <a:bodyPr/>
          <a:lstStyle/>
          <a:p>
            <a:r>
              <a:rPr lang="fr-BE" dirty="0" smtClean="0"/>
              <a:t> Canal numérique/virtuel </a:t>
            </a:r>
            <a:r>
              <a:rPr lang="fr-BE" dirty="0"/>
              <a:t>(connexion à </a:t>
            </a:r>
            <a:r>
              <a:rPr lang="fr-BE" dirty="0" smtClean="0"/>
              <a:t>l’application web)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 Pour </a:t>
            </a:r>
            <a:r>
              <a:rPr lang="fr-BE" dirty="0"/>
              <a:t>les transporteurs, application mobile de suivi du </a:t>
            </a:r>
            <a:r>
              <a:rPr lang="fr-BE" dirty="0" smtClean="0"/>
              <a:t>camion</a:t>
            </a:r>
          </a:p>
          <a:p>
            <a:endParaRPr lang="fr-BE" dirty="0"/>
          </a:p>
          <a:p>
            <a:r>
              <a:rPr lang="fr-BE" dirty="0" smtClean="0"/>
              <a:t> Canal physique auprès des transporteurs (démarchage)</a:t>
            </a:r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548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25590-6067-4D18-B453-183F441B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- Segments clients (8/12)</a:t>
            </a:r>
            <a:endParaRPr lang="fr-BE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38D6669-10A3-4EB4-9B23-477A179F6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085867"/>
              </p:ext>
            </p:extLst>
          </p:nvPr>
        </p:nvGraphicFramePr>
        <p:xfrm>
          <a:off x="838200" y="3357351"/>
          <a:ext cx="10515600" cy="1687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6174236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632414663"/>
                    </a:ext>
                  </a:extLst>
                </a:gridCol>
              </a:tblGrid>
              <a:tr h="19306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Demandeur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Transporteur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771657"/>
                  </a:ext>
                </a:extLst>
              </a:tr>
              <a:tr h="1321839">
                <a:tc>
                  <a:txBody>
                    <a:bodyPr/>
                    <a:lstStyle/>
                    <a:p>
                      <a:r>
                        <a:rPr lang="fr-BE" dirty="0"/>
                        <a:t>Société </a:t>
                      </a:r>
                      <a:r>
                        <a:rPr lang="fr-BE" dirty="0" smtClean="0"/>
                        <a:t>(de toute </a:t>
                      </a:r>
                      <a:r>
                        <a:rPr lang="fr-BE" dirty="0"/>
                        <a:t>taille) ayant un besoin en transport de fret sur la zone </a:t>
                      </a:r>
                      <a:r>
                        <a:rPr lang="fr-BE" dirty="0" smtClean="0"/>
                        <a:t>couverte (zone Europe)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Société de transport de fret </a:t>
                      </a:r>
                      <a:r>
                        <a:rPr lang="fr-BE" dirty="0" smtClean="0"/>
                        <a:t>(de toute </a:t>
                      </a:r>
                      <a:r>
                        <a:rPr lang="fr-BE" dirty="0"/>
                        <a:t>taille) travaillant au sein de la zone </a:t>
                      </a:r>
                      <a:r>
                        <a:rPr lang="fr-BE" dirty="0" smtClean="0"/>
                        <a:t>couverte</a:t>
                      </a:r>
                      <a:r>
                        <a:rPr lang="fr-BE" baseline="0" dirty="0" smtClean="0"/>
                        <a:t> (zone Europe)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3167905"/>
                  </a:ext>
                </a:extLst>
              </a:tr>
            </a:tbl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DEEFE3B-C7AD-4255-8564-F4B90ED79EE3}"/>
              </a:ext>
            </a:extLst>
          </p:cNvPr>
          <p:cNvSpPr txBox="1">
            <a:spLocks/>
          </p:cNvSpPr>
          <p:nvPr/>
        </p:nvSpPr>
        <p:spPr>
          <a:xfrm>
            <a:off x="838200" y="2033518"/>
            <a:ext cx="10515600" cy="94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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 Deux segments de clients/utilisateurs de notre plateforme à bien différencier :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577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A38F6-A69E-4827-BBFC-0F7E8458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- Structure </a:t>
            </a:r>
            <a:r>
              <a:rPr lang="fr-BE" sz="4000" dirty="0"/>
              <a:t>de </a:t>
            </a:r>
            <a:r>
              <a:rPr lang="fr-BE" sz="4000" dirty="0" smtClean="0"/>
              <a:t>coûts (9/12)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5EDE8B-1D96-48E6-8EED-0A7A8FE6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699"/>
            <a:ext cx="10515600" cy="4132263"/>
          </a:xfrm>
        </p:spPr>
        <p:txBody>
          <a:bodyPr/>
          <a:lstStyle/>
          <a:p>
            <a:r>
              <a:rPr lang="fr-BE" dirty="0" smtClean="0"/>
              <a:t> Investissements de départ importants</a:t>
            </a:r>
            <a:endParaRPr lang="fr-BE" dirty="0"/>
          </a:p>
          <a:p>
            <a:pPr lvl="1"/>
            <a:r>
              <a:rPr lang="fr-BE" dirty="0" smtClean="0"/>
              <a:t> 270.000€</a:t>
            </a:r>
          </a:p>
          <a:p>
            <a:pPr marL="457200" lvl="1" indent="0">
              <a:buNone/>
            </a:pPr>
            <a:endParaRPr lang="fr-BE" sz="800" dirty="0"/>
          </a:p>
          <a:p>
            <a:r>
              <a:rPr lang="fr-BE" dirty="0" smtClean="0"/>
              <a:t> Frais </a:t>
            </a:r>
            <a:r>
              <a:rPr lang="fr-BE" dirty="0"/>
              <a:t>de personnel importants en début d’activité</a:t>
            </a:r>
          </a:p>
          <a:p>
            <a:pPr lvl="1"/>
            <a:r>
              <a:rPr lang="fr-BE" dirty="0" smtClean="0"/>
              <a:t> 468.000€/an</a:t>
            </a:r>
          </a:p>
          <a:p>
            <a:pPr marL="457200" lvl="1" indent="0">
              <a:buNone/>
            </a:pPr>
            <a:endParaRPr lang="fr-BE" sz="800" dirty="0"/>
          </a:p>
          <a:p>
            <a:r>
              <a:rPr lang="fr-BE" dirty="0" smtClean="0"/>
              <a:t> Frais </a:t>
            </a:r>
            <a:r>
              <a:rPr lang="fr-BE" dirty="0"/>
              <a:t>de fonctionnement hors personnel </a:t>
            </a:r>
            <a:r>
              <a:rPr lang="fr-BE" dirty="0" smtClean="0"/>
              <a:t>très faibles</a:t>
            </a:r>
            <a:endParaRPr lang="fr-BE" dirty="0"/>
          </a:p>
          <a:p>
            <a:pPr lvl="1"/>
            <a:r>
              <a:rPr lang="fr-BE" dirty="0"/>
              <a:t> </a:t>
            </a:r>
            <a:r>
              <a:rPr lang="fr-BE" dirty="0" smtClean="0"/>
              <a:t>64.200€/an</a:t>
            </a:r>
            <a:endParaRPr lang="fr-BE" dirty="0"/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6654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Plan</a:t>
            </a:r>
            <a:endParaRPr lang="fr-BE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4500" y="1871664"/>
            <a:ext cx="9639300" cy="447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1. Concept </a:t>
            </a:r>
          </a:p>
          <a:p>
            <a:pPr marL="0" indent="0">
              <a:buNone/>
            </a:pPr>
            <a:r>
              <a:rPr lang="fr-BE" dirty="0" smtClean="0"/>
              <a:t>2. Modèle </a:t>
            </a:r>
            <a:r>
              <a:rPr lang="fr-BE" dirty="0"/>
              <a:t>atomique de Weill et </a:t>
            </a:r>
            <a:r>
              <a:rPr lang="fr-BE" dirty="0" smtClean="0"/>
              <a:t>Vitale</a:t>
            </a:r>
          </a:p>
          <a:p>
            <a:pPr marL="0" indent="0">
              <a:buNone/>
            </a:pPr>
            <a:r>
              <a:rPr lang="fr-BE" dirty="0" smtClean="0"/>
              <a:t>3. Business Model </a:t>
            </a:r>
            <a:r>
              <a:rPr lang="fr-BE" dirty="0" err="1" smtClean="0"/>
              <a:t>Canvas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4. Stratégie</a:t>
            </a:r>
          </a:p>
          <a:p>
            <a:pPr marL="0" indent="0">
              <a:buNone/>
            </a:pPr>
            <a:r>
              <a:rPr lang="fr-BE" dirty="0" smtClean="0"/>
              <a:t>5. Analyse SWOT</a:t>
            </a:r>
          </a:p>
          <a:p>
            <a:pPr marL="0" indent="0">
              <a:buNone/>
            </a:pPr>
            <a:r>
              <a:rPr lang="fr-BE" dirty="0" smtClean="0"/>
              <a:t>6. Modèle PESTEL</a:t>
            </a:r>
          </a:p>
          <a:p>
            <a:pPr marL="0" indent="0">
              <a:buNone/>
            </a:pPr>
            <a:r>
              <a:rPr lang="fr-BE" dirty="0" smtClean="0"/>
              <a:t>7. Modèle e3value</a:t>
            </a:r>
          </a:p>
          <a:p>
            <a:pPr marL="0" indent="0">
              <a:buNone/>
            </a:pPr>
            <a:r>
              <a:rPr lang="fr-BE" dirty="0" smtClean="0"/>
              <a:t>8. Conclusion</a:t>
            </a:r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232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A38F6-A69E-4827-BBFC-0F7E8458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- Structure </a:t>
            </a:r>
            <a:r>
              <a:rPr lang="fr-BE" sz="4000" dirty="0"/>
              <a:t>de </a:t>
            </a:r>
            <a:r>
              <a:rPr lang="fr-BE" sz="4000" dirty="0" smtClean="0"/>
              <a:t>coûts (10/12)</a:t>
            </a:r>
            <a:endParaRPr lang="fr-BE" sz="400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753781"/>
            <a:ext cx="6032500" cy="46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A38F6-A69E-4827-BBFC-0F7E8458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- Structure </a:t>
            </a:r>
            <a:r>
              <a:rPr lang="fr-BE" sz="4000" dirty="0"/>
              <a:t>de </a:t>
            </a:r>
            <a:r>
              <a:rPr lang="fr-BE" sz="4000" dirty="0" smtClean="0"/>
              <a:t>coûts (11/12)</a:t>
            </a:r>
            <a:endParaRPr lang="fr-BE" sz="400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31" y="1716088"/>
            <a:ext cx="8109538" cy="46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2D68C-A0CE-48D1-AF16-3FFE7FE8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BMC - Sources </a:t>
            </a:r>
            <a:r>
              <a:rPr lang="fr-BE" sz="4000" dirty="0"/>
              <a:t>de </a:t>
            </a:r>
            <a:r>
              <a:rPr lang="fr-BE" sz="4000" dirty="0" smtClean="0"/>
              <a:t>revenus (12/12)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FE3B-C7AD-4255-8564-F4B90ED7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629"/>
            <a:ext cx="10515600" cy="4225333"/>
          </a:xfrm>
        </p:spPr>
        <p:txBody>
          <a:bodyPr/>
          <a:lstStyle/>
          <a:p>
            <a:r>
              <a:rPr lang="fr-BE" dirty="0" smtClean="0"/>
              <a:t> Commission prise sur transport effectué </a:t>
            </a:r>
            <a:r>
              <a:rPr lang="fr-BE" dirty="0"/>
              <a:t>via la </a:t>
            </a:r>
            <a:r>
              <a:rPr lang="fr-BE" dirty="0" smtClean="0"/>
              <a:t>plateforme</a:t>
            </a:r>
          </a:p>
          <a:p>
            <a:pPr marL="0" indent="0">
              <a:buNone/>
            </a:pPr>
            <a:endParaRPr lang="fr-BE" sz="800" dirty="0" smtClean="0"/>
          </a:p>
          <a:p>
            <a:pPr marL="0" indent="0">
              <a:buNone/>
            </a:pPr>
            <a:r>
              <a:rPr lang="fr-BE" dirty="0" smtClean="0">
                <a:sym typeface="Wingdings" panose="05000000000000000000" pitchFamily="2" charset="2"/>
              </a:rPr>
              <a:t>	 Paiement effectué par le client final à notre société</a:t>
            </a:r>
          </a:p>
          <a:p>
            <a:pPr marL="0" indent="0">
              <a:buNone/>
            </a:pPr>
            <a:r>
              <a:rPr lang="fr-BE" dirty="0" smtClean="0">
                <a:sym typeface="Wingdings" panose="05000000000000000000" pitchFamily="2" charset="2"/>
              </a:rPr>
              <a:t>	 Prise d’une commission sur ce paiement</a:t>
            </a:r>
          </a:p>
          <a:p>
            <a:pPr marL="0" indent="0">
              <a:buNone/>
            </a:pPr>
            <a:r>
              <a:rPr lang="fr-BE" dirty="0" smtClean="0">
                <a:sym typeface="Wingdings" panose="05000000000000000000" pitchFamily="2" charset="2"/>
              </a:rPr>
              <a:t>	 Rétribution du solde au fournisseur du transport</a:t>
            </a:r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6122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F5431-B012-4F87-BA4D-406931C5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Stratégie (1/1)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B97FC7-D966-45E9-BA09-46134E09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 </a:t>
            </a:r>
            <a:r>
              <a:rPr lang="fr-BE" dirty="0"/>
              <a:t>S</a:t>
            </a:r>
            <a:r>
              <a:rPr lang="fr-BE" dirty="0" smtClean="0"/>
              <a:t>ervice </a:t>
            </a:r>
            <a:r>
              <a:rPr lang="fr-BE" dirty="0"/>
              <a:t>inexistant à l’heure actuelle</a:t>
            </a:r>
          </a:p>
          <a:p>
            <a:r>
              <a:rPr lang="fr-BE" dirty="0" smtClean="0"/>
              <a:t> Segment </a:t>
            </a:r>
            <a:r>
              <a:rPr lang="fr-BE" dirty="0"/>
              <a:t>important du </a:t>
            </a:r>
            <a:r>
              <a:rPr lang="fr-BE" dirty="0" smtClean="0"/>
              <a:t>marché</a:t>
            </a:r>
          </a:p>
          <a:p>
            <a:pPr marL="0" indent="0">
              <a:buNone/>
            </a:pPr>
            <a:endParaRPr lang="fr-BE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		 </a:t>
            </a:r>
            <a:r>
              <a:rPr lang="fr-BE" dirty="0" smtClean="0">
                <a:sym typeface="Wingdings" panose="05000000000000000000" pitchFamily="2" charset="2"/>
              </a:rPr>
              <a:t>Stratégie de différenciation</a:t>
            </a: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r>
              <a:rPr lang="fr-BE" dirty="0" smtClean="0">
                <a:sym typeface="Wingdings" panose="05000000000000000000" pitchFamily="2" charset="2"/>
              </a:rPr>
              <a:t> Fort </a:t>
            </a:r>
            <a:r>
              <a:rPr lang="fr-BE" dirty="0">
                <a:sym typeface="Wingdings" panose="05000000000000000000" pitchFamily="2" charset="2"/>
              </a:rPr>
              <a:t>investissement de départ  peu de </a:t>
            </a:r>
            <a:r>
              <a:rPr lang="fr-BE" dirty="0" smtClean="0">
                <a:sym typeface="Wingdings" panose="05000000000000000000" pitchFamily="2" charset="2"/>
              </a:rPr>
              <a:t>concurrents </a:t>
            </a:r>
            <a:r>
              <a:rPr lang="fr-BE" dirty="0">
                <a:sym typeface="Wingdings" panose="05000000000000000000" pitchFamily="2" charset="2"/>
              </a:rPr>
              <a:t>potentiels</a:t>
            </a:r>
          </a:p>
          <a:p>
            <a:r>
              <a:rPr lang="fr-BE" dirty="0" smtClean="0">
                <a:sym typeface="Wingdings" panose="05000000000000000000" pitchFamily="2" charset="2"/>
              </a:rPr>
              <a:t> Position </a:t>
            </a:r>
            <a:r>
              <a:rPr lang="fr-BE" dirty="0">
                <a:sym typeface="Wingdings" panose="05000000000000000000" pitchFamily="2" charset="2"/>
              </a:rPr>
              <a:t>de leader  renforcement du risque pour la </a:t>
            </a:r>
            <a:r>
              <a:rPr lang="fr-BE" dirty="0" smtClean="0">
                <a:sym typeface="Wingdings" panose="05000000000000000000" pitchFamily="2" charset="2"/>
              </a:rPr>
              <a:t>concurrence</a:t>
            </a:r>
          </a:p>
          <a:p>
            <a:pPr marL="0" indent="0">
              <a:buNone/>
            </a:pPr>
            <a:endParaRPr lang="fr-BE" sz="800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r>
              <a:rPr lang="fr-BE" sz="2800" dirty="0">
                <a:sym typeface="Wingdings" panose="05000000000000000000" pitchFamily="2" charset="2"/>
              </a:rPr>
              <a:t>	 </a:t>
            </a:r>
            <a:r>
              <a:rPr lang="fr-BE" sz="2800" dirty="0" smtClean="0">
                <a:sym typeface="Wingdings" panose="05000000000000000000" pitchFamily="2" charset="2"/>
              </a:rPr>
              <a:t>Verrouillage/barrière </a:t>
            </a:r>
            <a:r>
              <a:rPr lang="fr-BE" sz="2800" dirty="0">
                <a:sym typeface="Wingdings" panose="05000000000000000000" pitchFamily="2" charset="2"/>
              </a:rPr>
              <a:t>à l’entrée</a:t>
            </a:r>
            <a:endParaRPr lang="fr-BE" sz="280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1241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8BE1E-04A5-45CA-84B5-CF525EA2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Analyse SWOT (1/1)</a:t>
            </a:r>
            <a:endParaRPr lang="fr-BE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50653AB-40B6-40F0-8E2A-C8D2E7879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42426"/>
              </p:ext>
            </p:extLst>
          </p:nvPr>
        </p:nvGraphicFramePr>
        <p:xfrm>
          <a:off x="838200" y="1833648"/>
          <a:ext cx="10515600" cy="436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11">
                  <a:extLst>
                    <a:ext uri="{9D8B030D-6E8A-4147-A177-3AD203B41FA5}">
                      <a16:colId xmlns:a16="http://schemas.microsoft.com/office/drawing/2014/main" xmlns="" val="1181120590"/>
                    </a:ext>
                  </a:extLst>
                </a:gridCol>
                <a:gridCol w="4196634">
                  <a:extLst>
                    <a:ext uri="{9D8B030D-6E8A-4147-A177-3AD203B41FA5}">
                      <a16:colId xmlns:a16="http://schemas.microsoft.com/office/drawing/2014/main" xmlns="" val="3052973851"/>
                    </a:ext>
                  </a:extLst>
                </a:gridCol>
                <a:gridCol w="4706855">
                  <a:extLst>
                    <a:ext uri="{9D8B030D-6E8A-4147-A177-3AD203B41FA5}">
                      <a16:colId xmlns:a16="http://schemas.microsoft.com/office/drawing/2014/main" xmlns="" val="3665471103"/>
                    </a:ext>
                  </a:extLst>
                </a:gridCol>
              </a:tblGrid>
              <a:tr h="58721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Impact </a:t>
                      </a:r>
                      <a:r>
                        <a:rPr lang="fr-BE" dirty="0" smtClean="0"/>
                        <a:t>positif</a:t>
                      </a:r>
                      <a:endParaRPr lang="fr-B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Impact </a:t>
                      </a:r>
                      <a:r>
                        <a:rPr lang="fr-BE" dirty="0" smtClean="0"/>
                        <a:t>négatif</a:t>
                      </a:r>
                      <a:endParaRPr lang="fr-B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938074"/>
                  </a:ext>
                </a:extLst>
              </a:tr>
              <a:tr h="189840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  <a:latin typeface="+mn-lt"/>
                        </a:rPr>
                        <a:t>Origine </a:t>
                      </a:r>
                      <a:endParaRPr lang="fr-BE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fr-BE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interne</a:t>
                      </a:r>
                      <a:endParaRPr lang="fr-BE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/>
                        <a:t>Forces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Modularité des coûts d’infrastructure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Technologie éprouvée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B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/>
                        <a:t>Faiblesses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Investissement de départ important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BE" dirty="0"/>
                        <a:t>      =&gt; Seuil de </a:t>
                      </a:r>
                      <a:r>
                        <a:rPr lang="fr-BE" dirty="0" smtClean="0"/>
                        <a:t>rentabilité </a:t>
                      </a:r>
                      <a:r>
                        <a:rPr lang="fr-BE" dirty="0"/>
                        <a:t>élevé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Démarchage </a:t>
                      </a:r>
                      <a:r>
                        <a:rPr lang="fr-BE" dirty="0" smtClean="0"/>
                        <a:t>initial important</a:t>
                      </a:r>
                      <a:endParaRPr lang="fr-B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831125"/>
                  </a:ext>
                </a:extLst>
              </a:tr>
              <a:tr h="1882306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Origine </a:t>
                      </a:r>
                      <a:r>
                        <a:rPr lang="fr-BE" b="1" dirty="0" smtClean="0">
                          <a:solidFill>
                            <a:schemeClr val="bg1"/>
                          </a:solidFill>
                        </a:rPr>
                        <a:t>externe</a:t>
                      </a:r>
                      <a:endParaRPr lang="fr-B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/>
                        <a:t>Opportunités 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Inexistant sur le marché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Répond à une problématique existante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Grand marché potentiel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Peut devenir une référence du marché </a:t>
                      </a:r>
                      <a:r>
                        <a:rPr lang="fr-BE" dirty="0" smtClean="0"/>
                        <a:t>(exemple: </a:t>
                      </a:r>
                      <a:r>
                        <a:rPr lang="fr-BE" dirty="0" err="1" smtClean="0"/>
                        <a:t>Uber</a:t>
                      </a:r>
                      <a:r>
                        <a:rPr lang="fr-BE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/>
                        <a:t>Menaces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Concurrence simultanée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Nécessité d’un encodage par les clients (ou d’une intégration via API)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Bypass de la plateforme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BE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5007424"/>
                  </a:ext>
                </a:extLst>
              </a:tr>
            </a:tbl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13212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90C9F-DC88-4208-B9C4-08851CB7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Modèle PESTEL </a:t>
            </a:r>
            <a:r>
              <a:rPr lang="fr-BE" sz="4000" dirty="0"/>
              <a:t>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39234-A78D-4663-97E7-146311D4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 Politique</a:t>
            </a:r>
            <a:r>
              <a:rPr lang="fr-BE" dirty="0"/>
              <a:t> : </a:t>
            </a:r>
          </a:p>
          <a:p>
            <a:pPr lvl="1"/>
            <a:r>
              <a:rPr lang="fr-BE" dirty="0" smtClean="0"/>
              <a:t> Changement </a:t>
            </a:r>
            <a:r>
              <a:rPr lang="fr-BE" dirty="0"/>
              <a:t>de la politique européenne des transports (apparition de barrières entre les différents pays)</a:t>
            </a:r>
          </a:p>
          <a:p>
            <a:pPr lvl="1"/>
            <a:r>
              <a:rPr lang="fr-BE" dirty="0" smtClean="0"/>
              <a:t> Le </a:t>
            </a:r>
            <a:r>
              <a:rPr lang="fr-BE" dirty="0"/>
              <a:t>risque lié à un pays européen (grèves, climat,…) ne limite que partiellement l’activité</a:t>
            </a:r>
            <a:r>
              <a:rPr lang="fr-BE" dirty="0" smtClean="0"/>
              <a:t>.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 smtClean="0"/>
              <a:t> Economique</a:t>
            </a:r>
            <a:r>
              <a:rPr lang="fr-BE" dirty="0"/>
              <a:t> :</a:t>
            </a:r>
          </a:p>
          <a:p>
            <a:pPr lvl="1"/>
            <a:r>
              <a:rPr lang="fr-BE" dirty="0" smtClean="0"/>
              <a:t> La </a:t>
            </a:r>
            <a:r>
              <a:rPr lang="fr-BE" dirty="0"/>
              <a:t>monnaie commune</a:t>
            </a:r>
          </a:p>
          <a:p>
            <a:pPr lvl="1"/>
            <a:r>
              <a:rPr lang="fr-BE" dirty="0" smtClean="0"/>
              <a:t> La </a:t>
            </a:r>
            <a:r>
              <a:rPr lang="fr-BE" dirty="0"/>
              <a:t>croissance du e-commerce nécessite plus de transport</a:t>
            </a:r>
          </a:p>
          <a:p>
            <a:pPr lvl="1"/>
            <a:r>
              <a:rPr lang="fr-BE" dirty="0" smtClean="0"/>
              <a:t> Faillites </a:t>
            </a:r>
            <a:r>
              <a:rPr lang="fr-BE" dirty="0"/>
              <a:t>de transporteurs importants (risque à CT)</a:t>
            </a:r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2418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CF24F-88E8-4886-A806-709BC0D9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Modèle PESTEL </a:t>
            </a:r>
            <a:r>
              <a:rPr lang="fr-BE" sz="4000" dirty="0"/>
              <a:t>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F8FD9B-33C0-4B43-8458-667A7043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 Socio-culturel</a:t>
            </a:r>
            <a:r>
              <a:rPr lang="fr-BE" dirty="0"/>
              <a:t> :</a:t>
            </a:r>
          </a:p>
          <a:p>
            <a:pPr lvl="1"/>
            <a:r>
              <a:rPr lang="fr-BE" dirty="0" smtClean="0"/>
              <a:t> La </a:t>
            </a:r>
            <a:r>
              <a:rPr lang="fr-BE" dirty="0"/>
              <a:t>qualité, l’instantanéité et la rapidité du service répondent aux besoins de la société actuelle où le client est de plus en plus exigeant.</a:t>
            </a:r>
          </a:p>
          <a:p>
            <a:pPr lvl="1"/>
            <a:r>
              <a:rPr lang="fr-BE" dirty="0" smtClean="0"/>
              <a:t> Le </a:t>
            </a:r>
            <a:r>
              <a:rPr lang="fr-BE" dirty="0"/>
              <a:t>e-commerce modifie l’envoi des biens : beaucoup de colis chez le client final et moins de palettes chez les commerçants</a:t>
            </a:r>
            <a:r>
              <a:rPr lang="fr-BE" dirty="0" smtClean="0"/>
              <a:t>.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 smtClean="0"/>
              <a:t> Technologique</a:t>
            </a:r>
            <a:r>
              <a:rPr lang="fr-BE" dirty="0"/>
              <a:t> :</a:t>
            </a:r>
          </a:p>
          <a:p>
            <a:pPr lvl="1"/>
            <a:r>
              <a:rPr lang="fr-BE" dirty="0" smtClean="0"/>
              <a:t> Grâce </a:t>
            </a:r>
            <a:r>
              <a:rPr lang="fr-BE" dirty="0"/>
              <a:t>à l’équipe de développeurs en interne, la société est capable de répondre efficacement à l’évolution technologique.</a:t>
            </a:r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40811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99F6C-8E1F-45B7-B5E8-5A163697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Modèle PESTEL </a:t>
            </a:r>
            <a:r>
              <a:rPr lang="fr-BE" sz="4000" dirty="0"/>
              <a:t>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45DF9-E1B8-45AD-A1DC-859B760E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 Ecologique</a:t>
            </a:r>
            <a:r>
              <a:rPr lang="fr-BE" dirty="0"/>
              <a:t> :</a:t>
            </a:r>
          </a:p>
          <a:p>
            <a:pPr lvl="1"/>
            <a:r>
              <a:rPr lang="fr-BE" dirty="0" smtClean="0"/>
              <a:t> Le </a:t>
            </a:r>
            <a:r>
              <a:rPr lang="fr-BE" dirty="0"/>
              <a:t>service fourni permet d’optimiser les volumes de transport et, donc, de </a:t>
            </a:r>
            <a:r>
              <a:rPr lang="fr-BE" dirty="0" smtClean="0"/>
              <a:t>potentiellement réduire le nombre de camions. Cela aurait un</a:t>
            </a:r>
            <a:r>
              <a:rPr lang="fr-BE" dirty="0"/>
              <a:t> </a:t>
            </a:r>
            <a:r>
              <a:rPr lang="fr-BE" dirty="0" smtClean="0"/>
              <a:t>impact positif sur l’environnement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 smtClean="0"/>
              <a:t> Légal</a:t>
            </a:r>
            <a:r>
              <a:rPr lang="fr-BE" dirty="0"/>
              <a:t> :</a:t>
            </a:r>
          </a:p>
          <a:p>
            <a:pPr lvl="1"/>
            <a:r>
              <a:rPr lang="fr-BE" dirty="0" smtClean="0"/>
              <a:t> Il </a:t>
            </a:r>
            <a:r>
              <a:rPr lang="fr-BE" dirty="0"/>
              <a:t>reste à étudier </a:t>
            </a:r>
            <a:r>
              <a:rPr lang="fr-BE" dirty="0" smtClean="0"/>
              <a:t>en profondeur la </a:t>
            </a:r>
            <a:r>
              <a:rPr lang="fr-BE" dirty="0"/>
              <a:t>faisabilité du projet au niveau légal (responsabilité, assurance,…)</a:t>
            </a:r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4568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36232-D64F-4179-B352-AA1E5827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Modèle e3Value (1/1)</a:t>
            </a:r>
            <a:endParaRPr lang="fr-BE" sz="400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46" y="2236815"/>
            <a:ext cx="7996907" cy="36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3506E-8F20-4CF2-96E3-7F6DBB4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Conclusion (1/2)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BE7168-16BB-478C-9DDC-CAE008E4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 Risques/Limites</a:t>
            </a:r>
            <a:endParaRPr lang="fr-BE" dirty="0"/>
          </a:p>
          <a:p>
            <a:pPr lvl="1"/>
            <a:r>
              <a:rPr lang="fr-BE" dirty="0" smtClean="0"/>
              <a:t> Investissement </a:t>
            </a:r>
            <a:r>
              <a:rPr lang="fr-BE" dirty="0"/>
              <a:t>de départ important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 smtClean="0">
                <a:sym typeface="Wingdings" panose="05000000000000000000" pitchFamily="2" charset="2"/>
              </a:rPr>
              <a:t> Seuil </a:t>
            </a:r>
            <a:r>
              <a:rPr lang="fr-BE" dirty="0">
                <a:sym typeface="Wingdings" panose="05000000000000000000" pitchFamily="2" charset="2"/>
              </a:rPr>
              <a:t>de rentabilité tardif</a:t>
            </a:r>
          </a:p>
          <a:p>
            <a:endParaRPr lang="fr-BE" dirty="0"/>
          </a:p>
          <a:p>
            <a:r>
              <a:rPr lang="fr-BE" dirty="0"/>
              <a:t>Avantages</a:t>
            </a:r>
          </a:p>
          <a:p>
            <a:pPr lvl="1"/>
            <a:r>
              <a:rPr lang="fr-BE" dirty="0" smtClean="0"/>
              <a:t> Service </a:t>
            </a:r>
            <a:r>
              <a:rPr lang="fr-BE" dirty="0"/>
              <a:t>entièrement nouveau dans ce </a:t>
            </a:r>
            <a:r>
              <a:rPr lang="fr-BE" dirty="0" smtClean="0"/>
              <a:t>secteur, </a:t>
            </a:r>
            <a:r>
              <a:rPr lang="fr-BE" dirty="0"/>
              <a:t>donc possibilité de </a:t>
            </a:r>
            <a:r>
              <a:rPr lang="fr-BE" dirty="0" smtClean="0"/>
              <a:t>monopole « à la </a:t>
            </a:r>
            <a:r>
              <a:rPr lang="fr-BE" dirty="0" err="1" smtClean="0"/>
              <a:t>Uber</a:t>
            </a:r>
            <a:r>
              <a:rPr lang="fr-BE" dirty="0" smtClean="0"/>
              <a:t> » (fortes barrières à l’entrée)</a:t>
            </a:r>
          </a:p>
          <a:p>
            <a:pPr lvl="1"/>
            <a:r>
              <a:rPr lang="fr-BE" dirty="0" smtClean="0"/>
              <a:t> A terme, impact écologique non négligeable</a:t>
            </a:r>
          </a:p>
          <a:p>
            <a:pPr lvl="1"/>
            <a:r>
              <a:rPr lang="fr-BE" dirty="0" smtClean="0"/>
              <a:t> L’instantanéité du service cadre parfaitement avec les besoins du client moderne</a:t>
            </a:r>
          </a:p>
          <a:p>
            <a:pPr lvl="1"/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12351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BEB-2B3C-48BA-9A63-9A67E1E8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Concept – Description (1/7)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639FE-86A7-4315-AC64-B6F97038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300"/>
            <a:ext cx="10515600" cy="4578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/>
              <a:t>Problématique :</a:t>
            </a:r>
          </a:p>
          <a:p>
            <a:pPr marL="0" indent="0">
              <a:buNone/>
            </a:pPr>
            <a:r>
              <a:rPr lang="fr-BE" dirty="0"/>
              <a:t>Dans </a:t>
            </a:r>
            <a:r>
              <a:rPr lang="fr-BE" dirty="0" smtClean="0"/>
              <a:t>le secteur du </a:t>
            </a:r>
            <a:r>
              <a:rPr lang="fr-BE" dirty="0"/>
              <a:t>transport de fret, une fois la livraison effectuée, un camion voyage souvent à </a:t>
            </a:r>
            <a:r>
              <a:rPr lang="fr-BE" dirty="0" smtClean="0"/>
              <a:t>vide ou </a:t>
            </a:r>
            <a:r>
              <a:rPr lang="fr-BE" dirty="0"/>
              <a:t>partiellement </a:t>
            </a:r>
            <a:r>
              <a:rPr lang="fr-BE" dirty="0" smtClean="0"/>
              <a:t>chargé</a:t>
            </a:r>
            <a:endParaRPr lang="fr-BE" dirty="0"/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b="1" dirty="0"/>
              <a:t>Solution :</a:t>
            </a:r>
          </a:p>
          <a:p>
            <a:r>
              <a:rPr lang="fr-BE" dirty="0" smtClean="0">
                <a:sym typeface="Wingdings" panose="05000000000000000000" pitchFamily="2" charset="2"/>
              </a:rPr>
              <a:t> Vendre </a:t>
            </a:r>
            <a:r>
              <a:rPr lang="fr-BE" dirty="0">
                <a:sym typeface="Wingdings" panose="05000000000000000000" pitchFamily="2" charset="2"/>
              </a:rPr>
              <a:t>ce volume inutilisé à des demandeurs potentiels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 Plateforme en </a:t>
            </a:r>
            <a:r>
              <a:rPr lang="fr-BE" dirty="0" smtClean="0">
                <a:sym typeface="Wingdings" panose="05000000000000000000" pitchFamily="2" charset="2"/>
              </a:rPr>
              <a:t>ligne</a:t>
            </a:r>
          </a:p>
          <a:p>
            <a:pPr marL="457200" lvl="1" indent="0">
              <a:buNone/>
            </a:pPr>
            <a:endParaRPr lang="fr-BE" sz="800" dirty="0">
              <a:sym typeface="Wingdings" panose="05000000000000000000" pitchFamily="2" charset="2"/>
            </a:endParaRPr>
          </a:p>
          <a:p>
            <a:r>
              <a:rPr lang="fr-BE" dirty="0" smtClean="0">
                <a:sym typeface="Wingdings" panose="05000000000000000000" pitchFamily="2" charset="2"/>
              </a:rPr>
              <a:t> Inversion </a:t>
            </a:r>
            <a:r>
              <a:rPr lang="fr-BE" dirty="0">
                <a:sym typeface="Wingdings" panose="05000000000000000000" pitchFamily="2" charset="2"/>
              </a:rPr>
              <a:t>du problème</a:t>
            </a:r>
          </a:p>
          <a:p>
            <a:pPr lvl="1"/>
            <a:r>
              <a:rPr lang="fr-BE" dirty="0" smtClean="0">
                <a:sym typeface="Wingdings" panose="05000000000000000000" pitchFamily="2" charset="2"/>
              </a:rPr>
              <a:t> Proposer </a:t>
            </a:r>
            <a:r>
              <a:rPr lang="fr-BE" dirty="0">
                <a:sym typeface="Wingdings" panose="05000000000000000000" pitchFamily="2" charset="2"/>
              </a:rPr>
              <a:t>aux transporteurs une solution leur permettant de trouver </a:t>
            </a:r>
            <a:r>
              <a:rPr lang="fr-BE" dirty="0" smtClean="0">
                <a:sym typeface="Wingdings" panose="05000000000000000000" pitchFamily="2" charset="2"/>
              </a:rPr>
              <a:t>  facilement </a:t>
            </a:r>
            <a:r>
              <a:rPr lang="fr-BE" dirty="0">
                <a:sym typeface="Wingdings" panose="05000000000000000000" pitchFamily="2" charset="2"/>
              </a:rPr>
              <a:t>des clients en fonction de leur plan de route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8714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C5B15-AF38-4D34-8D62-E9BD9EE4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Conclusion (2/2)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DE46A-EBE1-466F-A6EF-A09B061F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3000" dirty="0" smtClean="0"/>
              <a:t> Perspectives:</a:t>
            </a:r>
          </a:p>
          <a:p>
            <a:pPr marL="0" indent="0">
              <a:buNone/>
            </a:pPr>
            <a:endParaRPr lang="fr-BE" sz="600" dirty="0" smtClean="0"/>
          </a:p>
          <a:p>
            <a:pPr lvl="1"/>
            <a:r>
              <a:rPr lang="fr-BE" dirty="0" smtClean="0"/>
              <a:t> Garantie </a:t>
            </a:r>
            <a:r>
              <a:rPr lang="fr-BE" dirty="0"/>
              <a:t>optionnelle pour le demandeur</a:t>
            </a:r>
          </a:p>
          <a:p>
            <a:pPr lvl="1"/>
            <a:r>
              <a:rPr lang="fr-BE" dirty="0" smtClean="0"/>
              <a:t> Devenir </a:t>
            </a:r>
            <a:r>
              <a:rPr lang="fr-BE" dirty="0"/>
              <a:t>une plateforme commerciale pour tout transport</a:t>
            </a:r>
          </a:p>
          <a:p>
            <a:pPr lvl="1"/>
            <a:r>
              <a:rPr lang="fr-BE" dirty="0" smtClean="0"/>
              <a:t> Proposition </a:t>
            </a:r>
            <a:r>
              <a:rPr lang="fr-BE" dirty="0"/>
              <a:t>de plan de route complet en fonction des demandes existantes (moyennant abonnement </a:t>
            </a:r>
            <a:r>
              <a:rPr lang="fr-BE" dirty="0" smtClean="0"/>
              <a:t>par exemple)</a:t>
            </a:r>
            <a:endParaRPr lang="fr-BE" dirty="0"/>
          </a:p>
          <a:p>
            <a:pPr lvl="1"/>
            <a:r>
              <a:rPr lang="fr-BE" dirty="0" smtClean="0"/>
              <a:t> Optimisation </a:t>
            </a:r>
            <a:r>
              <a:rPr lang="fr-BE" dirty="0"/>
              <a:t>de flotte</a:t>
            </a:r>
          </a:p>
          <a:p>
            <a:pPr lvl="1"/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13810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Questions - réponses</a:t>
            </a:r>
            <a:endParaRPr lang="fr-BE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42000" y="1817368"/>
            <a:ext cx="52578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BE" sz="4000" dirty="0" smtClean="0"/>
          </a:p>
          <a:p>
            <a:pPr marL="0" indent="0" algn="ctr">
              <a:buNone/>
            </a:pPr>
            <a:r>
              <a:rPr lang="fr-BE" sz="4000" dirty="0" smtClean="0"/>
              <a:t>Merci pour votre attention !</a:t>
            </a:r>
          </a:p>
          <a:p>
            <a:pPr marL="0" indent="0" algn="ctr">
              <a:buNone/>
            </a:pPr>
            <a:endParaRPr lang="fr-BE" sz="4000" dirty="0"/>
          </a:p>
          <a:p>
            <a:pPr marL="0" indent="0" algn="ctr">
              <a:buNone/>
            </a:pPr>
            <a:r>
              <a:rPr lang="fr-BE" sz="4000" dirty="0" smtClean="0"/>
              <a:t>Avez-vous des questions?</a:t>
            </a:r>
            <a:endParaRPr lang="fr-BE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7" y="2838625"/>
            <a:ext cx="4507223" cy="245804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14558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F4E51-231A-4377-BF6D-9DAAFC8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Concept – Avantages (2/7)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CF3331-D549-4C4D-9456-2C1F9E6E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675"/>
          </a:xfrm>
        </p:spPr>
        <p:txBody>
          <a:bodyPr/>
          <a:lstStyle/>
          <a:p>
            <a:r>
              <a:rPr lang="fr-BE" dirty="0" smtClean="0"/>
              <a:t> Un </a:t>
            </a:r>
            <a:r>
              <a:rPr lang="fr-BE" dirty="0"/>
              <a:t>demandeur de transport reçoit immédiatement :</a:t>
            </a:r>
          </a:p>
          <a:p>
            <a:pPr lvl="1"/>
            <a:r>
              <a:rPr lang="fr-BE" dirty="0" smtClean="0"/>
              <a:t> Un </a:t>
            </a:r>
            <a:r>
              <a:rPr lang="fr-BE" dirty="0"/>
              <a:t>devis pour le transport dont il a besoin</a:t>
            </a:r>
          </a:p>
          <a:p>
            <a:pPr lvl="1"/>
            <a:r>
              <a:rPr lang="fr-BE" dirty="0" smtClean="0"/>
              <a:t> Un </a:t>
            </a:r>
            <a:r>
              <a:rPr lang="fr-BE" dirty="0"/>
              <a:t>délai de prise en charge et de </a:t>
            </a:r>
            <a:r>
              <a:rPr lang="fr-BE" dirty="0" smtClean="0"/>
              <a:t>livraison</a:t>
            </a:r>
          </a:p>
          <a:p>
            <a:pPr marL="457200" lvl="1" indent="0">
              <a:buNone/>
            </a:pPr>
            <a:endParaRPr lang="fr-BE" sz="800" dirty="0"/>
          </a:p>
          <a:p>
            <a:r>
              <a:rPr lang="fr-BE" dirty="0" smtClean="0"/>
              <a:t> Le transporteur :</a:t>
            </a:r>
            <a:endParaRPr lang="fr-BE" dirty="0"/>
          </a:p>
          <a:p>
            <a:pPr lvl="1"/>
            <a:r>
              <a:rPr lang="fr-BE" dirty="0" smtClean="0"/>
              <a:t> S’ouvre </a:t>
            </a:r>
            <a:r>
              <a:rPr lang="fr-BE" dirty="0"/>
              <a:t>un nouveau segment de marché qu’il pourrait difficilement atteindre sans prospection intensive</a:t>
            </a:r>
          </a:p>
          <a:p>
            <a:pPr lvl="1"/>
            <a:r>
              <a:rPr lang="fr-BE" dirty="0" smtClean="0"/>
              <a:t> Optimise </a:t>
            </a:r>
            <a:r>
              <a:rPr lang="fr-BE" dirty="0"/>
              <a:t>la rentabilité des </a:t>
            </a:r>
            <a:r>
              <a:rPr lang="fr-BE" dirty="0" smtClean="0"/>
              <a:t>trajets </a:t>
            </a:r>
            <a:r>
              <a:rPr lang="fr-BE" dirty="0"/>
              <a:t>de ses </a:t>
            </a:r>
            <a:r>
              <a:rPr lang="fr-BE" dirty="0" smtClean="0"/>
              <a:t>camions</a:t>
            </a:r>
          </a:p>
          <a:p>
            <a:pPr marL="457200" lvl="1" indent="0">
              <a:buNone/>
            </a:pPr>
            <a:endParaRPr lang="fr-BE" sz="800" dirty="0"/>
          </a:p>
          <a:p>
            <a:r>
              <a:rPr lang="fr-BE" dirty="0" smtClean="0"/>
              <a:t> Écologie</a:t>
            </a:r>
            <a:endParaRPr lang="fr-BE" dirty="0"/>
          </a:p>
          <a:p>
            <a:pPr lvl="1"/>
            <a:r>
              <a:rPr lang="fr-BE" dirty="0" smtClean="0"/>
              <a:t> Le </a:t>
            </a:r>
            <a:r>
              <a:rPr lang="fr-BE" dirty="0"/>
              <a:t>nombre de camions </a:t>
            </a:r>
            <a:r>
              <a:rPr lang="fr-BE" dirty="0" smtClean="0"/>
              <a:t>diminue </a:t>
            </a:r>
            <a:r>
              <a:rPr lang="fr-BE" dirty="0" smtClean="0">
                <a:sym typeface="Wingdings" panose="05000000000000000000" pitchFamily="2" charset="2"/>
              </a:rPr>
              <a:t> réduction potentielle du </a:t>
            </a:r>
            <a:r>
              <a:rPr lang="fr-BE" dirty="0">
                <a:sym typeface="Wingdings" panose="05000000000000000000" pitchFamily="2" charset="2"/>
              </a:rPr>
              <a:t>trafic routier 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7708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3300D-79AD-48B5-8FC1-52C18E7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Concept – Segments visés (3/7)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2CF06-B1C8-4CE7-903D-3BD8A6A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170363"/>
          </a:xfrm>
        </p:spPr>
        <p:txBody>
          <a:bodyPr/>
          <a:lstStyle/>
          <a:p>
            <a:r>
              <a:rPr lang="fr-BE" dirty="0" smtClean="0"/>
              <a:t> Demandeurs </a:t>
            </a:r>
            <a:r>
              <a:rPr lang="fr-BE" dirty="0"/>
              <a:t>de transports dans toute l’Europe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 Transporteurs </a:t>
            </a:r>
            <a:r>
              <a:rPr lang="fr-BE" dirty="0"/>
              <a:t>couvrant la zone </a:t>
            </a:r>
            <a:r>
              <a:rPr lang="fr-BE" dirty="0" smtClean="0"/>
              <a:t>Europe (du petit transporteur possédant un seul camion aux grandes firmes possédant des flottes importantes)</a:t>
            </a:r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12517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F9286-E16C-45A7-8A0C-481439DD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Concept – Solution informatique (4/7)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FE0F66-F82A-4A9C-A2E4-A44C97E3C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smtClean="0"/>
              <a:t> Application Web</a:t>
            </a:r>
            <a:endParaRPr lang="fr-BE" dirty="0"/>
          </a:p>
          <a:p>
            <a:pPr lvl="1"/>
            <a:r>
              <a:rPr lang="fr-BE" dirty="0" smtClean="0"/>
              <a:t> Plateforme mettant en relation deux parties :</a:t>
            </a:r>
          </a:p>
          <a:p>
            <a:pPr marL="457200" lvl="1" indent="0">
              <a:buNone/>
            </a:pPr>
            <a:endParaRPr lang="fr-BE" sz="900" dirty="0"/>
          </a:p>
          <a:p>
            <a:pPr lvl="2"/>
            <a:r>
              <a:rPr lang="fr-BE" dirty="0" smtClean="0"/>
              <a:t> Demandeur</a:t>
            </a:r>
            <a:endParaRPr lang="fr-BE" dirty="0"/>
          </a:p>
          <a:p>
            <a:pPr lvl="3"/>
            <a:r>
              <a:rPr lang="fr-BE" dirty="0" smtClean="0"/>
              <a:t>Trouver un transport et effectuer </a:t>
            </a:r>
            <a:r>
              <a:rPr lang="fr-BE" dirty="0"/>
              <a:t>une demande de </a:t>
            </a:r>
            <a:r>
              <a:rPr lang="fr-BE" dirty="0" smtClean="0"/>
              <a:t>service</a:t>
            </a:r>
            <a:endParaRPr lang="fr-BE" dirty="0"/>
          </a:p>
          <a:p>
            <a:pPr lvl="3"/>
            <a:r>
              <a:rPr lang="fr-BE" dirty="0"/>
              <a:t>Suivi du transport </a:t>
            </a:r>
            <a:r>
              <a:rPr lang="fr-BE" dirty="0" smtClean="0"/>
              <a:t>(confirmation heure de chargement et confirmation livraison)</a:t>
            </a:r>
          </a:p>
          <a:p>
            <a:pPr marL="1371600" lvl="3" indent="0">
              <a:buNone/>
            </a:pPr>
            <a:endParaRPr lang="fr-BE" sz="900" dirty="0"/>
          </a:p>
          <a:p>
            <a:pPr lvl="2"/>
            <a:r>
              <a:rPr lang="fr-BE" dirty="0" smtClean="0"/>
              <a:t> Transporteur</a:t>
            </a:r>
            <a:endParaRPr lang="fr-BE" dirty="0"/>
          </a:p>
          <a:p>
            <a:pPr lvl="3"/>
            <a:r>
              <a:rPr lang="fr-BE" dirty="0"/>
              <a:t>Encodage des plans de route </a:t>
            </a:r>
            <a:r>
              <a:rPr lang="fr-BE" dirty="0" smtClean="0"/>
              <a:t>par tronçons (ou </a:t>
            </a:r>
            <a:r>
              <a:rPr lang="fr-BE" dirty="0"/>
              <a:t>suivi si intégré via </a:t>
            </a:r>
            <a:r>
              <a:rPr lang="fr-BE" dirty="0" smtClean="0"/>
              <a:t>API)</a:t>
            </a:r>
          </a:p>
          <a:p>
            <a:pPr lvl="3"/>
            <a:r>
              <a:rPr lang="fr-BE" dirty="0"/>
              <a:t>E</a:t>
            </a:r>
            <a:r>
              <a:rPr lang="fr-BE" dirty="0" smtClean="0"/>
              <a:t>ncodage volume disponible par tronçons</a:t>
            </a:r>
            <a:endParaRPr lang="fr-BE" dirty="0"/>
          </a:p>
          <a:p>
            <a:pPr lvl="3"/>
            <a:r>
              <a:rPr lang="fr-BE" dirty="0"/>
              <a:t>Suivi des </a:t>
            </a:r>
            <a:r>
              <a:rPr lang="fr-BE" dirty="0" smtClean="0"/>
              <a:t>camions</a:t>
            </a:r>
          </a:p>
          <a:p>
            <a:pPr marL="1371600" lvl="3" indent="0">
              <a:buNone/>
            </a:pPr>
            <a:endParaRPr lang="fr-BE" sz="800" dirty="0"/>
          </a:p>
          <a:p>
            <a:r>
              <a:rPr lang="fr-BE" dirty="0" smtClean="0"/>
              <a:t> Application </a:t>
            </a:r>
            <a:r>
              <a:rPr lang="fr-BE" dirty="0"/>
              <a:t>mobile (optionnelle)</a:t>
            </a:r>
          </a:p>
          <a:p>
            <a:pPr lvl="1"/>
            <a:r>
              <a:rPr lang="fr-BE" dirty="0" smtClean="0"/>
              <a:t> Suivi </a:t>
            </a:r>
            <a:r>
              <a:rPr lang="fr-BE" dirty="0"/>
              <a:t>GPS</a:t>
            </a:r>
          </a:p>
          <a:p>
            <a:pPr lvl="1"/>
            <a:r>
              <a:rPr lang="fr-BE" dirty="0" smtClean="0"/>
              <a:t> Informations </a:t>
            </a:r>
            <a:r>
              <a:rPr lang="fr-BE" dirty="0"/>
              <a:t>plan de route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1124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2159A-7BB4-403D-8F08-71AB915F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3800" dirty="0" smtClean="0"/>
              <a:t>Concept – Engagements demandeur (5/7)</a:t>
            </a:r>
            <a:endParaRPr lang="fr-BE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BF370-6B75-4094-AA79-5F6B324D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9"/>
            <a:ext cx="10515600" cy="4351338"/>
          </a:xfrm>
        </p:spPr>
        <p:txBody>
          <a:bodyPr/>
          <a:lstStyle/>
          <a:p>
            <a:r>
              <a:rPr lang="fr-BE" dirty="0" smtClean="0"/>
              <a:t> Tenir </a:t>
            </a:r>
            <a:r>
              <a:rPr lang="fr-BE" dirty="0"/>
              <a:t>prête la marchandise à charger à la date </a:t>
            </a:r>
            <a:r>
              <a:rPr lang="fr-BE" dirty="0" smtClean="0"/>
              <a:t>et à l’heure indiquées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 Disposer </a:t>
            </a:r>
            <a:r>
              <a:rPr lang="fr-BE" dirty="0"/>
              <a:t>d’un moyen de chargement </a:t>
            </a:r>
            <a:r>
              <a:rPr lang="fr-BE" dirty="0" smtClean="0"/>
              <a:t>approprié</a:t>
            </a:r>
          </a:p>
          <a:p>
            <a:endParaRPr lang="fr-BE" dirty="0"/>
          </a:p>
          <a:p>
            <a:r>
              <a:rPr lang="fr-BE" dirty="0" smtClean="0"/>
              <a:t> Disposer </a:t>
            </a:r>
            <a:r>
              <a:rPr lang="fr-BE" dirty="0"/>
              <a:t>de la possibilité d’accès </a:t>
            </a:r>
            <a:r>
              <a:rPr lang="fr-BE" dirty="0" smtClean="0"/>
              <a:t>semi-remorque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>
                <a:solidFill>
                  <a:srgbClr val="FF0000"/>
                </a:solidFill>
              </a:rPr>
              <a:t> En </a:t>
            </a:r>
            <a:r>
              <a:rPr lang="fr-BE" dirty="0">
                <a:solidFill>
                  <a:srgbClr val="FF0000"/>
                </a:solidFill>
              </a:rPr>
              <a:t>cas de manquement à ces engagements, une pénalité sera appliquée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8921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BA1E7-B4B0-44DC-967B-E0D5F5C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3800" dirty="0" smtClean="0"/>
              <a:t>Concept – Engagements transporteur (6/7)</a:t>
            </a:r>
            <a:endParaRPr lang="fr-BE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4E906A-75D9-438E-A961-A7F0D799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7"/>
            <a:ext cx="10515600" cy="4351338"/>
          </a:xfrm>
        </p:spPr>
        <p:txBody>
          <a:bodyPr/>
          <a:lstStyle/>
          <a:p>
            <a:r>
              <a:rPr lang="fr-BE" dirty="0" smtClean="0"/>
              <a:t> Effectuer le chargement et la </a:t>
            </a:r>
            <a:r>
              <a:rPr lang="fr-BE" dirty="0"/>
              <a:t>livraison dans les délais </a:t>
            </a:r>
            <a:r>
              <a:rPr lang="fr-BE" dirty="0" smtClean="0"/>
              <a:t>prévus</a:t>
            </a:r>
          </a:p>
          <a:p>
            <a:endParaRPr lang="fr-BE" dirty="0"/>
          </a:p>
          <a:p>
            <a:r>
              <a:rPr lang="fr-BE" dirty="0" smtClean="0"/>
              <a:t> Disposer </a:t>
            </a:r>
            <a:r>
              <a:rPr lang="fr-BE" dirty="0"/>
              <a:t>de la place </a:t>
            </a:r>
            <a:r>
              <a:rPr lang="fr-BE" dirty="0" smtClean="0"/>
              <a:t>mentionnée</a:t>
            </a:r>
          </a:p>
          <a:p>
            <a:endParaRPr lang="fr-BE" dirty="0"/>
          </a:p>
          <a:p>
            <a:r>
              <a:rPr lang="fr-BE" dirty="0" smtClean="0"/>
              <a:t> Être </a:t>
            </a:r>
            <a:r>
              <a:rPr lang="fr-BE" dirty="0"/>
              <a:t>en ordre d’assurance </a:t>
            </a:r>
            <a:r>
              <a:rPr lang="fr-BE" dirty="0" smtClean="0"/>
              <a:t>CMR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>
                <a:solidFill>
                  <a:srgbClr val="FF0000"/>
                </a:solidFill>
              </a:rPr>
              <a:t> En </a:t>
            </a:r>
            <a:r>
              <a:rPr lang="fr-BE" dirty="0">
                <a:solidFill>
                  <a:srgbClr val="FF0000"/>
                </a:solidFill>
              </a:rPr>
              <a:t>cas de </a:t>
            </a:r>
            <a:r>
              <a:rPr lang="fr-BE" dirty="0" smtClean="0">
                <a:solidFill>
                  <a:srgbClr val="FF0000"/>
                </a:solidFill>
              </a:rPr>
              <a:t>manquement à ces engagements, </a:t>
            </a:r>
            <a:r>
              <a:rPr lang="fr-BE" dirty="0">
                <a:solidFill>
                  <a:srgbClr val="FF0000"/>
                </a:solidFill>
              </a:rPr>
              <a:t>une pénalité sera appliquée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22691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79E2D-0A15-4430-A663-392D5954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Concept – Calcul prix demandeur (7/7)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FDC73-7D0F-44DF-9A05-372900B5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 Prix </a:t>
            </a:r>
            <a:r>
              <a:rPr lang="fr-BE" dirty="0"/>
              <a:t>forfaitaire au chargement + déchargement [50..100] </a:t>
            </a:r>
            <a:r>
              <a:rPr lang="fr-BE" dirty="0" smtClean="0"/>
              <a:t>€</a:t>
            </a:r>
          </a:p>
          <a:p>
            <a:endParaRPr lang="fr-BE" dirty="0"/>
          </a:p>
          <a:p>
            <a:r>
              <a:rPr lang="fr-BE" dirty="0" smtClean="0"/>
              <a:t> Prix </a:t>
            </a:r>
            <a:r>
              <a:rPr lang="fr-BE" dirty="0"/>
              <a:t>au km pour le détour du camion [1..1,50] </a:t>
            </a:r>
            <a:r>
              <a:rPr lang="fr-BE" dirty="0" smtClean="0"/>
              <a:t>€</a:t>
            </a:r>
          </a:p>
          <a:p>
            <a:endParaRPr lang="fr-BE" dirty="0"/>
          </a:p>
          <a:p>
            <a:r>
              <a:rPr lang="fr-BE" dirty="0" smtClean="0"/>
              <a:t> Prix </a:t>
            </a:r>
            <a:r>
              <a:rPr lang="fr-BE" dirty="0"/>
              <a:t>au km pour le transport  [1..1,50] € * coefficient de </a:t>
            </a:r>
            <a:r>
              <a:rPr lang="fr-BE" dirty="0" smtClean="0"/>
              <a:t>remplissage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 +</a:t>
            </a:r>
            <a:r>
              <a:rPr lang="fr-BE" dirty="0"/>
              <a:t>25% de commission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354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1285</Words>
  <Application>Microsoft Office PowerPoint</Application>
  <PresentationFormat>Grand écran</PresentationFormat>
  <Paragraphs>280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 Black</vt:lpstr>
      <vt:lpstr>Wingdings</vt:lpstr>
      <vt:lpstr>Office Theme</vt:lpstr>
      <vt:lpstr>E-business – Projet</vt:lpstr>
      <vt:lpstr>Plan</vt:lpstr>
      <vt:lpstr>Concept – Description (1/7)</vt:lpstr>
      <vt:lpstr>Concept – Avantages (2/7)</vt:lpstr>
      <vt:lpstr>Concept – Segments visés (3/7)</vt:lpstr>
      <vt:lpstr>Concept – Solution informatique (4/7)</vt:lpstr>
      <vt:lpstr>Concept – Engagements demandeur (5/7)</vt:lpstr>
      <vt:lpstr>Concept – Engagements transporteur (6/7)</vt:lpstr>
      <vt:lpstr>Concept – Calcul prix demandeur (7/7)</vt:lpstr>
      <vt:lpstr>Modèle atomique de Weill et Vitale (1/1)</vt:lpstr>
      <vt:lpstr>Business Model Canvas (1/12)</vt:lpstr>
      <vt:lpstr>BMC – Partenaires clés (2/12)</vt:lpstr>
      <vt:lpstr>BMC – Activités clés (3/12)</vt:lpstr>
      <vt:lpstr>BMC – Ressources clés (4/12)</vt:lpstr>
      <vt:lpstr>BMC – Proposition de valeur (5/12)</vt:lpstr>
      <vt:lpstr>BMC – Relations clients (6/12)</vt:lpstr>
      <vt:lpstr>BMC – Canaux (7/12)</vt:lpstr>
      <vt:lpstr>BMC - Segments clients (8/12)</vt:lpstr>
      <vt:lpstr>BMC - Structure de coûts (9/12)</vt:lpstr>
      <vt:lpstr>BMC - Structure de coûts (10/12)</vt:lpstr>
      <vt:lpstr>BMC - Structure de coûts (11/12)</vt:lpstr>
      <vt:lpstr>BMC - Sources de revenus (12/12)</vt:lpstr>
      <vt:lpstr>Stratégie (1/1)</vt:lpstr>
      <vt:lpstr>Analyse SWOT (1/1)</vt:lpstr>
      <vt:lpstr>Modèle PESTEL (1/3)</vt:lpstr>
      <vt:lpstr>Modèle PESTEL (2/3)</vt:lpstr>
      <vt:lpstr>Modèle PESTEL (3/3)</vt:lpstr>
      <vt:lpstr>Modèle e3Value (1/1)</vt:lpstr>
      <vt:lpstr>Conclusion (1/2)</vt:lpstr>
      <vt:lpstr>Conclusion (2/2)</vt:lpstr>
      <vt:lpstr>Questions - réponses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eBusiness Uber truck</dc:title>
  <dc:creator>Dernoncourt Guillaume</dc:creator>
  <cp:lastModifiedBy>Jérôme Closset</cp:lastModifiedBy>
  <cp:revision>92</cp:revision>
  <dcterms:created xsi:type="dcterms:W3CDTF">2017-12-07T18:17:50Z</dcterms:created>
  <dcterms:modified xsi:type="dcterms:W3CDTF">2018-01-03T20:07:13Z</dcterms:modified>
</cp:coreProperties>
</file>