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4070" r:id="rId1"/>
  </p:sldMasterIdLst>
  <p:handoutMasterIdLst>
    <p:handoutMasterId r:id="rId10"/>
  </p:handoutMasterIdLst>
  <p:sldIdLst>
    <p:sldId id="257" r:id="rId2"/>
    <p:sldId id="258" r:id="rId3"/>
    <p:sldId id="256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15.021%" autoAdjust="0"/>
    <p:restoredTop sz="95.214%" autoAdjust="0"/>
  </p:normalViewPr>
  <p:slideViewPr>
    <p:cSldViewPr snapToGrid="0">
      <p:cViewPr varScale="1">
        <p:scale>
          <a:sx n="48" d="100"/>
          <a:sy n="48" d="100"/>
        </p:scale>
        <p:origin x="67" y="78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81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theme" Target="theme/theme1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viewProps" Target="view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presProps" Target="presProps.xml"/><Relationship Id="rId5" Type="http://purl.oclc.org/ooxml/officeDocument/relationships/slide" Target="slides/slide4.xml"/><Relationship Id="rId10" Type="http://purl.oclc.org/ooxml/officeDocument/relationships/handoutMaster" Target="handoutMasters/handoutMaster1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9B38F1F8-6D05-4E95-83E5-2AB8680B18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AA8712-2068-4032-AD0F-5C51B3D4CD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0793C-DE25-408B-9308-573236662152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4557AF-5BF5-4555-B60B-243AD56B5B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914C6C4-1AE5-4CA9-9072-14644F7065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8C3D5-03CF-49D9-A1DF-CFBE497293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4764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%"/>
                    <a:lumOff val="25%"/>
                  </a:schemeClr>
                </a:solidFill>
              </a:defRPr>
            </a:lvl1pPr>
          </a:lstStyle>
          <a:p>
            <a:fld id="{82A03EF1-21FF-45FE-AAAB-49567E6959F0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%"/>
                    <a:lumOff val="25%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%"/>
                    <a:lumOff val="25%"/>
                  </a:schemeClr>
                </a:solidFill>
              </a:defRPr>
            </a:lvl1pPr>
          </a:lstStyle>
          <a:p>
            <a:fld id="{CCA883BF-570E-4DC2-93DB-7E06666C5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26993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3EF1-21FF-45FE-AAAB-49567E6959F0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83BF-570E-4DC2-93DB-7E06666C5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5199532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%"/>
                    <a:lumOff val="25%"/>
                  </a:schemeClr>
                </a:solidFill>
              </a:defRPr>
            </a:lvl1pPr>
          </a:lstStyle>
          <a:p>
            <a:fld id="{82A03EF1-21FF-45FE-AAAB-49567E6959F0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%"/>
                    <a:lumOff val="25%"/>
                  </a:schemeClr>
                </a:solidFill>
              </a:defRPr>
            </a:lvl1pPr>
          </a:lstStyle>
          <a:p>
            <a:fld id="{CCA883BF-570E-4DC2-93DB-7E06666C5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542711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7876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86" y="614407"/>
            <a:ext cx="11029616" cy="506900"/>
          </a:xfrm>
        </p:spPr>
        <p:txBody>
          <a:bodyPr/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3EF1-21FF-45FE-AAAB-49567E6959F0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CA883BF-570E-4DC2-93DB-7E06666C5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4361240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%"/>
                    <a:lumOff val="25%"/>
                  </a:schemeClr>
                </a:solidFill>
              </a:defRPr>
            </a:lvl1pPr>
          </a:lstStyle>
          <a:p>
            <a:fld id="{82A03EF1-21FF-45FE-AAAB-49567E6959F0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%"/>
                    <a:lumOff val="25%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%"/>
                    <a:lumOff val="25%"/>
                  </a:schemeClr>
                </a:solidFill>
              </a:defRPr>
            </a:lvl1pPr>
          </a:lstStyle>
          <a:p>
            <a:fld id="{CCA883BF-570E-4DC2-93DB-7E06666C5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1346551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3EF1-21FF-45FE-AAAB-49567E6959F0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83BF-570E-4DC2-93DB-7E06666C5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7890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3EF1-21FF-45FE-AAAB-49567E6959F0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83BF-570E-4DC2-93DB-7E06666C5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7680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7040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1281" y="606554"/>
            <a:ext cx="11029616" cy="494166"/>
          </a:xfrm>
        </p:spPr>
        <p:txBody>
          <a:bodyPr/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3EF1-21FF-45FE-AAAB-49567E6959F0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83BF-570E-4DC2-93DB-7E06666C5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6402598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3EF1-21FF-45FE-AAAB-49567E6959F0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83BF-570E-4DC2-93DB-7E06666C5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2886038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%"/>
                    <a:lumOff val="25%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%"/>
                    <a:lumOff val="25%"/>
                  </a:schemeClr>
                </a:solidFill>
              </a:defRPr>
            </a:lvl1pPr>
          </a:lstStyle>
          <a:p>
            <a:fld id="{82A03EF1-21FF-45FE-AAAB-49567E6959F0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%"/>
                    <a:lumOff val="25%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%"/>
                    <a:lumOff val="25%"/>
                  </a:schemeClr>
                </a:solidFill>
              </a:defRPr>
            </a:lvl1pPr>
          </a:lstStyle>
          <a:p>
            <a:fld id="{CCA883BF-570E-4DC2-93DB-7E06666C5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7660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3EF1-21FF-45FE-AAAB-49567E6959F0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883BF-570E-4DC2-93DB-7E06666C56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48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2A03EF1-21FF-45FE-AAAB-49567E6959F0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A883BF-570E-4DC2-93DB-7E06666C565A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622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457200" rtl="0" eaLnBrk="1" latinLnBrk="0" hangingPunct="1">
        <a:spcBef>
          <a:spcPct val="0%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%"/>
        </a:spcBef>
        <a:spcAft>
          <a:spcPts val="600"/>
        </a:spcAft>
        <a:buClr>
          <a:schemeClr val="accent2"/>
        </a:buClr>
        <a:buSzPct val="92%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%"/>
        </a:spcBef>
        <a:spcAft>
          <a:spcPts val="600"/>
        </a:spcAft>
        <a:buClr>
          <a:schemeClr val="accent2"/>
        </a:buClr>
        <a:buSzPct val="92%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%"/>
        </a:spcBef>
        <a:spcAft>
          <a:spcPts val="600"/>
        </a:spcAft>
        <a:buClr>
          <a:schemeClr val="accent2"/>
        </a:buClr>
        <a:buSzPct val="92%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%"/>
        </a:spcBef>
        <a:spcAft>
          <a:spcPts val="600"/>
        </a:spcAft>
        <a:buClr>
          <a:schemeClr val="accent2"/>
        </a:buClr>
        <a:buSzPct val="92%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%"/>
        </a:spcBef>
        <a:spcAft>
          <a:spcPts val="600"/>
        </a:spcAft>
        <a:buClr>
          <a:schemeClr val="accent2"/>
        </a:buClr>
        <a:buSzPct val="92%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2"/>
        </a:buClr>
        <a:buSzPct val="92%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2"/>
        </a:buClr>
        <a:buSzPct val="92%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2"/>
        </a:buClr>
        <a:buSzPct val="92%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2"/>
        </a:buClr>
        <a:buSzPct val="92%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image" Target="../media/image1.emf"/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image" Target="../media/image2.png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5.emf"/><Relationship Id="rId2" Type="http://purl.oclc.org/ooxml/officeDocument/relationships/image" Target="../media/image4.emf"/><Relationship Id="rId1" Type="http://purl.oclc.org/ooxml/officeDocument/relationships/slideLayout" Target="../slideLayouts/slideLayout6.xml"/><Relationship Id="rId5" Type="http://purl.oclc.org/ooxml/officeDocument/relationships/image" Target="../media/image7.png"/><Relationship Id="rId4" Type="http://purl.oclc.org/ooxml/officeDocument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9.png"/><Relationship Id="rId2" Type="http://purl.oclc.org/ooxml/officeDocument/relationships/image" Target="../media/image8.emf"/><Relationship Id="rId1" Type="http://purl.oclc.org/ooxml/officeDocument/relationships/slideLayout" Target="../slideLayouts/slideLayout6.xml"/><Relationship Id="rId4" Type="http://purl.oclc.org/ooxml/officeDocument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purl.oclc.org/ooxml/officeDocument/relationships/image" Target="../media/image12.png"/><Relationship Id="rId2" Type="http://purl.oclc.org/ooxml/officeDocument/relationships/image" Target="../media/image11.emf"/><Relationship Id="rId1" Type="http://purl.oclc.org/ooxml/officeDocument/relationships/slideLayout" Target="../slideLayouts/slideLayout6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2C0F99-4589-43BE-8E58-B6EECD90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13" y="0"/>
            <a:ext cx="11029616" cy="1013800"/>
          </a:xfrm>
        </p:spPr>
        <p:txBody>
          <a:bodyPr>
            <a:normAutofit/>
          </a:bodyPr>
          <a:lstStyle/>
          <a:p>
            <a:r>
              <a:rPr lang="it-IT" sz="2400" dirty="0" err="1"/>
              <a:t>Description</a:t>
            </a:r>
            <a:r>
              <a:rPr lang="it-IT" sz="2400" dirty="0"/>
              <a:t> of the </a:t>
            </a:r>
            <a:r>
              <a:rPr lang="it-IT" sz="2400" dirty="0" err="1"/>
              <a:t>environment</a:t>
            </a:r>
            <a:r>
              <a:rPr lang="it-IT" sz="2400" dirty="0"/>
              <a:t> </a:t>
            </a:r>
            <a:r>
              <a:rPr lang="it-IT" sz="2400" dirty="0" err="1"/>
              <a:t>uc</a:t>
            </a:r>
            <a:endParaRPr lang="it-IT" sz="24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70E33C8-C774-417F-A425-C58F4E8E9D22}"/>
              </a:ext>
            </a:extLst>
          </p:cNvPr>
          <p:cNvSpPr txBox="1"/>
          <p:nvPr/>
        </p:nvSpPr>
        <p:spPr>
          <a:xfrm>
            <a:off x="451413" y="1574157"/>
            <a:ext cx="112853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Description of the UC: </a:t>
            </a:r>
            <a:r>
              <a:rPr lang="en-US" dirty="0"/>
              <a:t>Credit Card (CC) Transaction for a Bank</a:t>
            </a:r>
          </a:p>
          <a:p>
            <a:r>
              <a:rPr lang="en-US" b="1" dirty="0"/>
              <a:t>Non-Functional Requirements (NFR):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NFR-1 The average number of transactions per second (TPS) is 500. 90% of the time the peak is below double of the average. The maximum peak that the system must handle is the double of the 90% peak.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NFR-2 The system must ensure a HA at 99.999%.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NFR-3 In case of a disaster, such as Earthquake or flooding in the Data Center site area, the system functionality must be restored and be able to provide Production and Non-Production capabilities and at least 50% of the Dev and Test Capabilities.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NFR-4 The Development team has available an environment that is half the size of the full Production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NFR-5 Before putting in production any new release of software a complete round of functional test must be completed. The Test environment is the same size of the development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NFR-6 Before putting in production any new release of software a complete round of performance test must be completed stressing the system at TPS peaks.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NFR-7 The Software is written in Java and run on the selected Application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NFR-8 The DB used by the system is the selected DB</a:t>
            </a:r>
          </a:p>
          <a:p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566450375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64BFCB60-D3CA-4CD3-BEFF-AAB9375B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00" y="0"/>
            <a:ext cx="11029616" cy="1013800"/>
          </a:xfrm>
        </p:spPr>
        <p:txBody>
          <a:bodyPr>
            <a:normAutofit/>
          </a:bodyPr>
          <a:lstStyle/>
          <a:p>
            <a:r>
              <a:rPr lang="it-IT" sz="2400" dirty="0"/>
              <a:t>SIZING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62DD81C-0EF7-42C9-84AC-7BDFB0582D5B}"/>
              </a:ext>
            </a:extLst>
          </p:cNvPr>
          <p:cNvSpPr txBox="1"/>
          <p:nvPr/>
        </p:nvSpPr>
        <p:spPr>
          <a:xfrm>
            <a:off x="368299" y="3630285"/>
            <a:ext cx="116161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input </a:t>
            </a:r>
            <a:r>
              <a:rPr lang="it-IT" sz="1400" dirty="0" err="1"/>
              <a:t>provided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system must support up to </a:t>
            </a:r>
            <a:r>
              <a:rPr lang="it-IT" sz="1400" b="1" dirty="0"/>
              <a:t>2000 TPS</a:t>
            </a:r>
            <a:r>
              <a:rPr lang="it-IT" sz="1400" dirty="0"/>
              <a:t>. </a:t>
            </a:r>
          </a:p>
          <a:p>
            <a:pPr lvl="1"/>
            <a:r>
              <a:rPr lang="it-IT" sz="1400" dirty="0"/>
              <a:t>In </a:t>
            </a:r>
            <a:r>
              <a:rPr lang="it-IT" sz="1400" dirty="0" err="1"/>
              <a:t>fact</a:t>
            </a:r>
            <a:r>
              <a:rPr lang="it-IT" sz="1400" dirty="0"/>
              <a:t>, for the first Non-</a:t>
            </a:r>
            <a:r>
              <a:rPr lang="it-IT" sz="1400" dirty="0" err="1"/>
              <a:t>Functional</a:t>
            </a:r>
            <a:r>
              <a:rPr lang="it-IT" sz="1400" dirty="0"/>
              <a:t> </a:t>
            </a:r>
            <a:r>
              <a:rPr lang="it-IT" sz="1400" dirty="0" err="1"/>
              <a:t>Requirement</a:t>
            </a:r>
            <a:r>
              <a:rPr lang="it-IT" sz="1400" dirty="0"/>
              <a:t> (</a:t>
            </a:r>
            <a:r>
              <a:rPr lang="it-IT" sz="1400" b="1" dirty="0"/>
              <a:t>NFR-1</a:t>
            </a:r>
            <a:r>
              <a:rPr lang="it-IT" sz="1400" dirty="0"/>
              <a:t>),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considered</a:t>
            </a:r>
            <a:r>
              <a:rPr lang="it-IT" sz="1400" dirty="0"/>
              <a:t> the maximum </a:t>
            </a:r>
            <a:r>
              <a:rPr lang="it-IT" sz="1400" dirty="0" err="1"/>
              <a:t>possible</a:t>
            </a:r>
            <a:r>
              <a:rPr lang="it-IT" sz="1400" dirty="0"/>
              <a:t> </a:t>
            </a:r>
            <a:r>
              <a:rPr lang="it-IT" sz="1400" dirty="0" err="1"/>
              <a:t>peak</a:t>
            </a:r>
            <a:r>
              <a:rPr lang="it-IT" sz="1400" dirty="0"/>
              <a:t> </a:t>
            </a:r>
            <a:r>
              <a:rPr lang="it-IT" sz="1400" dirty="0" err="1"/>
              <a:t>manageable</a:t>
            </a:r>
            <a:r>
              <a:rPr lang="it-IT" sz="1400" dirty="0"/>
              <a:t> by the system. In </a:t>
            </a:r>
            <a:r>
              <a:rPr lang="it-IT" sz="1400" dirty="0" err="1"/>
              <a:t>particular</a:t>
            </a:r>
            <a:r>
              <a:rPr lang="it-IT" sz="1400" dirty="0"/>
              <a:t>, 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derived</a:t>
            </a:r>
            <a:r>
              <a:rPr lang="it-IT" sz="1400" dirty="0"/>
              <a:t> from the </a:t>
            </a:r>
            <a:r>
              <a:rPr lang="it-IT" sz="1400" dirty="0" err="1"/>
              <a:t>notion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90% of the time the </a:t>
            </a:r>
            <a:r>
              <a:rPr lang="it-IT" sz="1400" dirty="0" err="1"/>
              <a:t>peak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below</a:t>
            </a:r>
            <a:r>
              <a:rPr lang="it-IT" sz="1400" dirty="0"/>
              <a:t> double of the </a:t>
            </a:r>
            <a:r>
              <a:rPr lang="it-IT" sz="1400" dirty="0" err="1"/>
              <a:t>average</a:t>
            </a:r>
            <a:r>
              <a:rPr lang="it-IT" sz="1400" dirty="0"/>
              <a:t> (</a:t>
            </a:r>
            <a:r>
              <a:rPr lang="it-IT" sz="1400" dirty="0" err="1"/>
              <a:t>chosen</a:t>
            </a:r>
            <a:r>
              <a:rPr lang="it-IT" sz="1400" dirty="0"/>
              <a:t> </a:t>
            </a:r>
            <a:r>
              <a:rPr lang="it-IT" sz="1400" dirty="0" err="1"/>
              <a:t>equal</a:t>
            </a:r>
            <a:r>
              <a:rPr lang="it-IT" sz="1400" dirty="0"/>
              <a:t> to </a:t>
            </a:r>
            <a:r>
              <a:rPr lang="it-IT" sz="1400" b="1" dirty="0"/>
              <a:t>500 TPS</a:t>
            </a:r>
            <a:r>
              <a:rPr lang="it-IT" sz="1400" dirty="0"/>
              <a:t>), </a:t>
            </a:r>
            <a:r>
              <a:rPr lang="it-IT" sz="1400" dirty="0" err="1"/>
              <a:t>therefore</a:t>
            </a:r>
            <a:r>
              <a:rPr lang="it-IT" sz="1400" dirty="0"/>
              <a:t> </a:t>
            </a:r>
            <a:r>
              <a:rPr lang="it-IT" sz="1400" dirty="0" err="1"/>
              <a:t>below</a:t>
            </a:r>
            <a:r>
              <a:rPr lang="it-IT" sz="1400" dirty="0"/>
              <a:t> 1000 TPS, and </a:t>
            </a:r>
            <a:r>
              <a:rPr lang="it-IT" sz="1400" dirty="0" err="1"/>
              <a:t>that</a:t>
            </a:r>
            <a:r>
              <a:rPr lang="it-IT" sz="1400" dirty="0"/>
              <a:t> the maximum </a:t>
            </a:r>
            <a:r>
              <a:rPr lang="it-IT" sz="1400" dirty="0" err="1"/>
              <a:t>peak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equal</a:t>
            </a:r>
            <a:r>
              <a:rPr lang="it-IT" sz="1400" dirty="0"/>
              <a:t> to the double of the 90% </a:t>
            </a:r>
            <a:r>
              <a:rPr lang="it-IT" sz="1400" dirty="0" err="1"/>
              <a:t>peak</a:t>
            </a:r>
            <a:r>
              <a:rPr lang="it-IT" sz="1400" dirty="0"/>
              <a:t>.</a:t>
            </a:r>
          </a:p>
          <a:p>
            <a:r>
              <a:rPr lang="it-IT" sz="1400" dirty="0"/>
              <a:t>     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choice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done</a:t>
            </a:r>
            <a:r>
              <a:rPr lang="it-IT" sz="1400" dirty="0"/>
              <a:t>, </a:t>
            </a:r>
            <a:r>
              <a:rPr lang="it-IT" sz="1400" dirty="0" err="1"/>
              <a:t>also</a:t>
            </a:r>
            <a:r>
              <a:rPr lang="it-IT" sz="1400" dirty="0"/>
              <a:t>, in </a:t>
            </a:r>
            <a:r>
              <a:rPr lang="it-IT" sz="1400" dirty="0" err="1"/>
              <a:t>order</a:t>
            </a:r>
            <a:r>
              <a:rPr lang="it-IT" sz="1400" dirty="0"/>
              <a:t> to </a:t>
            </a:r>
            <a:r>
              <a:rPr lang="it-IT" sz="1400" dirty="0" err="1"/>
              <a:t>satisfy</a:t>
            </a:r>
            <a:r>
              <a:rPr lang="it-IT" sz="1400" dirty="0"/>
              <a:t> the </a:t>
            </a:r>
            <a:r>
              <a:rPr lang="it-IT" sz="1400" b="1" dirty="0"/>
              <a:t>NFR-6</a:t>
            </a:r>
            <a:r>
              <a:rPr lang="it-IT" sz="1400" dirty="0"/>
              <a:t>. In </a:t>
            </a:r>
            <a:r>
              <a:rPr lang="it-IT" sz="1400" dirty="0" err="1"/>
              <a:t>fact</a:t>
            </a:r>
            <a:r>
              <a:rPr lang="it-IT" sz="1400" dirty="0"/>
              <a:t>, in </a:t>
            </a:r>
            <a:r>
              <a:rPr lang="it-IT" sz="1400" dirty="0" err="1"/>
              <a:t>this</a:t>
            </a:r>
            <a:r>
              <a:rPr lang="it-IT" sz="1400" dirty="0"/>
              <a:t> way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possible</a:t>
            </a:r>
            <a:r>
              <a:rPr lang="it-IT" sz="1400" dirty="0"/>
              <a:t> to </a:t>
            </a:r>
            <a:r>
              <a:rPr lang="it-IT" sz="1400" dirty="0" err="1"/>
              <a:t>analize</a:t>
            </a:r>
            <a:r>
              <a:rPr lang="it-IT" sz="1400" dirty="0"/>
              <a:t> the system by </a:t>
            </a:r>
            <a:r>
              <a:rPr lang="it-IT" sz="1400" dirty="0" err="1"/>
              <a:t>stressing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TPS </a:t>
            </a:r>
            <a:r>
              <a:rPr lang="it-IT" sz="1400" dirty="0" err="1"/>
              <a:t>peaks</a:t>
            </a:r>
            <a:r>
              <a:rPr lang="it-IT" sz="1400" dirty="0"/>
              <a:t>.</a:t>
            </a:r>
          </a:p>
          <a:p>
            <a:r>
              <a:rPr lang="it-IT" sz="1400" dirty="0"/>
              <a:t>	- The </a:t>
            </a:r>
            <a:r>
              <a:rPr lang="it-IT" sz="1400" dirty="0" err="1"/>
              <a:t>other</a:t>
            </a:r>
            <a:r>
              <a:rPr lang="it-IT" sz="1400" dirty="0"/>
              <a:t> input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a x86 core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able</a:t>
            </a:r>
            <a:r>
              <a:rPr lang="it-IT" sz="1400" dirty="0"/>
              <a:t> to </a:t>
            </a:r>
            <a:r>
              <a:rPr lang="it-IT" sz="1400" dirty="0" err="1"/>
              <a:t>process</a:t>
            </a:r>
            <a:r>
              <a:rPr lang="it-IT" sz="1400" dirty="0"/>
              <a:t> 20 TPS</a:t>
            </a:r>
          </a:p>
          <a:p>
            <a:r>
              <a:rPr lang="it-IT" sz="1400" dirty="0"/>
              <a:t>	- A </a:t>
            </a:r>
            <a:r>
              <a:rPr lang="it-IT" sz="1400" dirty="0" err="1"/>
              <a:t>LinuxONE</a:t>
            </a:r>
            <a:r>
              <a:rPr lang="it-IT" sz="1400" dirty="0"/>
              <a:t> core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able</a:t>
            </a:r>
            <a:r>
              <a:rPr lang="it-IT" sz="1400" dirty="0"/>
              <a:t> to </a:t>
            </a:r>
            <a:r>
              <a:rPr lang="it-IT" sz="1400" dirty="0" err="1"/>
              <a:t>perform</a:t>
            </a:r>
            <a:r>
              <a:rPr lang="it-IT" sz="1400" dirty="0"/>
              <a:t> 10xTPS, </a:t>
            </a:r>
            <a:r>
              <a:rPr lang="it-IT" sz="1400" dirty="0" err="1"/>
              <a:t>therefore</a:t>
            </a:r>
            <a:r>
              <a:rPr lang="it-IT" sz="1400" dirty="0"/>
              <a:t> 200 TSP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For </a:t>
            </a:r>
            <a:r>
              <a:rPr lang="it-IT" sz="1400" dirty="0" err="1"/>
              <a:t>what</a:t>
            </a:r>
            <a:r>
              <a:rPr lang="it-IT" sz="1400" dirty="0"/>
              <a:t> </a:t>
            </a:r>
            <a:r>
              <a:rPr lang="it-IT" sz="1400" dirty="0" err="1"/>
              <a:t>concerns</a:t>
            </a:r>
            <a:r>
              <a:rPr lang="it-IT" sz="1400" dirty="0"/>
              <a:t> the second Non-</a:t>
            </a:r>
            <a:r>
              <a:rPr lang="it-IT" sz="1400" dirty="0" err="1"/>
              <a:t>Functional</a:t>
            </a:r>
            <a:r>
              <a:rPr lang="it-IT" sz="1400" dirty="0"/>
              <a:t> </a:t>
            </a:r>
            <a:r>
              <a:rPr lang="it-IT" sz="1400" dirty="0" err="1"/>
              <a:t>Requirement</a:t>
            </a:r>
            <a:r>
              <a:rPr lang="it-IT" sz="1400" dirty="0"/>
              <a:t> (</a:t>
            </a:r>
            <a:r>
              <a:rPr lang="it-IT" sz="1400" b="1" dirty="0"/>
              <a:t>NFR-2</a:t>
            </a:r>
            <a:r>
              <a:rPr lang="it-IT" sz="1400" dirty="0"/>
              <a:t>), the </a:t>
            </a:r>
            <a:r>
              <a:rPr lang="it-IT" sz="1400" dirty="0" err="1"/>
              <a:t>required</a:t>
            </a:r>
            <a:r>
              <a:rPr lang="it-IT" sz="1400" dirty="0"/>
              <a:t> HA </a:t>
            </a:r>
            <a:r>
              <a:rPr lang="it-IT" sz="1400" dirty="0" err="1"/>
              <a:t>percentage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reached</a:t>
            </a:r>
            <a:r>
              <a:rPr lang="it-IT" sz="1400" dirty="0"/>
              <a:t> by </a:t>
            </a:r>
            <a:r>
              <a:rPr lang="it-IT" sz="1400" dirty="0" err="1"/>
              <a:t>increasing</a:t>
            </a:r>
            <a:r>
              <a:rPr lang="it-IT" sz="1400" dirty="0"/>
              <a:t> the max server faults </a:t>
            </a:r>
            <a:r>
              <a:rPr lang="it-IT" sz="1400" dirty="0" err="1"/>
              <a:t>value</a:t>
            </a:r>
            <a:r>
              <a:rPr lang="it-IT" sz="1400" dirty="0"/>
              <a:t>, from the minimum </a:t>
            </a:r>
            <a:r>
              <a:rPr lang="it-IT" sz="1400" dirty="0" err="1"/>
              <a:t>necessary</a:t>
            </a:r>
            <a:r>
              <a:rPr lang="it-IT" sz="1400" dirty="0"/>
              <a:t> for the </a:t>
            </a:r>
            <a:r>
              <a:rPr lang="it-IT" sz="1400" dirty="0" err="1"/>
              <a:t>workload</a:t>
            </a:r>
            <a:r>
              <a:rPr lang="it-IT" sz="1400" dirty="0"/>
              <a:t> to 3, in </a:t>
            </a:r>
            <a:r>
              <a:rPr lang="it-IT" sz="1400" dirty="0" err="1"/>
              <a:t>order</a:t>
            </a:r>
            <a:r>
              <a:rPr lang="it-IT" sz="1400" dirty="0"/>
              <a:t> to </a:t>
            </a:r>
            <a:r>
              <a:rPr lang="it-IT" sz="1400" dirty="0" err="1"/>
              <a:t>consequently</a:t>
            </a:r>
            <a:r>
              <a:rPr lang="it-IT" sz="1400" dirty="0"/>
              <a:t> </a:t>
            </a:r>
            <a:r>
              <a:rPr lang="it-IT" sz="1400" dirty="0" err="1"/>
              <a:t>increase</a:t>
            </a:r>
            <a:r>
              <a:rPr lang="it-IT" sz="1400" dirty="0"/>
              <a:t> the </a:t>
            </a:r>
            <a:r>
              <a:rPr lang="it-IT" sz="1400" dirty="0" err="1"/>
              <a:t>number</a:t>
            </a:r>
            <a:r>
              <a:rPr lang="it-IT" sz="1400" dirty="0"/>
              <a:t> of servers.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considaration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made </a:t>
            </a:r>
            <a:r>
              <a:rPr lang="it-IT" sz="1400" dirty="0" err="1"/>
              <a:t>only</a:t>
            </a:r>
            <a:r>
              <a:rPr lang="it-IT" sz="1400" dirty="0"/>
              <a:t> for the x86 </a:t>
            </a:r>
            <a:r>
              <a:rPr lang="it-IT" sz="1400" dirty="0" err="1"/>
              <a:t>platform</a:t>
            </a:r>
            <a:r>
              <a:rPr lang="it-IT" sz="1400" dirty="0"/>
              <a:t>, </a:t>
            </a:r>
            <a:r>
              <a:rPr lang="it-IT" sz="1400" dirty="0" err="1"/>
              <a:t>beacause</a:t>
            </a:r>
            <a:r>
              <a:rPr lang="it-IT" sz="1400" dirty="0"/>
              <a:t> </a:t>
            </a:r>
            <a:r>
              <a:rPr lang="it-IT" sz="1400" dirty="0" err="1"/>
              <a:t>considered</a:t>
            </a:r>
            <a:r>
              <a:rPr lang="it-IT" sz="1400" dirty="0"/>
              <a:t> </a:t>
            </a:r>
            <a:r>
              <a:rPr lang="it-IT" sz="1400" dirty="0" err="1"/>
              <a:t>unnecessary</a:t>
            </a:r>
            <a:r>
              <a:rPr lang="it-IT" sz="1400" dirty="0"/>
              <a:t> for </a:t>
            </a:r>
            <a:r>
              <a:rPr lang="it-IT" sz="1400" dirty="0" err="1"/>
              <a:t>LinuxONE</a:t>
            </a:r>
            <a:r>
              <a:rPr lang="it-IT" sz="1400" dirty="0"/>
              <a:t>, thanks to </a:t>
            </a:r>
            <a:r>
              <a:rPr lang="it-IT" sz="1400" dirty="0" err="1"/>
              <a:t>its</a:t>
            </a:r>
            <a:r>
              <a:rPr lang="it-IT" sz="1400" dirty="0"/>
              <a:t> </a:t>
            </a:r>
            <a:r>
              <a:rPr lang="it-IT" sz="1400" dirty="0" err="1"/>
              <a:t>inner</a:t>
            </a:r>
            <a:r>
              <a:rPr lang="it-IT" sz="1400" dirty="0"/>
              <a:t> </a:t>
            </a:r>
            <a:r>
              <a:rPr lang="it-IT" sz="1400" dirty="0" err="1"/>
              <a:t>availability</a:t>
            </a:r>
            <a:r>
              <a:rPr lang="it-IT" sz="1400" dirty="0"/>
              <a:t>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For the </a:t>
            </a:r>
            <a:r>
              <a:rPr lang="it-IT" sz="1400" dirty="0" err="1"/>
              <a:t>other</a:t>
            </a:r>
            <a:r>
              <a:rPr lang="it-IT" sz="1400" dirty="0"/>
              <a:t> </a:t>
            </a:r>
            <a:r>
              <a:rPr lang="it-IT" sz="1400" dirty="0" err="1"/>
              <a:t>requirements</a:t>
            </a:r>
            <a:r>
              <a:rPr lang="it-IT" sz="1400" dirty="0"/>
              <a:t>, up to the </a:t>
            </a:r>
            <a:r>
              <a:rPr lang="it-IT" sz="1400" dirty="0" err="1"/>
              <a:t>sixth</a:t>
            </a:r>
            <a:r>
              <a:rPr lang="it-IT" sz="1400" dirty="0"/>
              <a:t> one, </a:t>
            </a:r>
            <a:r>
              <a:rPr lang="it-IT" sz="1400" dirty="0" err="1"/>
              <a:t>they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satisfied</a:t>
            </a:r>
            <a:r>
              <a:rPr lang="it-IT" sz="1400" dirty="0"/>
              <a:t> by </a:t>
            </a:r>
            <a:r>
              <a:rPr lang="it-IT" sz="1400" dirty="0" err="1"/>
              <a:t>modifying</a:t>
            </a:r>
            <a:r>
              <a:rPr lang="it-IT" sz="1400" dirty="0"/>
              <a:t> the </a:t>
            </a:r>
            <a:r>
              <a:rPr lang="it-IT" sz="1400" dirty="0" err="1"/>
              <a:t>environments</a:t>
            </a:r>
            <a:r>
              <a:rPr lang="it-IT" sz="1400" dirty="0"/>
              <a:t> </a:t>
            </a:r>
            <a:r>
              <a:rPr lang="it-IT" sz="1400" dirty="0" err="1"/>
              <a:t>percentages</a:t>
            </a:r>
            <a:r>
              <a:rPr lang="it-IT" sz="1400" dirty="0"/>
              <a:t>, in </a:t>
            </a:r>
            <a:r>
              <a:rPr lang="it-IT" sz="1400" dirty="0" err="1"/>
              <a:t>such</a:t>
            </a:r>
            <a:r>
              <a:rPr lang="it-IT" sz="1400" dirty="0"/>
              <a:t> a way to </a:t>
            </a:r>
            <a:r>
              <a:rPr lang="it-IT" sz="1400" dirty="0" err="1"/>
              <a:t>obtain</a:t>
            </a:r>
            <a:r>
              <a:rPr lang="it-IT" sz="1400" dirty="0"/>
              <a:t> the </a:t>
            </a:r>
            <a:r>
              <a:rPr lang="it-IT" sz="1400" dirty="0" err="1"/>
              <a:t>desired</a:t>
            </a:r>
            <a:r>
              <a:rPr lang="it-IT" sz="1400" dirty="0"/>
              <a:t>  </a:t>
            </a:r>
            <a:r>
              <a:rPr lang="it-IT" sz="1400" dirty="0" err="1"/>
              <a:t>configurations</a:t>
            </a:r>
            <a:r>
              <a:rPr lang="it-IT" sz="1400" dirty="0"/>
              <a:t>, </a:t>
            </a:r>
            <a:r>
              <a:rPr lang="it-IT" sz="1400" dirty="0" err="1"/>
              <a:t>either</a:t>
            </a:r>
            <a:r>
              <a:rPr lang="it-IT" sz="1400" dirty="0"/>
              <a:t> for the x86 and for the </a:t>
            </a:r>
            <a:r>
              <a:rPr lang="it-IT" sz="1400" dirty="0" err="1"/>
              <a:t>LinuxONE</a:t>
            </a:r>
            <a:r>
              <a:rPr lang="it-IT" sz="1400" dirty="0"/>
              <a:t> </a:t>
            </a:r>
            <a:r>
              <a:rPr lang="it-IT" sz="1400" dirty="0" err="1"/>
              <a:t>platforms</a:t>
            </a:r>
            <a:r>
              <a:rPr lang="it-IT" sz="1400" dirty="0"/>
              <a:t>.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71D7249-37E0-4D9F-962A-25E78B39A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864"/>
            <a:ext cx="28854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800" b="0" i="0" u="none" strike="noStrike" cap="none" normalizeH="0" baseline="0%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26BC5B7-06D1-483B-BF18-934948762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765300"/>
            <a:ext cx="114554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39274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C2BADF-42DA-4C88-87C6-7164047B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01" y="253904"/>
            <a:ext cx="9813205" cy="776224"/>
          </a:xfrm>
        </p:spPr>
        <p:txBody>
          <a:bodyPr>
            <a:normAutofit/>
          </a:bodyPr>
          <a:lstStyle/>
          <a:p>
            <a:r>
              <a:rPr lang="it-IT" sz="2400" dirty="0"/>
              <a:t>Technical </a:t>
            </a:r>
            <a:r>
              <a:rPr lang="it-IT" sz="2400" dirty="0" err="1"/>
              <a:t>architecture</a:t>
            </a:r>
            <a:r>
              <a:rPr lang="it-IT" sz="2400" dirty="0"/>
              <a:t> for the </a:t>
            </a:r>
            <a:r>
              <a:rPr lang="it-IT" sz="2400" dirty="0" err="1"/>
              <a:t>two</a:t>
            </a:r>
            <a:r>
              <a:rPr lang="it-IT" sz="2400" dirty="0"/>
              <a:t> </a:t>
            </a:r>
            <a:r>
              <a:rPr lang="it-IT" sz="2400" dirty="0" err="1"/>
              <a:t>cases</a:t>
            </a:r>
            <a:endParaRPr lang="it-IT" sz="2400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6BCCE4AC-04D6-45A5-94B2-BFD3162BD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100" y="1393710"/>
            <a:ext cx="405141" cy="127017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99471C4-C9DC-4CCC-A786-53A06D981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582" y="1393721"/>
            <a:ext cx="405142" cy="127017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BE9525D-0A3D-4860-8518-9A5B41CF5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864" y="1393717"/>
            <a:ext cx="405141" cy="127017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E8229374-C4E3-4495-9107-986277B5B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241" y="1393710"/>
            <a:ext cx="405141" cy="1270174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FB19CD10-CC75-4839-8EC1-E8D36121C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369" y="1415798"/>
            <a:ext cx="405139" cy="1270168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D6FB3F12-BD52-49DF-8350-22DE3EA07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138" y="1415795"/>
            <a:ext cx="405140" cy="1270171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35B69F9D-0937-417E-AAC2-29FCC8254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599" y="1415801"/>
            <a:ext cx="405138" cy="1270165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F5D9489C-18E1-42E1-9CD4-C561E37B9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661" y="1415803"/>
            <a:ext cx="405140" cy="1270171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DD7DE86-02DE-4572-98BC-2EF83CE544B1}"/>
              </a:ext>
            </a:extLst>
          </p:cNvPr>
          <p:cNvSpPr txBox="1"/>
          <p:nvPr/>
        </p:nvSpPr>
        <p:spPr>
          <a:xfrm>
            <a:off x="1940560" y="2822134"/>
            <a:ext cx="28825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/>
              <a:t>Prod</a:t>
            </a:r>
            <a:r>
              <a:rPr lang="it-IT" sz="1400" dirty="0"/>
              <a:t>           </a:t>
            </a:r>
            <a:r>
              <a:rPr lang="it-IT" sz="1400" dirty="0" err="1"/>
              <a:t>PreProd</a:t>
            </a:r>
            <a:r>
              <a:rPr lang="it-IT" sz="1400" dirty="0"/>
              <a:t>    	Dev</a:t>
            </a:r>
          </a:p>
          <a:p>
            <a:pPr algn="ctr"/>
            <a:r>
              <a:rPr lang="it-IT" sz="1400" dirty="0"/>
              <a:t> 8 servers 	 5 servers	4 servers</a:t>
            </a:r>
          </a:p>
          <a:p>
            <a:pPr algn="ctr"/>
            <a:r>
              <a:rPr lang="it-IT" sz="1400" dirty="0"/>
              <a:t>160 cores	100 cores	80 cores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DFECAF55-A942-49A1-90FA-CDC91A9B4F78}"/>
              </a:ext>
            </a:extLst>
          </p:cNvPr>
          <p:cNvSpPr txBox="1"/>
          <p:nvPr/>
        </p:nvSpPr>
        <p:spPr>
          <a:xfrm>
            <a:off x="5368083" y="2844219"/>
            <a:ext cx="18167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Test    	DR</a:t>
            </a:r>
          </a:p>
          <a:p>
            <a:pPr algn="ctr"/>
            <a:r>
              <a:rPr lang="it-IT" sz="1400" dirty="0"/>
              <a:t>4 servers    	13 servers</a:t>
            </a:r>
          </a:p>
          <a:p>
            <a:pPr algn="ctr"/>
            <a:r>
              <a:rPr lang="it-IT" sz="1400" dirty="0"/>
              <a:t>80 cores	260 cores</a:t>
            </a:r>
          </a:p>
          <a:p>
            <a:pPr algn="ctr"/>
            <a:endParaRPr lang="it-IT" sz="1400" dirty="0"/>
          </a:p>
        </p:txBody>
      </p:sp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id="{1438A689-E860-49AB-ABA9-DA5400E72B35}"/>
              </a:ext>
            </a:extLst>
          </p:cNvPr>
          <p:cNvSpPr/>
          <p:nvPr/>
        </p:nvSpPr>
        <p:spPr>
          <a:xfrm>
            <a:off x="438801" y="1244560"/>
            <a:ext cx="1532938" cy="1737371"/>
          </a:xfrm>
          <a:prstGeom prst="roundRect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Imputs</a:t>
            </a:r>
            <a:r>
              <a:rPr lang="it-IT" dirty="0"/>
              <a:t>:</a:t>
            </a:r>
          </a:p>
          <a:p>
            <a:pPr algn="ctr"/>
            <a:r>
              <a:rPr lang="it-IT" dirty="0" err="1"/>
              <a:t>Workload</a:t>
            </a:r>
            <a:r>
              <a:rPr lang="it-IT" dirty="0"/>
              <a:t> =</a:t>
            </a:r>
          </a:p>
          <a:p>
            <a:pPr algn="ctr"/>
            <a:r>
              <a:rPr lang="it-IT" dirty="0"/>
              <a:t>2000 TPS</a:t>
            </a:r>
          </a:p>
          <a:p>
            <a:pPr algn="ctr"/>
            <a:r>
              <a:rPr lang="it-IT" dirty="0"/>
              <a:t>(Maximum Peak)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7FD3C2ED-0294-42E1-B756-4B9906861AAD}"/>
              </a:ext>
            </a:extLst>
          </p:cNvPr>
          <p:cNvSpPr txBox="1"/>
          <p:nvPr/>
        </p:nvSpPr>
        <p:spPr>
          <a:xfrm>
            <a:off x="3078866" y="1046469"/>
            <a:ext cx="707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Site 1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36664B4A-7AE8-43BA-ACA2-E0D627E55C27}"/>
              </a:ext>
            </a:extLst>
          </p:cNvPr>
          <p:cNvSpPr txBox="1"/>
          <p:nvPr/>
        </p:nvSpPr>
        <p:spPr>
          <a:xfrm>
            <a:off x="5799801" y="1046459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Site 2</a:t>
            </a:r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4286799B-8DEF-4667-8254-759EE33C3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419" y="4234501"/>
            <a:ext cx="415156" cy="1388179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16857D25-CED5-4164-80F3-11C28E578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782" y="4258161"/>
            <a:ext cx="415156" cy="1388179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7C7A40D7-564C-4694-B1EC-234E8EF14F5F}"/>
              </a:ext>
            </a:extLst>
          </p:cNvPr>
          <p:cNvSpPr txBox="1"/>
          <p:nvPr/>
        </p:nvSpPr>
        <p:spPr>
          <a:xfrm>
            <a:off x="3069339" y="3842771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Site 1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ED3D334-692F-4E09-8BAD-A3FC9493F360}"/>
              </a:ext>
            </a:extLst>
          </p:cNvPr>
          <p:cNvSpPr txBox="1"/>
          <p:nvPr/>
        </p:nvSpPr>
        <p:spPr>
          <a:xfrm>
            <a:off x="5799800" y="3842771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Site 2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41AE0AE4-3F97-4056-8E43-737E53E3F3C3}"/>
              </a:ext>
            </a:extLst>
          </p:cNvPr>
          <p:cNvSpPr txBox="1"/>
          <p:nvPr/>
        </p:nvSpPr>
        <p:spPr>
          <a:xfrm>
            <a:off x="1939610" y="5810454"/>
            <a:ext cx="28825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1 </a:t>
            </a:r>
            <a:r>
              <a:rPr lang="it-IT" sz="1400" dirty="0" err="1"/>
              <a:t>LinuxONE</a:t>
            </a:r>
            <a:r>
              <a:rPr lang="it-IT" sz="1400" dirty="0"/>
              <a:t> with:</a:t>
            </a:r>
          </a:p>
          <a:p>
            <a:pPr algn="ctr"/>
            <a:r>
              <a:rPr lang="it-IT" sz="1400" dirty="0" err="1"/>
              <a:t>Prod</a:t>
            </a:r>
            <a:r>
              <a:rPr lang="it-IT" sz="1400" dirty="0"/>
              <a:t>            Dev	         </a:t>
            </a:r>
            <a:r>
              <a:rPr lang="it-IT" sz="1400" dirty="0" err="1"/>
              <a:t>Spare</a:t>
            </a:r>
            <a:endParaRPr lang="it-IT" sz="1400" dirty="0"/>
          </a:p>
          <a:p>
            <a:pPr algn="ctr"/>
            <a:r>
              <a:rPr lang="it-IT" sz="1400" dirty="0"/>
              <a:t>10 cores	5 cores	10 cores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F3BE04B-5585-4F84-86A2-5931C522C8DF}"/>
              </a:ext>
            </a:extLst>
          </p:cNvPr>
          <p:cNvSpPr txBox="1"/>
          <p:nvPr/>
        </p:nvSpPr>
        <p:spPr>
          <a:xfrm>
            <a:off x="4795930" y="5815351"/>
            <a:ext cx="28825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1 </a:t>
            </a:r>
            <a:r>
              <a:rPr lang="it-IT" sz="1400" dirty="0" err="1"/>
              <a:t>LinuxONE</a:t>
            </a:r>
            <a:r>
              <a:rPr lang="it-IT" sz="1400" dirty="0"/>
              <a:t> with:</a:t>
            </a:r>
          </a:p>
          <a:p>
            <a:pPr algn="ctr"/>
            <a:r>
              <a:rPr lang="it-IT" sz="1400" dirty="0" err="1"/>
              <a:t>PreProd</a:t>
            </a:r>
            <a:r>
              <a:rPr lang="it-IT" sz="1400" dirty="0"/>
              <a:t>        Test    	</a:t>
            </a:r>
            <a:r>
              <a:rPr lang="it-IT" sz="1400" dirty="0" err="1"/>
              <a:t>Spare</a:t>
            </a:r>
            <a:endParaRPr lang="it-IT" sz="1400" dirty="0"/>
          </a:p>
          <a:p>
            <a:pPr algn="ctr"/>
            <a:r>
              <a:rPr lang="it-IT" sz="1400" dirty="0"/>
              <a:t>  10 cores	 5 cores	10 cores</a:t>
            </a:r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95B84FB4-541F-4E4B-BFBA-D91BF573D6ED}"/>
              </a:ext>
            </a:extLst>
          </p:cNvPr>
          <p:cNvSpPr/>
          <p:nvPr/>
        </p:nvSpPr>
        <p:spPr>
          <a:xfrm>
            <a:off x="4866074" y="973927"/>
            <a:ext cx="2855744" cy="282964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con angoli arrotondati 55">
            <a:extLst>
              <a:ext uri="{FF2B5EF4-FFF2-40B4-BE49-F238E27FC236}">
                <a16:creationId xmlns:a16="http://schemas.microsoft.com/office/drawing/2014/main" id="{B6F8DB52-F0D6-4B6A-9467-1C862A7DE3E1}"/>
              </a:ext>
            </a:extLst>
          </p:cNvPr>
          <p:cNvSpPr/>
          <p:nvPr/>
        </p:nvSpPr>
        <p:spPr>
          <a:xfrm>
            <a:off x="2002564" y="965839"/>
            <a:ext cx="2855744" cy="282964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con angoli arrotondati 56">
            <a:extLst>
              <a:ext uri="{FF2B5EF4-FFF2-40B4-BE49-F238E27FC236}">
                <a16:creationId xmlns:a16="http://schemas.microsoft.com/office/drawing/2014/main" id="{F56BF57E-FE22-41D1-935B-EEBEBAF98400}"/>
              </a:ext>
            </a:extLst>
          </p:cNvPr>
          <p:cNvSpPr/>
          <p:nvPr/>
        </p:nvSpPr>
        <p:spPr>
          <a:xfrm>
            <a:off x="1980764" y="3803572"/>
            <a:ext cx="2855744" cy="282964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con angoli arrotondati 57">
            <a:extLst>
              <a:ext uri="{FF2B5EF4-FFF2-40B4-BE49-F238E27FC236}">
                <a16:creationId xmlns:a16="http://schemas.microsoft.com/office/drawing/2014/main" id="{D7C72C5B-D8FA-47C0-B2AE-45CF543FA7DC}"/>
              </a:ext>
            </a:extLst>
          </p:cNvPr>
          <p:cNvSpPr/>
          <p:nvPr/>
        </p:nvSpPr>
        <p:spPr>
          <a:xfrm>
            <a:off x="4858308" y="3803572"/>
            <a:ext cx="2855744" cy="282964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7063451B-4A89-4EC8-84F4-7BEB162AB0E0}"/>
              </a:ext>
            </a:extLst>
          </p:cNvPr>
          <p:cNvCxnSpPr/>
          <p:nvPr/>
        </p:nvCxnSpPr>
        <p:spPr>
          <a:xfrm>
            <a:off x="4491757" y="2380661"/>
            <a:ext cx="72796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A608872E-4D1A-41D1-B5AB-2901C36687FE}"/>
              </a:ext>
            </a:extLst>
          </p:cNvPr>
          <p:cNvCxnSpPr/>
          <p:nvPr/>
        </p:nvCxnSpPr>
        <p:spPr>
          <a:xfrm>
            <a:off x="4491758" y="5184362"/>
            <a:ext cx="72796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2010DBD3-5C7C-46A8-8EC5-BDD678935E1E}"/>
              </a:ext>
            </a:extLst>
          </p:cNvPr>
          <p:cNvSpPr txBox="1"/>
          <p:nvPr/>
        </p:nvSpPr>
        <p:spPr>
          <a:xfrm>
            <a:off x="8312104" y="1827769"/>
            <a:ext cx="22797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Case 1:</a:t>
            </a:r>
          </a:p>
          <a:p>
            <a:r>
              <a:rPr lang="it-IT" dirty="0"/>
              <a:t>X86 Server</a:t>
            </a:r>
          </a:p>
          <a:p>
            <a:r>
              <a:rPr lang="it-IT" dirty="0"/>
              <a:t>Rack server w</a:t>
            </a:r>
          </a:p>
          <a:p>
            <a:r>
              <a:rPr lang="en-US" dirty="0"/>
              <a:t>Xeon Gold 5115 10C </a:t>
            </a:r>
          </a:p>
          <a:p>
            <a:r>
              <a:rPr lang="en-US" dirty="0"/>
              <a:t>2.40GHz </a:t>
            </a:r>
          </a:p>
          <a:p>
            <a:r>
              <a:rPr lang="en-US" dirty="0"/>
              <a:t>(2 Chips, 20 Cores)</a:t>
            </a:r>
          </a:p>
          <a:p>
            <a:endParaRPr lang="en-US" dirty="0"/>
          </a:p>
          <a:p>
            <a:r>
              <a:rPr lang="en-US" dirty="0"/>
              <a:t>34 servers 680 cores</a:t>
            </a:r>
            <a:endParaRPr lang="it-IT" dirty="0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C243D091-7856-456C-95CA-5CB02E53556C}"/>
              </a:ext>
            </a:extLst>
          </p:cNvPr>
          <p:cNvSpPr txBox="1"/>
          <p:nvPr/>
        </p:nvSpPr>
        <p:spPr>
          <a:xfrm>
            <a:off x="8312104" y="4341231"/>
            <a:ext cx="21325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Case 2:</a:t>
            </a:r>
          </a:p>
          <a:p>
            <a:r>
              <a:rPr lang="it-IT" dirty="0" err="1"/>
              <a:t>LinuxONE</a:t>
            </a:r>
            <a:r>
              <a:rPr lang="it-IT" dirty="0"/>
              <a:t> Server</a:t>
            </a:r>
          </a:p>
          <a:p>
            <a:endParaRPr lang="it-IT" dirty="0"/>
          </a:p>
          <a:p>
            <a:r>
              <a:rPr lang="it-IT" dirty="0"/>
              <a:t>2 servers</a:t>
            </a:r>
          </a:p>
          <a:p>
            <a:r>
              <a:rPr lang="it-IT" dirty="0"/>
              <a:t>50 cores (IFL)</a:t>
            </a:r>
          </a:p>
          <a:p>
            <a:r>
              <a:rPr lang="it-IT" dirty="0"/>
              <a:t>and 20 </a:t>
            </a:r>
            <a:r>
              <a:rPr lang="it-IT" dirty="0" err="1"/>
              <a:t>spares</a:t>
            </a:r>
            <a:r>
              <a:rPr lang="it-IT" dirty="0"/>
              <a:t> (CBU)</a:t>
            </a:r>
          </a:p>
        </p:txBody>
      </p:sp>
    </p:spTree>
    <p:extLst>
      <p:ext uri="{BB962C8B-B14F-4D97-AF65-F5344CB8AC3E}">
        <p14:creationId xmlns:p14="http://schemas.microsoft.com/office/powerpoint/2010/main" val="3697677810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F72B4F5-114A-4A35-B9EE-A3FDE47B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14" y="232511"/>
            <a:ext cx="9813205" cy="776224"/>
          </a:xfrm>
        </p:spPr>
        <p:txBody>
          <a:bodyPr>
            <a:normAutofit/>
          </a:bodyPr>
          <a:lstStyle/>
          <a:p>
            <a:r>
              <a:rPr lang="it-IT" sz="2400" dirty="0"/>
              <a:t>TCO COMPARISON ON 5 YEARS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2DE409B0-DCF7-42E9-94F5-44530D1F7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14" y="1314092"/>
            <a:ext cx="3688014" cy="1736282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EE9B2C89-46EE-4722-98EE-222AB6C15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528" y="1314092"/>
            <a:ext cx="3372898" cy="1680654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81576C36-AA8C-4F5A-A4D3-555F851A8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82" y="3169472"/>
            <a:ext cx="3589142" cy="1541062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EE8CBED9-B16E-4D32-BB39-9326DE49F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587" y="3169472"/>
            <a:ext cx="2610779" cy="154106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351D014-F137-4D27-B6A7-0CEFDD83BA6D}"/>
              </a:ext>
            </a:extLst>
          </p:cNvPr>
          <p:cNvSpPr txBox="1"/>
          <p:nvPr/>
        </p:nvSpPr>
        <p:spPr>
          <a:xfrm>
            <a:off x="7660432" y="1688543"/>
            <a:ext cx="3984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Above schemas summarize the TCO for the different environments on 5 years, for each cost component</a:t>
            </a:r>
          </a:p>
          <a:p>
            <a:r>
              <a:rPr lang="en-US" sz="1400" dirty="0"/>
              <a:t>	- The savings with the </a:t>
            </a:r>
            <a:r>
              <a:rPr lang="en-US" sz="1400" dirty="0" err="1"/>
              <a:t>LinuxONE</a:t>
            </a:r>
            <a:r>
              <a:rPr lang="en-US" sz="1400" dirty="0"/>
              <a:t> platform is 	68% vs the x86 equivalent platform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Below diagrams highlights the component contribution to total cost and cost per year that make the accumulated TCO</a:t>
            </a:r>
            <a:endParaRPr lang="it-IT" sz="1400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2A47ABD-0C56-4C22-922D-A56BD1683DD3}"/>
              </a:ext>
            </a:extLst>
          </p:cNvPr>
          <p:cNvSpPr txBox="1"/>
          <p:nvPr/>
        </p:nvSpPr>
        <p:spPr>
          <a:xfrm>
            <a:off x="7660432" y="4006079"/>
            <a:ext cx="438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Differences</a:t>
            </a:r>
            <a:r>
              <a:rPr lang="it-IT" sz="1400" dirty="0"/>
              <a:t> in the </a:t>
            </a:r>
            <a:r>
              <a:rPr lang="it-IT" sz="1400" dirty="0" err="1"/>
              <a:t>impacting</a:t>
            </a:r>
            <a:r>
              <a:rPr lang="it-IT" sz="1400" dirty="0"/>
              <a:t> costs for the </a:t>
            </a:r>
            <a:r>
              <a:rPr lang="it-IT" sz="1400" dirty="0" err="1"/>
              <a:t>two</a:t>
            </a:r>
            <a:r>
              <a:rPr lang="it-IT" sz="1400" dirty="0"/>
              <a:t> </a:t>
            </a:r>
            <a:r>
              <a:rPr lang="it-IT" sz="1400" dirty="0" err="1"/>
              <a:t>platforms</a:t>
            </a:r>
            <a:r>
              <a:rPr lang="it-IT" sz="1400" dirty="0"/>
              <a:t> in 5 </a:t>
            </a:r>
            <a:r>
              <a:rPr lang="it-IT" sz="1400" dirty="0" err="1"/>
              <a:t>years</a:t>
            </a:r>
            <a:r>
              <a:rPr lang="it-IT" sz="1400" dirty="0"/>
              <a:t>: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6D7E0D4-7A11-4A31-88C9-F855F12AE881}"/>
              </a:ext>
            </a:extLst>
          </p:cNvPr>
          <p:cNvSpPr txBox="1"/>
          <p:nvPr/>
        </p:nvSpPr>
        <p:spPr>
          <a:xfrm>
            <a:off x="7875791" y="4627362"/>
            <a:ext cx="19130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n w="0"/>
                <a:solidFill>
                  <a:schemeClr val="accent1">
                    <a:lumMod val="75%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%"/>
                    </a:srgbClr>
                  </a:outerShdw>
                </a:effectLst>
              </a:rPr>
              <a:t>x86 Platform</a:t>
            </a:r>
          </a:p>
          <a:p>
            <a:r>
              <a:rPr lang="it-IT" sz="1400" u="sng" dirty="0" err="1"/>
              <a:t>Relevant</a:t>
            </a:r>
            <a:r>
              <a:rPr lang="it-IT" sz="1400" u="sng" dirty="0"/>
              <a:t> costs: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Disaster</a:t>
            </a:r>
            <a:r>
              <a:rPr lang="it-IT" sz="1400" dirty="0"/>
              <a:t> recovery</a:t>
            </a:r>
          </a:p>
          <a:p>
            <a:r>
              <a:rPr lang="it-IT" sz="1400" u="sng" dirty="0" err="1"/>
              <a:t>Irrelevant</a:t>
            </a:r>
            <a:r>
              <a:rPr lang="it-IT" sz="1400" u="sng" dirty="0"/>
              <a:t> costs: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Facilities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F9D131D-D588-4E02-A2F4-54C9770DCB4B}"/>
              </a:ext>
            </a:extLst>
          </p:cNvPr>
          <p:cNvSpPr txBox="1"/>
          <p:nvPr/>
        </p:nvSpPr>
        <p:spPr>
          <a:xfrm>
            <a:off x="10106322" y="4627362"/>
            <a:ext cx="21553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n w="0"/>
                <a:solidFill>
                  <a:schemeClr val="accent1">
                    <a:lumMod val="75%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%"/>
                    </a:srgbClr>
                  </a:outerShdw>
                </a:effectLst>
              </a:rPr>
              <a:t>LinuxONE</a:t>
            </a:r>
            <a:r>
              <a:rPr lang="it-IT" sz="1400" dirty="0">
                <a:ln w="0"/>
                <a:solidFill>
                  <a:schemeClr val="accent1">
                    <a:lumMod val="75%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%"/>
                    </a:srgbClr>
                  </a:outerShdw>
                </a:effectLst>
              </a:rPr>
              <a:t> Platform</a:t>
            </a:r>
          </a:p>
          <a:p>
            <a:r>
              <a:rPr lang="it-IT" sz="1400" u="sng" dirty="0" err="1"/>
              <a:t>Relevant</a:t>
            </a:r>
            <a:r>
              <a:rPr lang="it-IT" sz="1400" u="sng" dirty="0"/>
              <a:t> costs: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Hardware</a:t>
            </a:r>
          </a:p>
          <a:p>
            <a:r>
              <a:rPr lang="it-IT" sz="1400" u="sng" dirty="0" err="1"/>
              <a:t>Irrelevant</a:t>
            </a:r>
            <a:r>
              <a:rPr lang="it-IT" sz="1400" u="sng" dirty="0"/>
              <a:t> costs: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Disaster</a:t>
            </a:r>
            <a:r>
              <a:rPr lang="it-IT" sz="1400" dirty="0"/>
              <a:t> 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Facilities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5BBD7AB-7A81-4380-B706-253F97A9AAD4}"/>
              </a:ext>
            </a:extLst>
          </p:cNvPr>
          <p:cNvSpPr txBox="1"/>
          <p:nvPr/>
        </p:nvSpPr>
        <p:spPr>
          <a:xfrm>
            <a:off x="494882" y="5053279"/>
            <a:ext cx="60083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LinuxONE</a:t>
            </a:r>
            <a:r>
              <a:rPr lang="it-IT" sz="1400" dirty="0"/>
              <a:t>  </a:t>
            </a:r>
            <a:r>
              <a:rPr lang="it-IT" sz="1400" dirty="0" err="1"/>
              <a:t>scales</a:t>
            </a:r>
            <a:r>
              <a:rPr lang="it-IT" sz="1400" dirty="0"/>
              <a:t> more, with </a:t>
            </a:r>
            <a:r>
              <a:rPr lang="it-IT" sz="1400" dirty="0" err="1"/>
              <a:t>respect</a:t>
            </a:r>
            <a:r>
              <a:rPr lang="it-IT" sz="1400" dirty="0"/>
              <a:t> to costs,  with </a:t>
            </a:r>
            <a:r>
              <a:rPr lang="it-IT" sz="1400" dirty="0" err="1"/>
              <a:t>increasing</a:t>
            </a:r>
            <a:r>
              <a:rPr lang="it-IT" sz="1400" dirty="0"/>
              <a:t> TPS;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X86 </a:t>
            </a:r>
            <a:r>
              <a:rPr lang="it-IT" sz="1400" dirty="0" err="1"/>
              <a:t>platform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lower</a:t>
            </a:r>
            <a:r>
              <a:rPr lang="it-IT" sz="1400" dirty="0"/>
              <a:t> costs </a:t>
            </a:r>
            <a:r>
              <a:rPr lang="it-IT" sz="1400" dirty="0" err="1"/>
              <a:t>only</a:t>
            </a:r>
            <a:r>
              <a:rPr lang="it-IT" sz="1400" dirty="0"/>
              <a:t> for small </a:t>
            </a:r>
            <a:r>
              <a:rPr lang="it-IT" sz="1400" dirty="0" err="1"/>
              <a:t>workloads</a:t>
            </a:r>
            <a:r>
              <a:rPr lang="it-IT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endParaRPr lang="it-IT" sz="1400" dirty="0"/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61F2E343-9679-4CBF-BCEB-5EA62937113B}"/>
              </a:ext>
            </a:extLst>
          </p:cNvPr>
          <p:cNvSpPr/>
          <p:nvPr/>
        </p:nvSpPr>
        <p:spPr>
          <a:xfrm>
            <a:off x="7751049" y="4627362"/>
            <a:ext cx="1913025" cy="202138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36CD08B8-0D09-4C09-B9CC-9268BC21B06C}"/>
              </a:ext>
            </a:extLst>
          </p:cNvPr>
          <p:cNvSpPr/>
          <p:nvPr/>
        </p:nvSpPr>
        <p:spPr>
          <a:xfrm>
            <a:off x="9988659" y="4627362"/>
            <a:ext cx="1913025" cy="202138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645940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4C3B61-A2E6-4339-9DF5-BFFDCF29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47" y="538696"/>
            <a:ext cx="11029616" cy="494166"/>
          </a:xfrm>
        </p:spPr>
        <p:txBody>
          <a:bodyPr>
            <a:normAutofit/>
          </a:bodyPr>
          <a:lstStyle/>
          <a:p>
            <a:r>
              <a:rPr lang="it-IT" sz="2400" dirty="0" err="1"/>
              <a:t>Similar</a:t>
            </a:r>
            <a:r>
              <a:rPr lang="it-IT" sz="2400" dirty="0"/>
              <a:t> costs </a:t>
            </a:r>
            <a:r>
              <a:rPr lang="it-IT" sz="2400" dirty="0" err="1"/>
              <a:t>tPS</a:t>
            </a:r>
            <a:r>
              <a:rPr lang="it-IT" sz="2400" dirty="0"/>
              <a:t> </a:t>
            </a:r>
            <a:r>
              <a:rPr lang="it-IT" sz="2400" dirty="0" err="1"/>
              <a:t>configuration</a:t>
            </a:r>
            <a:endParaRPr lang="it-IT" sz="24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C747790-6B9F-4F7C-9678-F28B07F4B0D8}"/>
              </a:ext>
            </a:extLst>
          </p:cNvPr>
          <p:cNvSpPr txBox="1"/>
          <p:nvPr/>
        </p:nvSpPr>
        <p:spPr>
          <a:xfrm>
            <a:off x="447747" y="3302086"/>
            <a:ext cx="1129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Above</a:t>
            </a:r>
            <a:r>
              <a:rPr lang="it-IT" dirty="0"/>
              <a:t> </a:t>
            </a:r>
            <a:r>
              <a:rPr lang="it-IT" dirty="0" err="1"/>
              <a:t>choice</a:t>
            </a:r>
            <a:r>
              <a:rPr lang="it-IT" dirty="0"/>
              <a:t> of TPS </a:t>
            </a:r>
            <a:r>
              <a:rPr lang="it-IT" dirty="0" err="1"/>
              <a:t>is</a:t>
            </a:r>
            <a:r>
              <a:rPr lang="it-IT" dirty="0"/>
              <a:t> the one for </a:t>
            </a:r>
            <a:r>
              <a:rPr lang="it-IT" dirty="0" err="1"/>
              <a:t>which</a:t>
            </a:r>
            <a:r>
              <a:rPr lang="it-IT" dirty="0"/>
              <a:t> the system </a:t>
            </a:r>
            <a:r>
              <a:rPr lang="it-IT" dirty="0" err="1"/>
              <a:t>presents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Below</a:t>
            </a:r>
            <a:r>
              <a:rPr lang="it-IT" dirty="0"/>
              <a:t> </a:t>
            </a:r>
            <a:r>
              <a:rPr lang="it-IT" dirty="0" err="1"/>
              <a:t>diagrams</a:t>
            </a:r>
            <a:r>
              <a:rPr lang="it-IT" dirty="0"/>
              <a:t> show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result</a:t>
            </a:r>
            <a:r>
              <a:rPr lang="it-IT" dirty="0"/>
              <a:t> in the TCO </a:t>
            </a:r>
            <a:r>
              <a:rPr lang="it-IT" dirty="0" err="1"/>
              <a:t>Comparison</a:t>
            </a:r>
            <a:r>
              <a:rPr lang="it-IT" dirty="0"/>
              <a:t>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73C101E-72DF-42DB-B98B-5F771CE147F4}"/>
              </a:ext>
            </a:extLst>
          </p:cNvPr>
          <p:cNvSpPr txBox="1"/>
          <p:nvPr/>
        </p:nvSpPr>
        <p:spPr>
          <a:xfrm>
            <a:off x="447747" y="5908650"/>
            <a:ext cx="3681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 </a:t>
            </a:r>
            <a:r>
              <a:rPr lang="it-IT" dirty="0" err="1"/>
              <a:t>particular</a:t>
            </a:r>
            <a:r>
              <a:rPr lang="it-IT" dirty="0"/>
              <a:t>,  5 </a:t>
            </a:r>
            <a:r>
              <a:rPr lang="it-IT" dirty="0" err="1"/>
              <a:t>years</a:t>
            </a:r>
            <a:r>
              <a:rPr lang="it-IT" dirty="0"/>
              <a:t> TCO </a:t>
            </a:r>
            <a:r>
              <a:rPr lang="it-IT" dirty="0" err="1"/>
              <a:t>values</a:t>
            </a:r>
            <a:r>
              <a:rPr lang="it-IT" dirty="0"/>
              <a:t>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effectLst/>
                <a:latin typeface="Calibri" panose="020F0502020204030204" pitchFamily="34" charset="0"/>
              </a:rPr>
              <a:t> </a:t>
            </a:r>
            <a:r>
              <a:rPr lang="it-IT" sz="1800" b="1" i="0" u="none" strike="noStrike" dirty="0">
                <a:effectLst/>
              </a:rPr>
              <a:t>1696216 </a:t>
            </a:r>
            <a:r>
              <a:rPr lang="en-US" sz="1800" b="1" i="0" u="none" strike="noStrike" baseline="0%" dirty="0"/>
              <a:t>€</a:t>
            </a:r>
            <a:r>
              <a:rPr lang="it-IT" dirty="0"/>
              <a:t>  for x86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effectLst/>
              </a:rPr>
              <a:t> 1609011 </a:t>
            </a:r>
            <a:r>
              <a:rPr lang="en-US" sz="1800" b="1" i="0" u="none" strike="noStrike" baseline="0%" dirty="0">
                <a:solidFill>
                  <a:srgbClr val="000000"/>
                </a:solidFill>
              </a:rPr>
              <a:t>€</a:t>
            </a:r>
            <a:r>
              <a:rPr lang="it-IT" sz="1800" b="1" i="0" u="none" strike="noStrike" dirty="0">
                <a:effectLst/>
              </a:rPr>
              <a:t> </a:t>
            </a:r>
            <a:r>
              <a:rPr lang="it-IT" sz="1800" i="0" u="none" strike="noStrike" dirty="0">
                <a:effectLst/>
              </a:rPr>
              <a:t>for </a:t>
            </a:r>
            <a:r>
              <a:rPr lang="it-IT" sz="1800" i="0" u="none" strike="noStrike" dirty="0" err="1">
                <a:effectLst/>
              </a:rPr>
              <a:t>LinuxONE</a:t>
            </a:r>
            <a:endParaRPr lang="it-IT" dirty="0"/>
          </a:p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AE45EF6-331F-490A-842B-82CC51713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17" y="1534250"/>
            <a:ext cx="11477363" cy="166688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1168C1F-8915-49AD-AAD3-E8918135B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67" y="3961959"/>
            <a:ext cx="4566655" cy="196077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F53CE5F4-63C2-4B1F-BBAE-AE353E76D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385" y="3947875"/>
            <a:ext cx="3321833" cy="19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7816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DBFA61-82D4-44D9-B7F2-ADBB180A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81" y="571500"/>
            <a:ext cx="11010335" cy="460566"/>
          </a:xfrm>
        </p:spPr>
        <p:txBody>
          <a:bodyPr>
            <a:normAutofit/>
          </a:bodyPr>
          <a:lstStyle/>
          <a:p>
            <a:r>
              <a:rPr lang="it-IT" sz="2400" dirty="0"/>
              <a:t>X86 </a:t>
            </a:r>
            <a:r>
              <a:rPr lang="it-IT" sz="2400" dirty="0" err="1"/>
              <a:t>tco</a:t>
            </a:r>
            <a:r>
              <a:rPr lang="it-IT" sz="2400" dirty="0"/>
              <a:t> </a:t>
            </a:r>
            <a:r>
              <a:rPr lang="it-IT" sz="2400" dirty="0" err="1"/>
              <a:t>assumptions</a:t>
            </a:r>
            <a:endParaRPr lang="it-IT" sz="2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E9D3121-3373-488E-B65B-0AAD54E1AB34}"/>
              </a:ext>
            </a:extLst>
          </p:cNvPr>
          <p:cNvSpPr txBox="1"/>
          <p:nvPr/>
        </p:nvSpPr>
        <p:spPr>
          <a:xfrm>
            <a:off x="451281" y="1527858"/>
            <a:ext cx="56447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sz="1800" b="0" i="0" u="none" strike="noStrike" baseline="0%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%" dirty="0">
                <a:solidFill>
                  <a:srgbClr val="000000"/>
                </a:solidFill>
              </a:rPr>
              <a:t>Hardware</a:t>
            </a:r>
          </a:p>
          <a:p>
            <a:pPr lvl="1"/>
            <a:r>
              <a:rPr lang="en-US" b="0" i="0" u="none" strike="noStrike" baseline="0%" dirty="0">
                <a:solidFill>
                  <a:srgbClr val="000000"/>
                </a:solidFill>
              </a:rPr>
              <a:t>- Rack server w Xeon Gold 5115 10C 2.40GHz (2 Chips, 20 Cores)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- </a:t>
            </a:r>
            <a:r>
              <a:rPr lang="en-US" b="0" i="0" u="none" strike="noStrike" baseline="0%" dirty="0">
                <a:solidFill>
                  <a:srgbClr val="000000"/>
                </a:solidFill>
              </a:rPr>
              <a:t>Acquisition cost: 10K€ -30% </a:t>
            </a:r>
            <a:r>
              <a:rPr lang="en-US" b="0" i="0" u="none" strike="noStrike" baseline="0%" dirty="0" err="1">
                <a:solidFill>
                  <a:srgbClr val="000000"/>
                </a:solidFill>
              </a:rPr>
              <a:t>discountincluding</a:t>
            </a:r>
            <a:r>
              <a:rPr lang="en-US" b="0" i="0" u="none" strike="noStrike" baseline="0%" dirty="0">
                <a:solidFill>
                  <a:srgbClr val="000000"/>
                </a:solidFill>
              </a:rPr>
              <a:t> 3 years Support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- </a:t>
            </a:r>
            <a:r>
              <a:rPr lang="en-US" b="0" i="0" u="none" strike="noStrike" baseline="0%" dirty="0">
                <a:solidFill>
                  <a:srgbClr val="000000"/>
                </a:solidFill>
              </a:rPr>
              <a:t>Support for following years is 20% of purchase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%" dirty="0">
                <a:solidFill>
                  <a:srgbClr val="000000"/>
                </a:solidFill>
              </a:rPr>
              <a:t>Network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- 7000€ per Server -30% </a:t>
            </a:r>
            <a:r>
              <a:rPr lang="en-US" sz="1800" b="0" i="0" u="none" strike="noStrike" baseline="0%" dirty="0" err="1">
                <a:solidFill>
                  <a:srgbClr val="000000"/>
                </a:solidFill>
              </a:rPr>
              <a:t>discMaint</a:t>
            </a:r>
            <a:r>
              <a:rPr lang="en-US" sz="1800" b="0" i="0" u="none" strike="noStrike" baseline="0%" dirty="0">
                <a:solidFill>
                  <a:srgbClr val="000000"/>
                </a:solidFill>
              </a:rPr>
              <a:t>@ 10% of PP from 	y2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%" dirty="0">
                <a:solidFill>
                  <a:srgbClr val="000000"/>
                </a:solidFill>
              </a:rPr>
              <a:t>People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 One FTE covers 30 servers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 Average yearly fully loaded costs=100K€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%" dirty="0">
                <a:solidFill>
                  <a:srgbClr val="000000"/>
                </a:solidFill>
              </a:rPr>
              <a:t>Space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 Fully loaded cost of Sq. meter=2.600€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%" dirty="0" err="1">
                <a:solidFill>
                  <a:srgbClr val="000000"/>
                </a:solidFill>
              </a:rPr>
              <a:t>Electricity</a:t>
            </a:r>
            <a:r>
              <a:rPr lang="it-IT" sz="1800" b="0" i="0" u="none" strike="noStrike" baseline="0%" dirty="0">
                <a:solidFill>
                  <a:srgbClr val="000000"/>
                </a:solidFill>
              </a:rPr>
              <a:t> </a:t>
            </a:r>
          </a:p>
          <a:p>
            <a:r>
              <a:rPr lang="it-IT" sz="1800" b="0" i="0" u="none" strike="noStrike" baseline="0%" dirty="0">
                <a:solidFill>
                  <a:srgbClr val="000000"/>
                </a:solidFill>
              </a:rPr>
              <a:t>	- Cost per kWh=0,10€</a:t>
            </a:r>
          </a:p>
          <a:p>
            <a:r>
              <a:rPr lang="it-IT" dirty="0"/>
              <a:t>	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7FAFC0-F7A2-4A14-82D9-42F78F8F69CE}"/>
              </a:ext>
            </a:extLst>
          </p:cNvPr>
          <p:cNvSpPr txBox="1"/>
          <p:nvPr/>
        </p:nvSpPr>
        <p:spPr>
          <a:xfrm>
            <a:off x="6096000" y="1527857"/>
            <a:ext cx="56447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sz="1800" b="0" i="0" u="none" strike="noStrike" baseline="0%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%" dirty="0">
                <a:solidFill>
                  <a:srgbClr val="000000"/>
                </a:solidFill>
              </a:rPr>
              <a:t>Software</a:t>
            </a:r>
          </a:p>
          <a:p>
            <a:pPr algn="l"/>
            <a:r>
              <a:rPr lang="it-IT" dirty="0">
                <a:solidFill>
                  <a:srgbClr val="000000"/>
                </a:solidFill>
              </a:rPr>
              <a:t>	- </a:t>
            </a:r>
            <a:r>
              <a:rPr lang="en-US" sz="1800" b="0" i="0" u="none" strike="noStrike" baseline="0%" dirty="0">
                <a:solidFill>
                  <a:srgbClr val="000000"/>
                </a:solidFill>
              </a:rPr>
              <a:t>OS: subscription 2000€/year -20% disc per socket 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 VM: license @5000€/socket -20% disc </a:t>
            </a:r>
            <a:r>
              <a:rPr lang="en-US" sz="1800" b="0" i="0" u="none" strike="noStrike" baseline="0%" dirty="0" err="1">
                <a:solidFill>
                  <a:srgbClr val="000000"/>
                </a:solidFill>
              </a:rPr>
              <a:t>maint</a:t>
            </a:r>
            <a:r>
              <a:rPr lang="en-US" sz="1800" b="0" i="0" u="none" strike="noStrike" baseline="0%" dirty="0">
                <a:solidFill>
                  <a:srgbClr val="000000"/>
                </a:solidFill>
              </a:rPr>
              <a:t>@ 20% 	of purchase price from y2</a:t>
            </a:r>
          </a:p>
          <a:p>
            <a:r>
              <a:rPr lang="en-US" dirty="0">
                <a:solidFill>
                  <a:srgbClr val="000000"/>
                </a:solidFill>
              </a:rPr>
              <a:t>	- </a:t>
            </a:r>
            <a:r>
              <a:rPr lang="en-US" b="1" dirty="0">
                <a:solidFill>
                  <a:srgbClr val="000000"/>
                </a:solidFill>
              </a:rPr>
              <a:t>Application Server:  </a:t>
            </a:r>
            <a:r>
              <a:rPr lang="it-IT" b="0" i="0" dirty="0">
                <a:solidFill>
                  <a:srgbClr val="000000"/>
                </a:solidFill>
                <a:effectLst/>
              </a:rPr>
              <a:t>IBM </a:t>
            </a:r>
            <a:r>
              <a:rPr lang="it-IT" b="0" i="0" dirty="0" err="1">
                <a:solidFill>
                  <a:srgbClr val="000000"/>
                </a:solidFill>
                <a:effectLst/>
              </a:rPr>
              <a:t>WebSphere</a:t>
            </a:r>
            <a:r>
              <a:rPr lang="it-IT" b="0" i="0" dirty="0">
                <a:solidFill>
                  <a:srgbClr val="000000"/>
                </a:solidFill>
                <a:effectLst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</a:rPr>
              <a:t>license</a:t>
            </a:r>
            <a:r>
              <a:rPr lang="it-IT" b="0" i="0" dirty="0">
                <a:solidFill>
                  <a:srgbClr val="000000"/>
                </a:solidFill>
                <a:effectLst/>
              </a:rPr>
              <a:t> + 	software </a:t>
            </a:r>
            <a:r>
              <a:rPr lang="it-IT" dirty="0" err="1">
                <a:solidFill>
                  <a:srgbClr val="000000"/>
                </a:solidFill>
              </a:rPr>
              <a:t>s</a:t>
            </a:r>
            <a:r>
              <a:rPr lang="it-IT" b="0" i="0" dirty="0" err="1">
                <a:solidFill>
                  <a:srgbClr val="000000"/>
                </a:solidFill>
                <a:effectLst/>
              </a:rPr>
              <a:t>ubscription</a:t>
            </a:r>
            <a:r>
              <a:rPr lang="it-IT" b="0" i="0" dirty="0">
                <a:solidFill>
                  <a:srgbClr val="000000"/>
                </a:solidFill>
                <a:effectLst/>
              </a:rPr>
              <a:t> &amp; support 12 </a:t>
            </a:r>
            <a:r>
              <a:rPr lang="it-IT" b="0" i="0" dirty="0" err="1">
                <a:solidFill>
                  <a:srgbClr val="000000"/>
                </a:solidFill>
                <a:effectLst/>
              </a:rPr>
              <a:t>Months</a:t>
            </a:r>
            <a:r>
              <a:rPr lang="it-IT" b="0" i="0" dirty="0">
                <a:solidFill>
                  <a:srgbClr val="000000"/>
                </a:solidFill>
                <a:effectLst/>
              </a:rPr>
              <a:t> – 	@55.25</a:t>
            </a:r>
            <a:r>
              <a:rPr lang="en-US" sz="1800" b="0" i="0" u="none" strike="noStrike" baseline="0%" dirty="0">
                <a:solidFill>
                  <a:srgbClr val="000000"/>
                </a:solidFill>
              </a:rPr>
              <a:t>€</a:t>
            </a:r>
            <a:r>
              <a:rPr lang="it-IT" sz="1800" u="none" strike="noStrike" baseline="0%" dirty="0">
                <a:solidFill>
                  <a:srgbClr val="000000"/>
                </a:solidFill>
              </a:rPr>
              <a:t>/</a:t>
            </a:r>
            <a:r>
              <a:rPr lang="it-IT" b="0" i="0" dirty="0">
                <a:solidFill>
                  <a:srgbClr val="000000"/>
                </a:solidFill>
                <a:effectLst/>
              </a:rPr>
              <a:t>PVU -</a:t>
            </a:r>
            <a:r>
              <a:rPr lang="en-US" b="0" i="0" dirty="0">
                <a:solidFill>
                  <a:srgbClr val="000000"/>
                </a:solidFill>
                <a:effectLst/>
              </a:rPr>
              <a:t>75</a:t>
            </a:r>
            <a:r>
              <a:rPr lang="en-US" u="none" strike="noStrike" baseline="0%" dirty="0">
                <a:solidFill>
                  <a:srgbClr val="000000"/>
                </a:solidFill>
              </a:rPr>
              <a:t>% disc (70 PVU per core)</a:t>
            </a:r>
          </a:p>
          <a:p>
            <a:r>
              <a:rPr lang="en-US" b="1" i="0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- </a:t>
            </a:r>
            <a:r>
              <a:rPr lang="en-US" b="1" dirty="0">
                <a:solidFill>
                  <a:srgbClr val="000000"/>
                </a:solidFill>
              </a:rPr>
              <a:t>DB: </a:t>
            </a:r>
            <a:r>
              <a:rPr lang="en-US" dirty="0">
                <a:solidFill>
                  <a:srgbClr val="000000"/>
                </a:solidFill>
              </a:rPr>
              <a:t>Informix Advanced Enterprise license 	@36.978,00€ for 2 cores -75% disc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maint</a:t>
            </a:r>
            <a:r>
              <a:rPr lang="en-US" dirty="0">
                <a:solidFill>
                  <a:srgbClr val="000000"/>
                </a:solidFill>
              </a:rPr>
              <a:t> @9.245,00 €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 Data Replication Tools: subscription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3000€/year -75% disc per core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 Monitoring Tools: license @5.000€/server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-40% disc. </a:t>
            </a:r>
            <a:r>
              <a:rPr lang="en-US" sz="1800" b="0" i="0" u="none" strike="noStrike" baseline="0%" dirty="0" err="1">
                <a:solidFill>
                  <a:srgbClr val="000000"/>
                </a:solidFill>
              </a:rPr>
              <a:t>Maint</a:t>
            </a:r>
            <a:r>
              <a:rPr lang="en-US" sz="1800" b="0" i="0" u="none" strike="noStrike" baseline="0%" dirty="0">
                <a:solidFill>
                  <a:srgbClr val="000000"/>
                </a:solidFill>
              </a:rPr>
              <a:t> @ 20% of PP from y2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 Security Tools: license @5.000€/server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-40% disc. </a:t>
            </a:r>
            <a:r>
              <a:rPr lang="en-US" sz="1800" b="0" i="0" u="none" strike="noStrike" baseline="0%" dirty="0" err="1">
                <a:solidFill>
                  <a:srgbClr val="000000"/>
                </a:solidFill>
              </a:rPr>
              <a:t>Maint</a:t>
            </a:r>
            <a:r>
              <a:rPr lang="en-US" sz="1800" b="0" i="0" u="none" strike="noStrike" baseline="0%" dirty="0">
                <a:solidFill>
                  <a:srgbClr val="000000"/>
                </a:solidFill>
              </a:rPr>
              <a:t> @ 20% of from y2</a:t>
            </a:r>
            <a:endParaRPr lang="it-IT" sz="1800" b="0" i="0" u="none" strike="noStrike" baseline="0%" dirty="0">
              <a:solidFill>
                <a:srgbClr val="000000"/>
              </a:solidFill>
            </a:endParaRPr>
          </a:p>
          <a:p>
            <a:r>
              <a:rPr lang="it-IT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80081229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DBFA61-82D4-44D9-B7F2-ADBB180A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81" y="528829"/>
            <a:ext cx="11029616" cy="494166"/>
          </a:xfrm>
        </p:spPr>
        <p:txBody>
          <a:bodyPr>
            <a:normAutofit/>
          </a:bodyPr>
          <a:lstStyle/>
          <a:p>
            <a:r>
              <a:rPr lang="it-IT" sz="2400" dirty="0" err="1"/>
              <a:t>LinuxONE</a:t>
            </a:r>
            <a:r>
              <a:rPr lang="it-IT" sz="2400" dirty="0"/>
              <a:t> </a:t>
            </a:r>
            <a:r>
              <a:rPr lang="it-IT" sz="2400" dirty="0" err="1"/>
              <a:t>tco</a:t>
            </a:r>
            <a:r>
              <a:rPr lang="it-IT" sz="2400" dirty="0"/>
              <a:t> </a:t>
            </a:r>
            <a:r>
              <a:rPr lang="it-IT" sz="2400" dirty="0" err="1"/>
              <a:t>assumptions</a:t>
            </a:r>
            <a:endParaRPr lang="it-IT" sz="2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E9D3121-3373-488E-B65B-0AAD54E1AB34}"/>
              </a:ext>
            </a:extLst>
          </p:cNvPr>
          <p:cNvSpPr txBox="1"/>
          <p:nvPr/>
        </p:nvSpPr>
        <p:spPr>
          <a:xfrm>
            <a:off x="547534" y="1527857"/>
            <a:ext cx="56447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sz="1800" b="0" i="0" u="none" strike="noStrike" baseline="0%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%" dirty="0">
                <a:solidFill>
                  <a:srgbClr val="000000"/>
                </a:solidFill>
              </a:rPr>
              <a:t>Hardware</a:t>
            </a:r>
          </a:p>
          <a:p>
            <a:pPr lvl="1"/>
            <a:r>
              <a:rPr lang="en-US" b="0" i="0" u="none" strike="noStrike" baseline="0%" dirty="0">
                <a:solidFill>
                  <a:srgbClr val="000000"/>
                </a:solidFill>
              </a:rPr>
              <a:t>- </a:t>
            </a:r>
            <a:r>
              <a:rPr lang="en-US" b="0" i="0" u="none" strike="noStrike" baseline="0%" dirty="0" err="1">
                <a:solidFill>
                  <a:srgbClr val="000000"/>
                </a:solidFill>
              </a:rPr>
              <a:t>LinuxONE</a:t>
            </a:r>
            <a:r>
              <a:rPr lang="en-US" b="0" i="0" u="none" strike="noStrike" baseline="0%" dirty="0">
                <a:solidFill>
                  <a:srgbClr val="000000"/>
                </a:solidFill>
              </a:rPr>
              <a:t> servers @ 725K€ for 3 years 30% disc</a:t>
            </a:r>
          </a:p>
          <a:p>
            <a:pPr lvl="1"/>
            <a:r>
              <a:rPr lang="en-US" b="0" i="0" u="none" strike="noStrike" baseline="0%" dirty="0">
                <a:solidFill>
                  <a:srgbClr val="000000"/>
                </a:solidFill>
              </a:rPr>
              <a:t>- </a:t>
            </a:r>
            <a:r>
              <a:rPr lang="en-US" b="0" i="0" u="none" strike="noStrike" baseline="0%" dirty="0" err="1">
                <a:solidFill>
                  <a:srgbClr val="000000"/>
                </a:solidFill>
              </a:rPr>
              <a:t>Maint</a:t>
            </a:r>
            <a:r>
              <a:rPr lang="en-US" b="0" i="0" u="none" strike="noStrike" baseline="0%" dirty="0">
                <a:solidFill>
                  <a:srgbClr val="000000"/>
                </a:solidFill>
              </a:rPr>
              <a:t> @ 10% PP from y4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%" dirty="0">
                <a:solidFill>
                  <a:srgbClr val="000000"/>
                </a:solidFill>
              </a:rPr>
              <a:t>Network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- 14000€ per Server -30% disc</a:t>
            </a:r>
          </a:p>
          <a:p>
            <a:r>
              <a:rPr lang="en-US" dirty="0">
                <a:solidFill>
                  <a:srgbClr val="000000"/>
                </a:solidFill>
              </a:rPr>
              <a:t>	- </a:t>
            </a:r>
            <a:r>
              <a:rPr lang="en-US" sz="1800" b="0" i="0" u="none" strike="noStrike" baseline="0%" dirty="0" err="1">
                <a:solidFill>
                  <a:srgbClr val="000000"/>
                </a:solidFill>
              </a:rPr>
              <a:t>Maint</a:t>
            </a:r>
            <a:r>
              <a:rPr lang="en-US" sz="1800" b="0" i="0" u="none" strike="noStrike" baseline="0%" dirty="0">
                <a:solidFill>
                  <a:srgbClr val="000000"/>
                </a:solidFill>
              </a:rPr>
              <a:t>@ 10% of PP from y2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%" dirty="0">
                <a:solidFill>
                  <a:srgbClr val="000000"/>
                </a:solidFill>
              </a:rPr>
              <a:t>People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 One FTE covers 10 servers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 Average yearly fully loaded costs=120K€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%" dirty="0">
                <a:solidFill>
                  <a:srgbClr val="000000"/>
                </a:solidFill>
              </a:rPr>
              <a:t>Space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 Fully loaded cost of Sq. meter=2.800€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%" dirty="0" err="1">
                <a:solidFill>
                  <a:srgbClr val="000000"/>
                </a:solidFill>
              </a:rPr>
              <a:t>Electricity</a:t>
            </a:r>
            <a:r>
              <a:rPr lang="it-IT" sz="1800" b="0" i="0" u="none" strike="noStrike" baseline="0%" dirty="0">
                <a:solidFill>
                  <a:srgbClr val="000000"/>
                </a:solidFill>
              </a:rPr>
              <a:t> </a:t>
            </a:r>
          </a:p>
          <a:p>
            <a:r>
              <a:rPr lang="it-IT" sz="1800" b="0" i="0" u="none" strike="noStrike" baseline="0%" dirty="0">
                <a:solidFill>
                  <a:srgbClr val="000000"/>
                </a:solidFill>
              </a:rPr>
              <a:t>	- Cost per kWh=0,10€</a:t>
            </a:r>
          </a:p>
          <a:p>
            <a:r>
              <a:rPr lang="it-IT" dirty="0"/>
              <a:t>	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7FAFC0-F7A2-4A14-82D9-42F78F8F69CE}"/>
              </a:ext>
            </a:extLst>
          </p:cNvPr>
          <p:cNvSpPr txBox="1"/>
          <p:nvPr/>
        </p:nvSpPr>
        <p:spPr>
          <a:xfrm>
            <a:off x="6096000" y="1527857"/>
            <a:ext cx="56447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sz="1800" b="0" i="0" u="none" strike="noStrike" baseline="0%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%" dirty="0">
                <a:solidFill>
                  <a:srgbClr val="000000"/>
                </a:solidFill>
              </a:rPr>
              <a:t>Software</a:t>
            </a:r>
          </a:p>
          <a:p>
            <a:pPr algn="l"/>
            <a:r>
              <a:rPr lang="it-IT" dirty="0">
                <a:solidFill>
                  <a:srgbClr val="000000"/>
                </a:solidFill>
              </a:rPr>
              <a:t>	- </a:t>
            </a:r>
            <a:r>
              <a:rPr lang="en-US" sz="1800" b="0" i="0" u="none" strike="noStrike" baseline="0%" dirty="0">
                <a:solidFill>
                  <a:srgbClr val="000000"/>
                </a:solidFill>
              </a:rPr>
              <a:t>OS: subscription 6000€/year -20% disc per socket 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 VM: included in HW</a:t>
            </a:r>
          </a:p>
          <a:p>
            <a:r>
              <a:rPr lang="en-US" dirty="0">
                <a:solidFill>
                  <a:srgbClr val="000000"/>
                </a:solidFill>
              </a:rPr>
              <a:t>	- </a:t>
            </a:r>
            <a:r>
              <a:rPr lang="en-US" b="1" dirty="0">
                <a:solidFill>
                  <a:srgbClr val="000000"/>
                </a:solidFill>
              </a:rPr>
              <a:t>Application Server:  </a:t>
            </a:r>
            <a:r>
              <a:rPr lang="it-IT" b="0" i="0" dirty="0">
                <a:solidFill>
                  <a:srgbClr val="000000"/>
                </a:solidFill>
                <a:effectLst/>
              </a:rPr>
              <a:t>IBM </a:t>
            </a:r>
            <a:r>
              <a:rPr lang="it-IT" b="0" i="0" dirty="0" err="1">
                <a:solidFill>
                  <a:srgbClr val="000000"/>
                </a:solidFill>
                <a:effectLst/>
              </a:rPr>
              <a:t>WebSphere</a:t>
            </a:r>
            <a:r>
              <a:rPr lang="it-IT" b="0" i="0" dirty="0">
                <a:solidFill>
                  <a:srgbClr val="000000"/>
                </a:solidFill>
                <a:effectLst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</a:rPr>
              <a:t>license</a:t>
            </a:r>
            <a:r>
              <a:rPr lang="it-IT" b="0" i="0" dirty="0">
                <a:solidFill>
                  <a:srgbClr val="000000"/>
                </a:solidFill>
                <a:effectLst/>
              </a:rPr>
              <a:t> + 	software </a:t>
            </a:r>
            <a:r>
              <a:rPr lang="it-IT" dirty="0" err="1">
                <a:solidFill>
                  <a:srgbClr val="000000"/>
                </a:solidFill>
              </a:rPr>
              <a:t>s</a:t>
            </a:r>
            <a:r>
              <a:rPr lang="it-IT" b="0" i="0" dirty="0" err="1">
                <a:solidFill>
                  <a:srgbClr val="000000"/>
                </a:solidFill>
                <a:effectLst/>
              </a:rPr>
              <a:t>ubscription</a:t>
            </a:r>
            <a:r>
              <a:rPr lang="it-IT" b="0" i="0" dirty="0">
                <a:solidFill>
                  <a:srgbClr val="000000"/>
                </a:solidFill>
                <a:effectLst/>
              </a:rPr>
              <a:t> &amp; support 12 </a:t>
            </a:r>
            <a:r>
              <a:rPr lang="it-IT" b="0" i="0" dirty="0" err="1">
                <a:solidFill>
                  <a:srgbClr val="000000"/>
                </a:solidFill>
                <a:effectLst/>
              </a:rPr>
              <a:t>Months</a:t>
            </a:r>
            <a:r>
              <a:rPr lang="it-IT" b="0" i="0" dirty="0">
                <a:solidFill>
                  <a:srgbClr val="000000"/>
                </a:solidFill>
                <a:effectLst/>
              </a:rPr>
              <a:t> – 	@55.25</a:t>
            </a:r>
            <a:r>
              <a:rPr lang="en-US" sz="1800" b="0" i="0" u="none" strike="noStrike" baseline="0%" dirty="0">
                <a:solidFill>
                  <a:srgbClr val="000000"/>
                </a:solidFill>
              </a:rPr>
              <a:t>€</a:t>
            </a:r>
            <a:r>
              <a:rPr lang="it-IT" sz="1800" u="none" strike="noStrike" baseline="0%" dirty="0">
                <a:solidFill>
                  <a:srgbClr val="000000"/>
                </a:solidFill>
              </a:rPr>
              <a:t>/</a:t>
            </a:r>
            <a:r>
              <a:rPr lang="it-IT" b="0" i="0" dirty="0">
                <a:solidFill>
                  <a:srgbClr val="000000"/>
                </a:solidFill>
                <a:effectLst/>
              </a:rPr>
              <a:t>PVU -</a:t>
            </a:r>
            <a:r>
              <a:rPr lang="en-US" u="none" strike="noStrike" baseline="0%" dirty="0">
                <a:solidFill>
                  <a:srgbClr val="000000"/>
                </a:solidFill>
              </a:rPr>
              <a:t>50% disc (120 PVU per core)</a:t>
            </a:r>
          </a:p>
          <a:p>
            <a:r>
              <a:rPr lang="en-US" b="1" i="0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- </a:t>
            </a:r>
            <a:r>
              <a:rPr lang="en-US" b="1" dirty="0">
                <a:solidFill>
                  <a:srgbClr val="000000"/>
                </a:solidFill>
              </a:rPr>
              <a:t>DB: </a:t>
            </a:r>
            <a:r>
              <a:rPr lang="en-US" dirty="0">
                <a:solidFill>
                  <a:srgbClr val="000000"/>
                </a:solidFill>
              </a:rPr>
              <a:t>Informix Advanced Enterprise license 	@36.978,00€ per cores -50% disc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maint</a:t>
            </a:r>
            <a:r>
              <a:rPr lang="en-US" dirty="0">
                <a:solidFill>
                  <a:srgbClr val="000000"/>
                </a:solidFill>
              </a:rPr>
              <a:t> @9.245,00 €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 Data Replication Tools: subscription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3000€/year -50% disc per core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 Monitoring Tools: license @5.000€/server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-40% disc. </a:t>
            </a:r>
            <a:r>
              <a:rPr lang="en-US" sz="1800" b="0" i="0" u="none" strike="noStrike" baseline="0%" dirty="0" err="1">
                <a:solidFill>
                  <a:srgbClr val="000000"/>
                </a:solidFill>
              </a:rPr>
              <a:t>Maint</a:t>
            </a:r>
            <a:r>
              <a:rPr lang="en-US" sz="1800" b="0" i="0" u="none" strike="noStrike" baseline="0%" dirty="0">
                <a:solidFill>
                  <a:srgbClr val="000000"/>
                </a:solidFill>
              </a:rPr>
              <a:t> @ 20% of PP from y2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 Security Tools: license @5.000€/server</a:t>
            </a:r>
          </a:p>
          <a:p>
            <a:r>
              <a:rPr lang="en-US" sz="1800" b="0" i="0" u="none" strike="noStrike" baseline="0%" dirty="0">
                <a:solidFill>
                  <a:srgbClr val="000000"/>
                </a:solidFill>
              </a:rPr>
              <a:t>	-40% disc. </a:t>
            </a:r>
            <a:r>
              <a:rPr lang="en-US" sz="1800" b="0" i="0" u="none" strike="noStrike" baseline="0%" dirty="0" err="1">
                <a:solidFill>
                  <a:srgbClr val="000000"/>
                </a:solidFill>
              </a:rPr>
              <a:t>Maint</a:t>
            </a:r>
            <a:r>
              <a:rPr lang="en-US" sz="1800" b="0" i="0" u="none" strike="noStrike" baseline="0%" dirty="0">
                <a:solidFill>
                  <a:srgbClr val="000000"/>
                </a:solidFill>
              </a:rPr>
              <a:t> @ 20% of from y2</a:t>
            </a:r>
            <a:endParaRPr lang="it-IT" sz="1800" b="0" i="0" u="none" strike="noStrike" baseline="0%" dirty="0">
              <a:solidFill>
                <a:srgbClr val="000000"/>
              </a:solidFill>
            </a:endParaRPr>
          </a:p>
          <a:p>
            <a:r>
              <a:rPr lang="it-IT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46083018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5E082D25-DC4D-4A25-B4D1-D53EB1484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39" y="1653439"/>
            <a:ext cx="6623418" cy="99909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D76DB15-8631-44DC-A9CA-A5A0433F1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39" y="2900957"/>
            <a:ext cx="6623418" cy="2646121"/>
          </a:xfrm>
          <a:prstGeom prst="rect">
            <a:avLst/>
          </a:prstGeom>
        </p:spPr>
      </p:pic>
      <p:sp>
        <p:nvSpPr>
          <p:cNvPr id="11" name="Titolo 10">
            <a:extLst>
              <a:ext uri="{FF2B5EF4-FFF2-40B4-BE49-F238E27FC236}">
                <a16:creationId xmlns:a16="http://schemas.microsoft.com/office/drawing/2014/main" id="{3923A28F-D1F9-4853-A8FA-CD2A8F04E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81" y="530354"/>
            <a:ext cx="11029616" cy="494166"/>
          </a:xfrm>
        </p:spPr>
        <p:txBody>
          <a:bodyPr>
            <a:normAutofit/>
          </a:bodyPr>
          <a:lstStyle/>
          <a:p>
            <a:r>
              <a:rPr lang="it-IT" sz="2400" dirty="0" err="1"/>
              <a:t>Considerations</a:t>
            </a:r>
            <a:r>
              <a:rPr lang="it-IT" sz="2400" dirty="0"/>
              <a:t> on the </a:t>
            </a:r>
            <a:r>
              <a:rPr lang="it-IT" sz="2400" dirty="0" err="1"/>
              <a:t>convenience</a:t>
            </a:r>
            <a:endParaRPr lang="it-IT" sz="24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88BD49C-0503-4D40-8B20-C70A4CDC45F1}"/>
              </a:ext>
            </a:extLst>
          </p:cNvPr>
          <p:cNvSpPr txBox="1"/>
          <p:nvPr/>
        </p:nvSpPr>
        <p:spPr>
          <a:xfrm>
            <a:off x="7486650" y="1653439"/>
            <a:ext cx="42095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shown</a:t>
            </a:r>
            <a:r>
              <a:rPr lang="it-IT" dirty="0"/>
              <a:t> from the </a:t>
            </a:r>
            <a:r>
              <a:rPr lang="it-IT" dirty="0" err="1"/>
              <a:t>table</a:t>
            </a:r>
            <a:r>
              <a:rPr lang="it-IT" dirty="0"/>
              <a:t> and the </a:t>
            </a:r>
            <a:r>
              <a:rPr lang="it-IT" dirty="0" err="1"/>
              <a:t>diagram</a:t>
            </a:r>
            <a:r>
              <a:rPr lang="it-IT" dirty="0"/>
              <a:t> </a:t>
            </a:r>
            <a:r>
              <a:rPr lang="it-IT" dirty="0" err="1"/>
              <a:t>beside</a:t>
            </a:r>
            <a:r>
              <a:rPr lang="it-IT" dirty="0"/>
              <a:t>, </a:t>
            </a:r>
            <a:r>
              <a:rPr lang="it-IT" dirty="0" err="1"/>
              <a:t>LinuxONE</a:t>
            </a:r>
            <a:r>
              <a:rPr lang="it-IT" dirty="0"/>
              <a:t> </a:t>
            </a:r>
            <a:r>
              <a:rPr lang="it-IT" dirty="0" err="1"/>
              <a:t>behaves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, in </a:t>
            </a:r>
            <a:r>
              <a:rPr lang="it-IT" dirty="0" err="1"/>
              <a:t>terms</a:t>
            </a:r>
            <a:r>
              <a:rPr lang="it-IT" dirty="0"/>
              <a:t> of costs, with </a:t>
            </a:r>
            <a:r>
              <a:rPr lang="it-IT" dirty="0" err="1"/>
              <a:t>respect</a:t>
            </a:r>
            <a:r>
              <a:rPr lang="it-IT" dirty="0"/>
              <a:t> to x86, for </a:t>
            </a:r>
            <a:r>
              <a:rPr lang="it-IT" dirty="0" err="1"/>
              <a:t>workloads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200 TPS.</a:t>
            </a:r>
          </a:p>
          <a:p>
            <a:endParaRPr lang="it-IT" dirty="0"/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, </a:t>
            </a:r>
            <a:r>
              <a:rPr lang="it-IT" dirty="0" err="1"/>
              <a:t>apart</a:t>
            </a:r>
            <a:r>
              <a:rPr lang="it-IT" dirty="0"/>
              <a:t> from the case of small </a:t>
            </a:r>
            <a:r>
              <a:rPr lang="it-IT" dirty="0" err="1"/>
              <a:t>workloads</a:t>
            </a:r>
            <a:r>
              <a:rPr lang="it-IT" dirty="0"/>
              <a:t>, 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preferable</a:t>
            </a:r>
            <a:r>
              <a:rPr lang="it-IT" dirty="0"/>
              <a:t> to use an x86 </a:t>
            </a:r>
            <a:r>
              <a:rPr lang="it-IT" dirty="0" err="1"/>
              <a:t>platform</a:t>
            </a:r>
            <a:r>
              <a:rPr lang="it-IT" dirty="0"/>
              <a:t>, in the </a:t>
            </a:r>
            <a:r>
              <a:rPr lang="it-IT" dirty="0" err="1"/>
              <a:t>other</a:t>
            </a:r>
            <a:r>
              <a:rPr lang="it-IT" dirty="0"/>
              <a:t> situations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great</a:t>
            </a:r>
            <a:r>
              <a:rPr lang="it-IT" dirty="0"/>
              <a:t> benefits in the </a:t>
            </a:r>
            <a:r>
              <a:rPr lang="it-IT" dirty="0" err="1"/>
              <a:t>usage</a:t>
            </a:r>
            <a:r>
              <a:rPr lang="it-IT" dirty="0"/>
              <a:t> of </a:t>
            </a:r>
            <a:r>
              <a:rPr lang="it-IT" dirty="0" err="1"/>
              <a:t>LinuxONE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9938375"/>
      </p:ext>
    </p:extLst>
  </p:cSld>
  <p:clrMapOvr>
    <a:masterClrMapping/>
  </p:clrMapOvr>
</p:sld>
</file>

<file path=ppt/theme/theme1.xml><?xml version="1.0" encoding="utf-8"?>
<a:theme xmlns:a="http://purl.oclc.org/ooxml/drawingml/main" name="Dividendi">
  <a:themeElements>
    <a:clrScheme name="Lun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%">
              <a:schemeClr val="phClr">
                <a:tint val="68%"/>
                <a:alpha val="90%"/>
                <a:lumMod val="100%"/>
              </a:schemeClr>
            </a:gs>
            <a:gs pos="100%">
              <a:schemeClr val="phClr">
                <a:tint val="90%"/>
                <a:lumMod val="95%"/>
              </a:schemeClr>
            </a:gs>
          </a:gsLst>
          <a:lin ang="5400000" scaled="1"/>
        </a:gradFill>
        <a:gradFill rotWithShape="1">
          <a:gsLst>
            <a:gs pos="0%">
              <a:schemeClr val="phClr">
                <a:tint val="98%"/>
                <a:lumMod val="110%"/>
              </a:schemeClr>
            </a:gs>
            <a:gs pos="84%">
              <a:schemeClr val="phClr">
                <a:shade val="90%"/>
                <a:lumMod val="88%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%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%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%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90%"/>
                <a:lumMod val="110%"/>
              </a:schemeClr>
            </a:gs>
            <a:gs pos="88%">
              <a:schemeClr val="phClr">
                <a:shade val="94%"/>
                <a:satMod val="110%"/>
                <a:lumMod val="88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tint val="90%"/>
                <a:lumMod val="110%"/>
              </a:schemeClr>
            </a:gs>
            <a:gs pos="100%">
              <a:schemeClr val="phClr">
                <a:shade val="98%"/>
                <a:satMod val="110%"/>
                <a:lumMod val="86%"/>
              </a:schemeClr>
            </a:gs>
          </a:gsLst>
          <a:path path="circle">
            <a:fillToRect l="50%" t="50%" r="100%" b="100%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purl.oclc.org/ooxml/drawingml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TM03457464[[fn=Dividendi]]</Template>
  <TotalTime>1836</TotalTime>
  <Words>1378</Words>
  <Application>Microsoft Office PowerPoint</Application>
  <PresentationFormat>Widescreen</PresentationFormat>
  <Paragraphs>151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Dividendi</vt:lpstr>
      <vt:lpstr>Description of the environment uc</vt:lpstr>
      <vt:lpstr>SIZING</vt:lpstr>
      <vt:lpstr>Technical architecture for the two cases</vt:lpstr>
      <vt:lpstr>TCO COMPARISON ON 5 YEARS</vt:lpstr>
      <vt:lpstr>Similar costs tPS configuration</vt:lpstr>
      <vt:lpstr>X86 tco assumptions</vt:lpstr>
      <vt:lpstr>LinuxONE tco assumptions</vt:lpstr>
      <vt:lpstr>Considerations on the convenience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Michela Camilli</dc:creator>
  <cp:lastModifiedBy>Michela Camilli</cp:lastModifiedBy>
  <cp:revision>50</cp:revision>
  <dcterms:created xsi:type="dcterms:W3CDTF">2021-04-02T10:04:43Z</dcterms:created>
  <dcterms:modified xsi:type="dcterms:W3CDTF">2021-04-03T16:41:17Z</dcterms:modified>
</cp:coreProperties>
</file>