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71" r:id="rId4"/>
    <p:sldId id="272" r:id="rId5"/>
    <p:sldId id="270" r:id="rId6"/>
    <p:sldId id="273" r:id="rId7"/>
    <p:sldId id="276" r:id="rId8"/>
    <p:sldId id="277" r:id="rId9"/>
    <p:sldId id="278" r:id="rId10"/>
    <p:sldId id="290" r:id="rId11"/>
    <p:sldId id="291" r:id="rId12"/>
    <p:sldId id="292" r:id="rId13"/>
    <p:sldId id="294" r:id="rId14"/>
    <p:sldId id="293" r:id="rId15"/>
    <p:sldId id="279" r:id="rId16"/>
    <p:sldId id="280" r:id="rId17"/>
    <p:sldId id="281" r:id="rId18"/>
    <p:sldId id="259" r:id="rId19"/>
    <p:sldId id="287" r:id="rId20"/>
    <p:sldId id="262" r:id="rId21"/>
    <p:sldId id="285" r:id="rId22"/>
    <p:sldId id="289" r:id="rId23"/>
    <p:sldId id="260" r:id="rId24"/>
    <p:sldId id="261" r:id="rId25"/>
    <p:sldId id="265" r:id="rId26"/>
    <p:sldId id="284"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74" autoAdjust="0"/>
    <p:restoredTop sz="70916" autoAdjust="0"/>
  </p:normalViewPr>
  <p:slideViewPr>
    <p:cSldViewPr snapToGrid="0" snapToObjects="1">
      <p:cViewPr varScale="1">
        <p:scale>
          <a:sx n="53" d="100"/>
          <a:sy n="53" d="100"/>
        </p:scale>
        <p:origin x="1302" y="60"/>
      </p:cViewPr>
      <p:guideLst>
        <p:guide orient="horz" pos="2160"/>
        <p:guide pos="2880"/>
      </p:guideLst>
    </p:cSldViewPr>
  </p:slideViewPr>
  <p:outlineViewPr>
    <p:cViewPr>
      <p:scale>
        <a:sx n="33" d="100"/>
        <a:sy n="33" d="100"/>
      </p:scale>
      <p:origin x="0" y="-136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8ED301-5395-924D-8EBF-FA35C47DB3B4}" type="datetimeFigureOut">
              <a:rPr lang="es-ES" smtClean="0"/>
              <a:pPr/>
              <a:t>17/10/2015</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61E5B-30A4-6343-BFE4-308FD5B85640}" type="slidenum">
              <a:rPr lang="es-ES" smtClean="0"/>
              <a:pPr/>
              <a:t>‹Nº›</a:t>
            </a:fld>
            <a:endParaRPr lang="es-ES"/>
          </a:p>
        </p:txBody>
      </p:sp>
    </p:spTree>
    <p:extLst>
      <p:ext uri="{BB962C8B-B14F-4D97-AF65-F5344CB8AC3E}">
        <p14:creationId xmlns:p14="http://schemas.microsoft.com/office/powerpoint/2010/main" val="35628378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s.wikipedia.org/wiki/Proceso_para_el_desarrollo_de_softwar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s.wikipedia.org/wiki/Desarrollo_en_cascad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aseline="0" dirty="0" smtClean="0"/>
              <a:t>Resumen Proyecto - Contexto  :  Nuestro Proyecto se llama POD fue desarrollado por nosotros 3 representando a la empresa </a:t>
            </a:r>
            <a:r>
              <a:rPr lang="es-CL" baseline="0" dirty="0" err="1" smtClean="0"/>
              <a:t>Zenta</a:t>
            </a:r>
            <a:r>
              <a:rPr lang="es-CL" baseline="0" dirty="0" smtClean="0"/>
              <a:t> quien presta servicios a LAN Chile y </a:t>
            </a:r>
            <a:r>
              <a:rPr lang="es-CL" baseline="0" dirty="0" err="1" smtClean="0"/>
              <a:t>Tam</a:t>
            </a:r>
            <a:r>
              <a:rPr lang="es-CL" baseline="0" dirty="0" smtClean="0"/>
              <a:t> Brasil más conocido actualmente como LATAM. </a:t>
            </a:r>
          </a:p>
          <a:p>
            <a:r>
              <a:rPr lang="es-CL" baseline="0" dirty="0" smtClean="0"/>
              <a:t>POD pertenece a LAN CARGO  y TAM CARGO es una aplicación en </a:t>
            </a:r>
            <a:r>
              <a:rPr lang="es-CL" baseline="0" dirty="0" err="1" smtClean="0"/>
              <a:t>android</a:t>
            </a:r>
            <a:r>
              <a:rPr lang="es-CL" baseline="0" dirty="0" smtClean="0"/>
              <a:t> que destaca por su gran optimización de tiempo y recursos a los motoristas encargados de ir a recoger o entregar las solicitudes de encomiendas que se realizan sacando un gran provecho a las distintas funcionalidades que entregan los dispositivos </a:t>
            </a:r>
            <a:r>
              <a:rPr lang="es-CL" baseline="0" dirty="0" err="1" smtClean="0"/>
              <a:t>Mobiles</a:t>
            </a:r>
            <a:r>
              <a:rPr lang="es-CL" baseline="0" dirty="0" smtClean="0"/>
              <a:t> actualmente.</a:t>
            </a:r>
          </a:p>
          <a:p>
            <a:endParaRPr lang="es-CL" baseline="0" dirty="0" smtClean="0"/>
          </a:p>
          <a:p>
            <a:r>
              <a:rPr lang="es-CL" baseline="0" dirty="0" smtClean="0"/>
              <a:t>Resumen Proyecto – Organización : Equipo </a:t>
            </a:r>
            <a:r>
              <a:rPr lang="es-CL" baseline="0" dirty="0" err="1" smtClean="0"/>
              <a:t>Zenta</a:t>
            </a:r>
            <a:r>
              <a:rPr lang="es-CL" baseline="0" dirty="0" smtClean="0"/>
              <a:t> y Equipo LAN el cual está en constantes reuniones para el seguimiento del proyecto, por parte de ZENTA existen reuniones de seguimiento internas para llevar a cabo el proyecto de manera exitosa. </a:t>
            </a:r>
            <a:r>
              <a:rPr lang="es-CL" baseline="0" dirty="0" err="1" smtClean="0"/>
              <a:t>Lan</a:t>
            </a:r>
            <a:r>
              <a:rPr lang="es-CL" baseline="0" dirty="0" smtClean="0"/>
              <a:t> se destaca por el gran trabajo en equipo y el buen ambiente laboral que presenta la organización.</a:t>
            </a:r>
          </a:p>
          <a:p>
            <a:endParaRPr lang="es-CL" baseline="0" dirty="0" smtClean="0"/>
          </a:p>
          <a:p>
            <a:r>
              <a:rPr lang="es-CL" baseline="0" dirty="0" smtClean="0"/>
              <a:t>Resumen Proyecto – Problema: Problema que presenta TAM (Brasil) los motoristas utilizan recibos en papel para entregar o ir a recoger una encomienda (Como lo hace en Chile </a:t>
            </a:r>
            <a:r>
              <a:rPr lang="es-CL" baseline="0" dirty="0" err="1" smtClean="0"/>
              <a:t>Chilexpress</a:t>
            </a:r>
            <a:r>
              <a:rPr lang="es-CL" baseline="0" dirty="0" smtClean="0"/>
              <a:t>). Se pierde una gran cantidad de tiempo que se podría utilizar para gestionar más solicitudes, también se hace mala </a:t>
            </a:r>
            <a:r>
              <a:rPr lang="es-CL" baseline="0" dirty="0" err="1" smtClean="0"/>
              <a:t>gestion</a:t>
            </a:r>
            <a:r>
              <a:rPr lang="es-CL" baseline="0" dirty="0" smtClean="0"/>
              <a:t> en los documentos ya que están expuestos a que se pierdan. </a:t>
            </a:r>
          </a:p>
          <a:p>
            <a:r>
              <a:rPr lang="es-CL" baseline="0" dirty="0" smtClean="0"/>
              <a:t>Por tanto Chile no posee este departamento de Entregar o ir a buscar Encomiendas.</a:t>
            </a:r>
          </a:p>
          <a:p>
            <a:endParaRPr lang="es-CL" baseline="0" dirty="0" smtClean="0"/>
          </a:p>
          <a:p>
            <a:endParaRPr lang="es-CL" baseline="0" dirty="0" smtClean="0"/>
          </a:p>
          <a:p>
            <a:endParaRPr lang="es-CL" dirty="0"/>
          </a:p>
        </p:txBody>
      </p:sp>
      <p:sp>
        <p:nvSpPr>
          <p:cNvPr id="4" name="3 Marcador de número de diapositiva"/>
          <p:cNvSpPr>
            <a:spLocks noGrp="1"/>
          </p:cNvSpPr>
          <p:nvPr>
            <p:ph type="sldNum" sz="quarter" idx="10"/>
          </p:nvPr>
        </p:nvSpPr>
        <p:spPr/>
        <p:txBody>
          <a:bodyPr/>
          <a:lstStyle/>
          <a:p>
            <a:fld id="{FFB61E5B-30A4-6343-BFE4-308FD5B85640}" type="slidenum">
              <a:rPr lang="es-ES" smtClean="0"/>
              <a:pPr/>
              <a:t>3</a:t>
            </a:fld>
            <a:endParaRPr lang="es-ES"/>
          </a:p>
        </p:txBody>
      </p:sp>
    </p:spTree>
    <p:extLst>
      <p:ext uri="{BB962C8B-B14F-4D97-AF65-F5344CB8AC3E}">
        <p14:creationId xmlns:p14="http://schemas.microsoft.com/office/powerpoint/2010/main" val="451205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Si</a:t>
            </a:r>
            <a:r>
              <a:rPr lang="es-CL" baseline="0" dirty="0" smtClean="0"/>
              <a:t> el dinero asignado para el proyecto es superior a la suma de las ganancias y al total de </a:t>
            </a:r>
            <a:r>
              <a:rPr lang="es-CL" baseline="0" dirty="0" err="1" smtClean="0"/>
              <a:t>hh</a:t>
            </a:r>
            <a:r>
              <a:rPr lang="es-CL" baseline="0" dirty="0" smtClean="0"/>
              <a:t> utilizadas entonces es un proyecto viable para desarrollar por la empresa ZENTA.</a:t>
            </a:r>
          </a:p>
          <a:p>
            <a:endParaRPr lang="es-CL" baseline="0" dirty="0" smtClean="0"/>
          </a:p>
          <a:p>
            <a:r>
              <a:rPr lang="es-CL" baseline="0" dirty="0" smtClean="0"/>
              <a:t>Ganancia es el 37 de los 18 millones.</a:t>
            </a:r>
          </a:p>
          <a:p>
            <a:r>
              <a:rPr lang="es-CL" baseline="0" dirty="0" smtClean="0"/>
              <a:t>HH es el total en dinero de las horas hombres.</a:t>
            </a:r>
          </a:p>
          <a:p>
            <a:r>
              <a:rPr lang="es-CL" baseline="0" dirty="0" smtClean="0"/>
              <a:t>11700000 UTILIDAD GENERADA 65%</a:t>
            </a:r>
            <a:endParaRPr lang="es-CL"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12</a:t>
            </a:fld>
            <a:endParaRPr lang="es-ES"/>
          </a:p>
        </p:txBody>
      </p:sp>
    </p:spTree>
    <p:extLst>
      <p:ext uri="{BB962C8B-B14F-4D97-AF65-F5344CB8AC3E}">
        <p14:creationId xmlns:p14="http://schemas.microsoft.com/office/powerpoint/2010/main" val="115139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Zenta como empresa proveedora de proyectos informáticos a LAN, tiene acceso a distintas reuniones y programas donde se reúnen las empresas competidoras de Zenta, las cuales llevan sus propuestas y soluciones, es aquí donde se destaca su gran factibilidad en llevar a cabo el proyecto de manera estable y con un valor adecuado siendo unos de los más competentes.  Se analiza la disponibilidad de dinero que otorga LAN para la solución del proyecto.  En POD LAN dispone de 15 millones de pesos solicitando un desarrollo por 8 meses con distintas</a:t>
            </a:r>
            <a:r>
              <a:rPr lang="es-ES_tradnl" sz="1200" kern="1200" baseline="0" dirty="0" smtClean="0">
                <a:solidFill>
                  <a:schemeClr val="tx1"/>
                </a:solidFill>
                <a:effectLst/>
                <a:latin typeface="+mn-lt"/>
                <a:ea typeface="+mn-ea"/>
                <a:cs typeface="+mn-cs"/>
              </a:rPr>
              <a:t> funcionalidades</a:t>
            </a:r>
            <a:r>
              <a:rPr lang="es-ES_tradnl" sz="1200" kern="1200" dirty="0" smtClean="0">
                <a:solidFill>
                  <a:schemeClr val="tx1"/>
                </a:solidFill>
                <a:effectLst/>
                <a:latin typeface="+mn-lt"/>
                <a:ea typeface="+mn-ea"/>
                <a:cs typeface="+mn-cs"/>
              </a:rPr>
              <a:t>, donde Zenta se ganó el proyecto con una propuesta de 18millones de pesos, justificando su valor en mejoras para el diseño propuesto, procesos y alcances</a:t>
            </a:r>
            <a:r>
              <a:rPr lang="es-ES_tradnl" sz="1200" kern="1200" baseline="0" dirty="0" smtClean="0">
                <a:solidFill>
                  <a:schemeClr val="tx1"/>
                </a:solidFill>
                <a:effectLst/>
                <a:latin typeface="+mn-lt"/>
                <a:ea typeface="+mn-ea"/>
                <a:cs typeface="+mn-cs"/>
              </a:rPr>
              <a:t> acotando el desarrollo en 4 meses quedando el proyecto finalizado en 3 meses y medio, dando como resultado que la Empresa LAN pueda implementar este servicio mucho antes que </a:t>
            </a:r>
            <a:r>
              <a:rPr lang="es-ES_tradnl" sz="1200" kern="1200" baseline="0" smtClean="0">
                <a:solidFill>
                  <a:schemeClr val="tx1"/>
                </a:solidFill>
                <a:effectLst/>
                <a:latin typeface="+mn-lt"/>
                <a:ea typeface="+mn-ea"/>
                <a:cs typeface="+mn-cs"/>
              </a:rPr>
              <a:t>lo planificado.</a:t>
            </a:r>
            <a:endParaRPr lang="es-CL" sz="1200" kern="1200" dirty="0" smtClean="0">
              <a:solidFill>
                <a:schemeClr val="tx1"/>
              </a:solidFill>
              <a:effectLst/>
              <a:latin typeface="+mn-lt"/>
              <a:ea typeface="+mn-ea"/>
              <a:cs typeface="+mn-cs"/>
            </a:endParaRPr>
          </a:p>
          <a:p>
            <a:endParaRPr lang="es-CL"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14</a:t>
            </a:fld>
            <a:endParaRPr lang="es-ES"/>
          </a:p>
        </p:txBody>
      </p:sp>
    </p:spTree>
    <p:extLst>
      <p:ext uri="{BB962C8B-B14F-4D97-AF65-F5344CB8AC3E}">
        <p14:creationId xmlns:p14="http://schemas.microsoft.com/office/powerpoint/2010/main" val="96520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Agregar uno mas</a:t>
            </a:r>
            <a:endParaRPr lang="es-CL"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15</a:t>
            </a:fld>
            <a:endParaRPr lang="es-ES"/>
          </a:p>
        </p:txBody>
      </p:sp>
    </p:spTree>
    <p:extLst>
      <p:ext uri="{BB962C8B-B14F-4D97-AF65-F5344CB8AC3E}">
        <p14:creationId xmlns:p14="http://schemas.microsoft.com/office/powerpoint/2010/main" val="117112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r>
              <a:rPr lang="es-ES_tradnl" sz="1200" kern="1200" dirty="0" smtClean="0">
                <a:solidFill>
                  <a:schemeClr val="tx1"/>
                </a:solidFill>
                <a:effectLst/>
                <a:latin typeface="+mn-lt"/>
                <a:ea typeface="+mn-ea"/>
                <a:cs typeface="+mn-cs"/>
              </a:rPr>
              <a:t>Debe</a:t>
            </a:r>
            <a:r>
              <a:rPr lang="es-ES_tradnl" sz="1200" kern="1200" baseline="0" dirty="0" smtClean="0">
                <a:solidFill>
                  <a:schemeClr val="tx1"/>
                </a:solidFill>
                <a:effectLst/>
                <a:latin typeface="+mn-lt"/>
                <a:ea typeface="+mn-ea"/>
                <a:cs typeface="+mn-cs"/>
              </a:rPr>
              <a:t> permitir i</a:t>
            </a:r>
            <a:r>
              <a:rPr lang="es-ES_tradnl" sz="1200" kern="1200" dirty="0" smtClean="0">
                <a:solidFill>
                  <a:schemeClr val="tx1"/>
                </a:solidFill>
                <a:effectLst/>
                <a:latin typeface="+mn-lt"/>
                <a:ea typeface="+mn-ea"/>
                <a:cs typeface="+mn-cs"/>
              </a:rPr>
              <a:t>niciar la cuenta</a:t>
            </a:r>
            <a:r>
              <a:rPr lang="es-ES_tradnl" sz="1200" kern="1200" baseline="0" dirty="0" smtClean="0">
                <a:solidFill>
                  <a:schemeClr val="tx1"/>
                </a:solidFill>
                <a:effectLst/>
                <a:latin typeface="+mn-lt"/>
                <a:ea typeface="+mn-ea"/>
                <a:cs typeface="+mn-cs"/>
              </a:rPr>
              <a:t> Dropbox desde la aplicación.</a:t>
            </a:r>
          </a:p>
          <a:p>
            <a:pPr lvl="0"/>
            <a:r>
              <a:rPr lang="es-ES_tradnl" sz="1200" kern="1200" baseline="0" dirty="0" smtClean="0">
                <a:solidFill>
                  <a:schemeClr val="tx1"/>
                </a:solidFill>
                <a:effectLst/>
                <a:latin typeface="+mn-lt"/>
                <a:ea typeface="+mn-ea"/>
                <a:cs typeface="+mn-cs"/>
              </a:rPr>
              <a:t>Solo los usuarios pertenecientes al grupo LDAP podrán ingresar a la aplicación el cual es asignado por LAN.</a:t>
            </a:r>
            <a:endParaRPr lang="es-ES_tradnl" sz="1200" kern="1200" dirty="0" smtClean="0">
              <a:solidFill>
                <a:schemeClr val="tx1"/>
              </a:solidFill>
              <a:effectLst/>
              <a:latin typeface="+mn-lt"/>
              <a:ea typeface="+mn-ea"/>
              <a:cs typeface="+mn-cs"/>
            </a:endParaRPr>
          </a:p>
          <a:p>
            <a:pPr lvl="0"/>
            <a:r>
              <a:rPr lang="es-ES_tradnl" sz="1200" kern="1200" dirty="0" smtClean="0">
                <a:solidFill>
                  <a:schemeClr val="tx1"/>
                </a:solidFill>
                <a:effectLst/>
                <a:latin typeface="+mn-lt"/>
                <a:ea typeface="+mn-ea"/>
                <a:cs typeface="+mn-cs"/>
              </a:rPr>
              <a:t>Debe Ingresar POD.</a:t>
            </a:r>
            <a:r>
              <a:rPr lang="es-ES_tradnl" sz="1200" kern="1200" baseline="0" dirty="0" smtClean="0">
                <a:solidFill>
                  <a:schemeClr val="tx1"/>
                </a:solidFill>
                <a:effectLst/>
                <a:latin typeface="+mn-lt"/>
                <a:ea typeface="+mn-ea"/>
                <a:cs typeface="+mn-cs"/>
              </a:rPr>
              <a:t> Con lo cual puede llamar al cliente, buscar ruta por GPS, ingresar firma.</a:t>
            </a:r>
            <a:endParaRPr lang="es-CL" sz="1200" kern="1200" dirty="0" smtClean="0">
              <a:solidFill>
                <a:schemeClr val="tx1"/>
              </a:solidFill>
              <a:effectLst/>
              <a:latin typeface="+mn-lt"/>
              <a:ea typeface="+mn-ea"/>
              <a:cs typeface="+mn-cs"/>
            </a:endParaRPr>
          </a:p>
          <a:p>
            <a:pPr lvl="0"/>
            <a:r>
              <a:rPr lang="es-ES_tradnl" sz="1200" kern="1200" dirty="0" smtClean="0">
                <a:solidFill>
                  <a:schemeClr val="tx1"/>
                </a:solidFill>
                <a:effectLst/>
                <a:latin typeface="+mn-lt"/>
                <a:ea typeface="+mn-ea"/>
                <a:cs typeface="+mn-cs"/>
              </a:rPr>
              <a:t>Debe Ingresar Ocurrencia. Permite</a:t>
            </a:r>
            <a:r>
              <a:rPr lang="es-ES_tradnl" sz="1200" kern="1200" baseline="0" dirty="0" smtClean="0">
                <a:solidFill>
                  <a:schemeClr val="tx1"/>
                </a:solidFill>
                <a:effectLst/>
                <a:latin typeface="+mn-lt"/>
                <a:ea typeface="+mn-ea"/>
                <a:cs typeface="+mn-cs"/>
              </a:rPr>
              <a:t> tomar fotografía del encargo.</a:t>
            </a:r>
          </a:p>
          <a:p>
            <a:pPr lvl="0"/>
            <a:r>
              <a:rPr lang="es-ES_tradnl" sz="1200" kern="1200" baseline="0" dirty="0" smtClean="0">
                <a:solidFill>
                  <a:schemeClr val="tx1"/>
                </a:solidFill>
                <a:effectLst/>
                <a:latin typeface="+mn-lt"/>
                <a:ea typeface="+mn-ea"/>
                <a:cs typeface="+mn-cs"/>
              </a:rPr>
              <a:t>Todo esto permite al usuario final realizar sus funciones en terreno.</a:t>
            </a:r>
            <a:endParaRPr lang="es-CL" sz="1200" kern="1200" baseline="0" dirty="0" smtClean="0">
              <a:solidFill>
                <a:schemeClr val="tx1"/>
              </a:solidFill>
              <a:effectLst/>
              <a:latin typeface="+mn-lt"/>
              <a:ea typeface="+mn-ea"/>
              <a:cs typeface="+mn-cs"/>
            </a:endParaRPr>
          </a:p>
          <a:p>
            <a:pPr lvl="0"/>
            <a:endParaRPr lang="es-ES_tradnl" sz="1200" kern="1200" dirty="0" smtClean="0">
              <a:solidFill>
                <a:schemeClr val="tx1"/>
              </a:solidFill>
              <a:effectLst/>
              <a:latin typeface="+mn-lt"/>
              <a:ea typeface="+mn-ea"/>
              <a:cs typeface="+mn-cs"/>
            </a:endParaRPr>
          </a:p>
          <a:p>
            <a:pPr lvl="0"/>
            <a:endParaRPr lang="es-ES_tradnl" sz="1200" kern="1200" dirty="0" smtClean="0">
              <a:solidFill>
                <a:schemeClr val="tx1"/>
              </a:solidFill>
              <a:effectLst/>
              <a:latin typeface="+mn-lt"/>
              <a:ea typeface="+mn-ea"/>
              <a:cs typeface="+mn-cs"/>
            </a:endParaRPr>
          </a:p>
          <a:p>
            <a:pPr lvl="0"/>
            <a:r>
              <a:rPr lang="es-CL" dirty="0" smtClean="0"/>
              <a:t>No</a:t>
            </a:r>
            <a:r>
              <a:rPr lang="es-CL" baseline="0" dirty="0" smtClean="0"/>
              <a:t> funcionales</a:t>
            </a:r>
            <a:endParaRPr lang="es-CL" baseline="0" dirty="0"/>
          </a:p>
          <a:p>
            <a:r>
              <a:rPr lang="es-CL" baseline="0" dirty="0" smtClean="0"/>
              <a:t>Diseño</a:t>
            </a:r>
          </a:p>
          <a:p>
            <a:r>
              <a:rPr lang="es-CL" baseline="0" dirty="0" smtClean="0"/>
              <a:t>- Interfaz de diseño orientada en Material </a:t>
            </a:r>
            <a:r>
              <a:rPr lang="es-CL" baseline="0" dirty="0" err="1" smtClean="0"/>
              <a:t>Design</a:t>
            </a:r>
            <a:r>
              <a:rPr lang="es-CL" baseline="0" dirty="0" smtClean="0"/>
              <a:t>.</a:t>
            </a:r>
          </a:p>
          <a:p>
            <a:r>
              <a:rPr lang="es-CL" baseline="0" dirty="0" smtClean="0"/>
              <a:t>Seguridad</a:t>
            </a:r>
          </a:p>
          <a:p>
            <a:pPr marL="171450" indent="-171450">
              <a:buFontTx/>
              <a:buChar char="-"/>
            </a:pPr>
            <a:r>
              <a:rPr lang="es-CL" baseline="0" dirty="0" smtClean="0"/>
              <a:t>Integración con Web Services Empresariales</a:t>
            </a:r>
          </a:p>
          <a:p>
            <a:pPr marL="171450" indent="-171450">
              <a:buFontTx/>
              <a:buChar char="-"/>
            </a:pPr>
            <a:r>
              <a:rPr lang="es-CL" baseline="0" dirty="0" smtClean="0"/>
              <a:t>Credenciales codificadas en US ASCII en base 64.</a:t>
            </a:r>
          </a:p>
          <a:p>
            <a:endParaRPr lang="es-CL" baseline="0" dirty="0" smtClean="0"/>
          </a:p>
          <a:p>
            <a:endParaRPr lang="es-CL" baseline="0" dirty="0" smtClean="0"/>
          </a:p>
          <a:p>
            <a:r>
              <a:rPr lang="es-CL" baseline="0" dirty="0" smtClean="0"/>
              <a:t>Cantidad de usuarios conectados? Cantidad de transacciones por </a:t>
            </a:r>
            <a:r>
              <a:rPr lang="es-CL" baseline="0" dirty="0" err="1" smtClean="0"/>
              <a:t>dia</a:t>
            </a:r>
            <a:r>
              <a:rPr lang="es-CL" baseline="0" dirty="0" smtClean="0"/>
              <a:t>? </a:t>
            </a:r>
            <a:r>
              <a:rPr lang="es-CL" baseline="0" dirty="0" err="1" smtClean="0"/>
              <a:t>etc</a:t>
            </a:r>
            <a:endParaRPr lang="es-CL" baseline="0" dirty="0" smtClean="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16</a:t>
            </a:fld>
            <a:endParaRPr lang="es-ES"/>
          </a:p>
        </p:txBody>
      </p:sp>
    </p:spTree>
    <p:extLst>
      <p:ext uri="{BB962C8B-B14F-4D97-AF65-F5344CB8AC3E}">
        <p14:creationId xmlns:p14="http://schemas.microsoft.com/office/powerpoint/2010/main" val="2196451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L" dirty="0" smtClean="0"/>
              <a:t>UML</a:t>
            </a:r>
          </a:p>
          <a:p>
            <a:pPr marL="0" marR="0" indent="0" algn="l" defTabSz="457200" rtl="0" eaLnBrk="1" fontAlgn="auto" latinLnBrk="0" hangingPunct="1">
              <a:lnSpc>
                <a:spcPct val="100000"/>
              </a:lnSpc>
              <a:spcBef>
                <a:spcPts val="0"/>
              </a:spcBef>
              <a:spcAft>
                <a:spcPts val="0"/>
              </a:spcAft>
              <a:buClrTx/>
              <a:buSzTx/>
              <a:buFontTx/>
              <a:buNone/>
              <a:tabLst/>
              <a:defRPr/>
            </a:pPr>
            <a:r>
              <a:rPr lang="es-CL" dirty="0" smtClean="0"/>
              <a:t>La Metodología de Desarrollo de Software se enfoca en las actividades propias de un desarrollo e implantación de producto de software, considerando las actividades de Inicio, Elaboración, Construcción, Transición y Distribución. Utilizando para ello UML como estándar para el modelamiento de sistemas orientados a Objetos. Nuestra metodología UML consta de todos los elementos y diagramas que permiten modelar los sistemas en base al paradigma orientado a objetos. Los modelos orientados a objetos cuando se construyen en forma correcta, son fáciles de comunicar, cambiar, expandir, validar y verificar. Este modelamiento en UML es flexible al cambio y permite crear componentes plenamente reutilizables. Los diagramas que entregaremos al término de la etapa de análisis y diseño corresponden a los Diagramas de Casos de Uso y los Diagramas de Secuencia.</a:t>
            </a:r>
            <a:endParaRPr lang="es-ES" dirty="0" smtClean="0"/>
          </a:p>
          <a:p>
            <a:endParaRPr lang="es-ES" dirty="0" smtClean="0"/>
          </a:p>
          <a:p>
            <a:r>
              <a:rPr lang="es-ES" dirty="0" smtClean="0"/>
              <a:t>CASCADA</a:t>
            </a:r>
          </a:p>
          <a:p>
            <a:r>
              <a:rPr lang="es-CL" sz="1200" b="0" i="0" kern="1200" dirty="0" smtClean="0">
                <a:solidFill>
                  <a:schemeClr val="tx1"/>
                </a:solidFill>
                <a:effectLst/>
                <a:latin typeface="+mn-lt"/>
                <a:ea typeface="+mn-ea"/>
                <a:cs typeface="+mn-cs"/>
              </a:rPr>
              <a:t>enfoque metodológico que ordena rigurosamente las etapas del </a:t>
            </a:r>
            <a:r>
              <a:rPr lang="es-CL" sz="1200" b="1" i="0" u="none" strike="noStrike" kern="1200" dirty="0" smtClean="0">
                <a:solidFill>
                  <a:schemeClr val="tx1"/>
                </a:solidFill>
                <a:effectLst/>
                <a:latin typeface="+mn-lt"/>
                <a:ea typeface="+mn-ea"/>
                <a:cs typeface="+mn-cs"/>
                <a:hlinkClick r:id="rId3" tooltip="Proceso para el desarrollo de software"/>
              </a:rPr>
              <a:t>proceso para el desarrollo de software</a:t>
            </a:r>
            <a:r>
              <a:rPr lang="es-CL" sz="1200" b="0" i="0" kern="1200" dirty="0" smtClean="0">
                <a:solidFill>
                  <a:schemeClr val="tx1"/>
                </a:solidFill>
                <a:effectLst/>
                <a:latin typeface="+mn-lt"/>
                <a:ea typeface="+mn-ea"/>
                <a:cs typeface="+mn-cs"/>
              </a:rPr>
              <a:t>, de tal forma que el inicio de cada etapa debe esperar a la finalización de la etapa anterior.</a:t>
            </a:r>
            <a:r>
              <a:rPr lang="es-CL" sz="1200" b="0" i="0" u="none" strike="noStrike" kern="1200" baseline="30000" dirty="0" smtClean="0">
                <a:solidFill>
                  <a:schemeClr val="tx1"/>
                </a:solidFill>
                <a:effectLst/>
                <a:latin typeface="+mn-lt"/>
                <a:ea typeface="+mn-ea"/>
                <a:cs typeface="+mn-cs"/>
                <a:hlinkClick r:id="rId4"/>
              </a:rPr>
              <a:t>1</a:t>
            </a:r>
            <a:r>
              <a:rPr lang="es-CL" sz="1200" b="0" i="0" kern="1200" dirty="0" smtClean="0">
                <a:solidFill>
                  <a:schemeClr val="tx1"/>
                </a:solidFill>
                <a:effectLst/>
                <a:latin typeface="+mn-lt"/>
                <a:ea typeface="+mn-ea"/>
                <a:cs typeface="+mn-cs"/>
              </a:rPr>
              <a:t> Al final de cada etapa, el modelo está diseñado para llevar a cabo una revisión final, que se encarga de determinar si el proyecto está listo para avanzar a la siguiente fase.</a:t>
            </a:r>
          </a:p>
          <a:p>
            <a:r>
              <a:rPr lang="es-CL" sz="1200" b="0" i="0" kern="1200" dirty="0" smtClean="0">
                <a:solidFill>
                  <a:schemeClr val="tx1"/>
                </a:solidFill>
                <a:effectLst/>
                <a:latin typeface="+mn-lt"/>
                <a:ea typeface="+mn-ea"/>
                <a:cs typeface="+mn-cs"/>
              </a:rPr>
              <a:t>Fases :</a:t>
            </a:r>
          </a:p>
          <a:p>
            <a:r>
              <a:rPr lang="es-CL" sz="1200" b="0" i="0" kern="1200" dirty="0" smtClean="0">
                <a:solidFill>
                  <a:schemeClr val="tx1"/>
                </a:solidFill>
                <a:effectLst/>
                <a:latin typeface="+mn-lt"/>
                <a:ea typeface="+mn-ea"/>
                <a:cs typeface="+mn-cs"/>
              </a:rPr>
              <a:t>Análisis de requisitos.</a:t>
            </a:r>
          </a:p>
          <a:p>
            <a:r>
              <a:rPr lang="es-CL" sz="1200" b="0" i="0" kern="1200" dirty="0" smtClean="0">
                <a:solidFill>
                  <a:schemeClr val="tx1"/>
                </a:solidFill>
                <a:effectLst/>
                <a:latin typeface="+mn-lt"/>
                <a:ea typeface="+mn-ea"/>
                <a:cs typeface="+mn-cs"/>
              </a:rPr>
              <a:t>Diseño del Sistema.</a:t>
            </a:r>
          </a:p>
          <a:p>
            <a:r>
              <a:rPr lang="es-CL" sz="1200" b="0" i="0" kern="1200" dirty="0" smtClean="0">
                <a:solidFill>
                  <a:schemeClr val="tx1"/>
                </a:solidFill>
                <a:effectLst/>
                <a:latin typeface="+mn-lt"/>
                <a:ea typeface="+mn-ea"/>
                <a:cs typeface="+mn-cs"/>
              </a:rPr>
              <a:t>Diseño del Programa.</a:t>
            </a:r>
          </a:p>
          <a:p>
            <a:r>
              <a:rPr lang="es-CL" sz="1200" b="0" i="0" kern="1200" dirty="0" smtClean="0">
                <a:solidFill>
                  <a:schemeClr val="tx1"/>
                </a:solidFill>
                <a:effectLst/>
                <a:latin typeface="+mn-lt"/>
                <a:ea typeface="+mn-ea"/>
                <a:cs typeface="+mn-cs"/>
              </a:rPr>
              <a:t>Codificación.</a:t>
            </a:r>
          </a:p>
          <a:p>
            <a:r>
              <a:rPr lang="es-CL" sz="1200" b="0" i="0" kern="1200" dirty="0" smtClean="0">
                <a:solidFill>
                  <a:schemeClr val="tx1"/>
                </a:solidFill>
                <a:effectLst/>
                <a:latin typeface="+mn-lt"/>
                <a:ea typeface="+mn-ea"/>
                <a:cs typeface="+mn-cs"/>
              </a:rPr>
              <a:t>Pruebas.</a:t>
            </a:r>
          </a:p>
          <a:p>
            <a:r>
              <a:rPr lang="es-CL" sz="1200" b="0" i="0" kern="1200" dirty="0" smtClean="0">
                <a:solidFill>
                  <a:schemeClr val="tx1"/>
                </a:solidFill>
                <a:effectLst/>
                <a:latin typeface="+mn-lt"/>
                <a:ea typeface="+mn-ea"/>
                <a:cs typeface="+mn-cs"/>
              </a:rPr>
              <a:t>Verificación.</a:t>
            </a:r>
          </a:p>
          <a:p>
            <a:r>
              <a:rPr lang="es-CL" sz="1200" b="0" i="0" kern="1200" dirty="0" smtClean="0">
                <a:solidFill>
                  <a:schemeClr val="tx1"/>
                </a:solidFill>
                <a:effectLst/>
                <a:latin typeface="+mn-lt"/>
                <a:ea typeface="+mn-ea"/>
                <a:cs typeface="+mn-cs"/>
              </a:rPr>
              <a:t>Mantenimiento.</a:t>
            </a:r>
          </a:p>
          <a:p>
            <a:r>
              <a:rPr lang="es-CL" sz="1200" b="0" i="0" kern="1200" dirty="0" smtClean="0">
                <a:solidFill>
                  <a:schemeClr val="tx1"/>
                </a:solidFill>
                <a:effectLst/>
                <a:latin typeface="+mn-lt"/>
                <a:ea typeface="+mn-ea"/>
                <a:cs typeface="+mn-cs"/>
              </a:rPr>
              <a:t>De esta forma, cualquier error de diseño detectado en la etapa de prueba conduce necesariamente al rediseño y nueva programación del código afectado, aumentando los costos del desarrollo</a:t>
            </a:r>
          </a:p>
          <a:p>
            <a:endParaRPr lang="es-ES" dirty="0" smtClean="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17</a:t>
            </a:fld>
            <a:endParaRPr lang="es-ES"/>
          </a:p>
        </p:txBody>
      </p:sp>
    </p:spTree>
    <p:extLst>
      <p:ext uri="{BB962C8B-B14F-4D97-AF65-F5344CB8AC3E}">
        <p14:creationId xmlns:p14="http://schemas.microsoft.com/office/powerpoint/2010/main" val="316291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23</a:t>
            </a:fld>
            <a:endParaRPr lang="es-ES"/>
          </a:p>
        </p:txBody>
      </p:sp>
    </p:spTree>
    <p:extLst>
      <p:ext uri="{BB962C8B-B14F-4D97-AF65-F5344CB8AC3E}">
        <p14:creationId xmlns:p14="http://schemas.microsoft.com/office/powerpoint/2010/main" val="3042593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25</a:t>
            </a:fld>
            <a:endParaRPr lang="es-ES"/>
          </a:p>
        </p:txBody>
      </p:sp>
    </p:spTree>
    <p:extLst>
      <p:ext uri="{BB962C8B-B14F-4D97-AF65-F5344CB8AC3E}">
        <p14:creationId xmlns:p14="http://schemas.microsoft.com/office/powerpoint/2010/main" val="148056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una aplicación </a:t>
            </a:r>
            <a:r>
              <a:rPr lang="es-ES" dirty="0" err="1" smtClean="0"/>
              <a:t>Android</a:t>
            </a:r>
            <a:r>
              <a:rPr lang="es-ES" dirty="0" smtClean="0"/>
              <a:t> que optimizara los procesos al momento de recoger y entregar las encomiendas de los clientes. La aplicación esta enfocada directamente a los motoristas que están encargados de distribuir dichas solicitudes a sus destinos, facilitando la gestión manual</a:t>
            </a:r>
            <a:r>
              <a:rPr lang="es-ES" baseline="0" dirty="0" smtClean="0"/>
              <a:t> y antigua de esta</a:t>
            </a:r>
            <a:r>
              <a:rPr lang="es-ES" dirty="0" smtClean="0"/>
              <a:t>.</a:t>
            </a:r>
          </a:p>
          <a:p>
            <a:r>
              <a:rPr lang="es-ES" dirty="0" smtClean="0"/>
              <a:t>En chile no está implementado</a:t>
            </a:r>
            <a:r>
              <a:rPr lang="es-ES" baseline="0" dirty="0" smtClean="0"/>
              <a:t> este departamento para los clientes de LAN pero sí lo empezaran a implementar en el año 2017 por lo cual la aplicación fue desarrollada para Chile y Brasil, donde según la numeración de la guía la información en escrita en distintas Bases de Datos. </a:t>
            </a:r>
          </a:p>
          <a:p>
            <a:endParaRPr lang="es-ES"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4</a:t>
            </a:fld>
            <a:endParaRPr lang="es-ES"/>
          </a:p>
        </p:txBody>
      </p:sp>
    </p:spTree>
    <p:extLst>
      <p:ext uri="{BB962C8B-B14F-4D97-AF65-F5344CB8AC3E}">
        <p14:creationId xmlns:p14="http://schemas.microsoft.com/office/powerpoint/2010/main" val="223516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5</a:t>
            </a:fld>
            <a:endParaRPr lang="es-ES"/>
          </a:p>
        </p:txBody>
      </p:sp>
    </p:spTree>
    <p:extLst>
      <p:ext uri="{BB962C8B-B14F-4D97-AF65-F5344CB8AC3E}">
        <p14:creationId xmlns:p14="http://schemas.microsoft.com/office/powerpoint/2010/main" val="60471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OBJETIVOS ESTRATEGICOS: ## SOLUCION y BENEFICIOS</a:t>
            </a:r>
          </a:p>
          <a:p>
            <a:r>
              <a:rPr lang="es-ES_tradnl" sz="1200" kern="1200" dirty="0" smtClean="0">
                <a:solidFill>
                  <a:schemeClr val="tx1"/>
                </a:solidFill>
                <a:effectLst/>
                <a:latin typeface="+mn-lt"/>
                <a:ea typeface="+mn-ea"/>
                <a:cs typeface="+mn-cs"/>
              </a:rPr>
              <a:t> </a:t>
            </a:r>
          </a:p>
          <a:p>
            <a:r>
              <a:rPr lang="es-ES_tradnl" sz="1200" kern="1200" dirty="0" smtClean="0">
                <a:solidFill>
                  <a:schemeClr val="tx1"/>
                </a:solidFill>
                <a:effectLst/>
                <a:latin typeface="+mn-lt"/>
                <a:ea typeface="+mn-ea"/>
                <a:cs typeface="+mn-cs"/>
              </a:rPr>
              <a:t>Esto, nos permite obtener una mayor</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transparencia en los tratos con el cliente, mediante las distintas funcionalidades de</a:t>
            </a:r>
            <a:r>
              <a:rPr lang="es-ES_tradnl" sz="1200" kern="1200" baseline="0" dirty="0" smtClean="0">
                <a:solidFill>
                  <a:schemeClr val="tx1"/>
                </a:solidFill>
                <a:effectLst/>
                <a:latin typeface="+mn-lt"/>
                <a:ea typeface="+mn-ea"/>
                <a:cs typeface="+mn-cs"/>
              </a:rPr>
              <a:t> la aplicación</a:t>
            </a:r>
            <a:r>
              <a:rPr lang="es-ES_tradnl" sz="1200" kern="1200" dirty="0" smtClean="0">
                <a:solidFill>
                  <a:schemeClr val="tx1"/>
                </a:solidFill>
                <a:effectLst/>
                <a:latin typeface="+mn-lt"/>
                <a:ea typeface="+mn-ea"/>
                <a:cs typeface="+mn-cs"/>
              </a:rPr>
              <a:t> y fotografías instantáneas que controlan</a:t>
            </a:r>
            <a:r>
              <a:rPr lang="es-ES_tradnl" sz="1200" kern="1200" baseline="0" dirty="0" smtClean="0">
                <a:solidFill>
                  <a:schemeClr val="tx1"/>
                </a:solidFill>
                <a:effectLst/>
                <a:latin typeface="+mn-lt"/>
                <a:ea typeface="+mn-ea"/>
                <a:cs typeface="+mn-cs"/>
              </a:rPr>
              <a:t> mejor los pedidos. También, aumenta en la empresa la productividad del servicio ya que gestiona de manera mas eficiente el proceso de despacho de una encomienda y hace mas fácil la labor del motorista debido a que se le </a:t>
            </a:r>
            <a:r>
              <a:rPr lang="es-ES_tradnl" sz="1200" kern="1200" baseline="0" dirty="0" err="1" smtClean="0">
                <a:solidFill>
                  <a:schemeClr val="tx1"/>
                </a:solidFill>
                <a:effectLst/>
                <a:latin typeface="+mn-lt"/>
                <a:ea typeface="+mn-ea"/>
                <a:cs typeface="+mn-cs"/>
              </a:rPr>
              <a:t>disponibilizará</a:t>
            </a:r>
            <a:r>
              <a:rPr lang="es-ES_tradnl" sz="1200" kern="1200" baseline="0" dirty="0" smtClean="0">
                <a:solidFill>
                  <a:schemeClr val="tx1"/>
                </a:solidFill>
                <a:effectLst/>
                <a:latin typeface="+mn-lt"/>
                <a:ea typeface="+mn-ea"/>
                <a:cs typeface="+mn-cs"/>
              </a:rPr>
              <a:t> de una mayor información ante su trabajo.</a:t>
            </a:r>
            <a:endParaRPr lang="es-ES_tradnl" sz="1200" kern="1200" dirty="0" smtClean="0">
              <a:solidFill>
                <a:schemeClr val="tx1"/>
              </a:solidFill>
              <a:effectLst/>
              <a:latin typeface="+mn-lt"/>
              <a:ea typeface="+mn-ea"/>
              <a:cs typeface="+mn-cs"/>
            </a:endParaRP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MAS</a:t>
            </a:r>
            <a:r>
              <a:rPr lang="es-ES_tradnl" sz="1200" kern="1200" baseline="0" dirty="0" smtClean="0">
                <a:solidFill>
                  <a:schemeClr val="tx1"/>
                </a:solidFill>
                <a:effectLst/>
                <a:latin typeface="+mn-lt"/>
                <a:ea typeface="+mn-ea"/>
                <a:cs typeface="+mn-cs"/>
              </a:rPr>
              <a:t> ENFOCADO AL NEGOCIO!</a:t>
            </a:r>
          </a:p>
          <a:p>
            <a:r>
              <a:rPr lang="es-ES_tradnl" sz="1200" kern="1200" baseline="0" dirty="0" smtClean="0">
                <a:solidFill>
                  <a:schemeClr val="tx1"/>
                </a:solidFill>
                <a:effectLst/>
                <a:latin typeface="+mn-lt"/>
                <a:ea typeface="+mn-ea"/>
                <a:cs typeface="+mn-cs"/>
              </a:rPr>
              <a:t>#############################################</a:t>
            </a:r>
          </a:p>
          <a:p>
            <a:endParaRPr lang="es-ES_tradnl" sz="1200" kern="1200" baseline="0" dirty="0" smtClean="0">
              <a:solidFill>
                <a:schemeClr val="tx1"/>
              </a:solidFill>
              <a:effectLst/>
              <a:latin typeface="+mn-lt"/>
              <a:ea typeface="+mn-ea"/>
              <a:cs typeface="+mn-cs"/>
            </a:endParaRPr>
          </a:p>
          <a:p>
            <a:r>
              <a:rPr lang="es-ES_tradnl" sz="1200" kern="1200" baseline="0" dirty="0" smtClean="0">
                <a:solidFill>
                  <a:schemeClr val="tx1"/>
                </a:solidFill>
                <a:effectLst/>
                <a:latin typeface="+mn-lt"/>
                <a:ea typeface="+mn-ea"/>
                <a:cs typeface="+mn-cs"/>
              </a:rPr>
              <a:t>OBJETIVOS DEL DESARROLLO: ## lo que voy a construir.</a:t>
            </a:r>
          </a:p>
          <a:p>
            <a:endParaRPr lang="es-ES_tradnl" sz="1200" kern="1200" baseline="0" dirty="0" smtClean="0">
              <a:solidFill>
                <a:schemeClr val="tx1"/>
              </a:solidFill>
              <a:effectLst/>
              <a:latin typeface="+mn-lt"/>
              <a:ea typeface="+mn-ea"/>
              <a:cs typeface="+mn-cs"/>
            </a:endParaRPr>
          </a:p>
          <a:p>
            <a:r>
              <a:rPr lang="es-ES_tradnl" sz="1200" kern="1200" baseline="0" dirty="0" smtClean="0">
                <a:solidFill>
                  <a:schemeClr val="tx1"/>
                </a:solidFill>
                <a:effectLst/>
                <a:latin typeface="+mn-lt"/>
                <a:ea typeface="+mn-ea"/>
                <a:cs typeface="+mn-cs"/>
              </a:rPr>
              <a:t>Construir una aplicación </a:t>
            </a:r>
            <a:r>
              <a:rPr lang="es-ES_tradnl" sz="1200" kern="1200" baseline="0" dirty="0" err="1" smtClean="0">
                <a:solidFill>
                  <a:schemeClr val="tx1"/>
                </a:solidFill>
                <a:effectLst/>
                <a:latin typeface="+mn-lt"/>
                <a:ea typeface="+mn-ea"/>
                <a:cs typeface="+mn-cs"/>
              </a:rPr>
              <a:t>mobile</a:t>
            </a:r>
            <a:r>
              <a:rPr lang="es-ES_tradnl" sz="1200" kern="1200" baseline="0" dirty="0" smtClean="0">
                <a:solidFill>
                  <a:schemeClr val="tx1"/>
                </a:solidFill>
                <a:effectLst/>
                <a:latin typeface="+mn-lt"/>
                <a:ea typeface="+mn-ea"/>
                <a:cs typeface="+mn-cs"/>
              </a:rPr>
              <a:t> que optimice la </a:t>
            </a:r>
            <a:r>
              <a:rPr lang="es-ES_tradnl" sz="1200" kern="1200" baseline="0" dirty="0" err="1" smtClean="0">
                <a:solidFill>
                  <a:schemeClr val="tx1"/>
                </a:solidFill>
                <a:effectLst/>
                <a:latin typeface="+mn-lt"/>
                <a:ea typeface="+mn-ea"/>
                <a:cs typeface="+mn-cs"/>
              </a:rPr>
              <a:t>administracion</a:t>
            </a:r>
            <a:r>
              <a:rPr lang="es-ES_tradnl" sz="1200" kern="1200" baseline="0" dirty="0" smtClean="0">
                <a:solidFill>
                  <a:schemeClr val="tx1"/>
                </a:solidFill>
                <a:effectLst/>
                <a:latin typeface="+mn-lt"/>
                <a:ea typeface="+mn-ea"/>
                <a:cs typeface="+mn-cs"/>
              </a:rPr>
              <a:t> y gestión de encomiendas tanto para la empresa LAN como para sus clientes.</a:t>
            </a:r>
            <a:endParaRPr lang="es-ES_tradnl" sz="1200" kern="1200" dirty="0" smtClean="0">
              <a:solidFill>
                <a:schemeClr val="tx1"/>
              </a:solidFill>
              <a:effectLst/>
              <a:latin typeface="+mn-lt"/>
              <a:ea typeface="+mn-ea"/>
              <a:cs typeface="+mn-cs"/>
            </a:endParaRPr>
          </a:p>
          <a:p>
            <a:endParaRPr lang="es-ES_tradnl" sz="1200" kern="1200" dirty="0" smtClean="0">
              <a:solidFill>
                <a:schemeClr val="tx1"/>
              </a:solidFill>
              <a:effectLst/>
              <a:latin typeface="+mn-lt"/>
              <a:ea typeface="+mn-ea"/>
              <a:cs typeface="+mn-cs"/>
            </a:endParaRP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PORQUE</a:t>
            </a:r>
            <a:r>
              <a:rPr lang="es-ES_tradnl" sz="1200" kern="1200" baseline="0" dirty="0" smtClean="0">
                <a:solidFill>
                  <a:schemeClr val="tx1"/>
                </a:solidFill>
                <a:effectLst/>
                <a:latin typeface="+mn-lt"/>
                <a:ea typeface="+mn-ea"/>
                <a:cs typeface="+mn-cs"/>
              </a:rPr>
              <a:t> SE CREA LA APLICACIÓN, OPERACIÓN Y TRANSACCIONES.</a:t>
            </a:r>
            <a:endParaRPr lang="es-CL" dirty="0" smtClean="0"/>
          </a:p>
          <a:p>
            <a:endParaRPr lang="es-ES_tradnl" sz="1200" kern="1200" baseline="0" dirty="0" smtClean="0">
              <a:solidFill>
                <a:schemeClr val="tx1"/>
              </a:solidFill>
              <a:effectLst/>
              <a:latin typeface="+mn-lt"/>
              <a:ea typeface="+mn-ea"/>
              <a:cs typeface="+mn-cs"/>
            </a:endParaRPr>
          </a:p>
          <a:p>
            <a:r>
              <a:rPr lang="es-ES_tradnl" sz="1200" kern="1200" baseline="0" dirty="0" smtClean="0">
                <a:solidFill>
                  <a:schemeClr val="tx1"/>
                </a:solidFill>
                <a:effectLst/>
                <a:latin typeface="+mn-lt"/>
                <a:ea typeface="+mn-ea"/>
                <a:cs typeface="+mn-cs"/>
              </a:rPr>
              <a:t>#############################################</a:t>
            </a:r>
          </a:p>
          <a:p>
            <a:endParaRPr lang="es-ES_tradnl" sz="1200" kern="1200" baseline="0" dirty="0" smtClean="0">
              <a:solidFill>
                <a:schemeClr val="tx1"/>
              </a:solidFill>
              <a:effectLst/>
              <a:latin typeface="+mn-lt"/>
              <a:ea typeface="+mn-ea"/>
              <a:cs typeface="+mn-cs"/>
            </a:endParaRPr>
          </a:p>
          <a:p>
            <a:r>
              <a:rPr lang="es-ES_tradnl" sz="1200" kern="1200" baseline="0" dirty="0" smtClean="0">
                <a:solidFill>
                  <a:schemeClr val="tx1"/>
                </a:solidFill>
                <a:effectLst/>
                <a:latin typeface="+mn-lt"/>
                <a:ea typeface="+mn-ea"/>
                <a:cs typeface="+mn-cs"/>
              </a:rPr>
              <a:t>OBJETIVOS ESPECIFICOS DEL DESARROLLO: como lo voy a desarrollar</a:t>
            </a:r>
          </a:p>
          <a:p>
            <a:pPr marL="0" indent="0">
              <a:buFontTx/>
              <a:buNone/>
            </a:pPr>
            <a:endParaRPr lang="es-CL" baseline="0" dirty="0" smtClean="0"/>
          </a:p>
          <a:p>
            <a:pPr marL="0" indent="0">
              <a:buFontTx/>
              <a:buNone/>
            </a:pPr>
            <a:r>
              <a:rPr lang="es-CL" baseline="0" dirty="0" smtClean="0"/>
              <a:t>Objetivos orientados al proyecto.</a:t>
            </a:r>
          </a:p>
          <a:p>
            <a:pPr marL="0" indent="0">
              <a:buFontTx/>
              <a:buNone/>
            </a:pPr>
            <a:endParaRPr lang="es-CL" baseline="0" dirty="0" smtClean="0"/>
          </a:p>
          <a:p>
            <a:pPr marL="171450" indent="-171450">
              <a:buFontTx/>
              <a:buChar char="-"/>
            </a:pPr>
            <a:r>
              <a:rPr lang="es-CL" baseline="0" dirty="0" smtClean="0"/>
              <a:t>Desarrollo de la aplicación de POD Mobile.</a:t>
            </a:r>
          </a:p>
          <a:p>
            <a:pPr marL="171450" indent="-171450">
              <a:buFontTx/>
              <a:buChar char="-"/>
            </a:pPr>
            <a:r>
              <a:rPr lang="es-CL" baseline="0" dirty="0" smtClean="0"/>
              <a:t>Desarrollar Web </a:t>
            </a:r>
            <a:r>
              <a:rPr lang="es-CL" baseline="0" dirty="0" err="1" smtClean="0"/>
              <a:t>service</a:t>
            </a:r>
            <a:r>
              <a:rPr lang="es-CL" baseline="0" dirty="0" smtClean="0"/>
              <a:t> que transmita los datos de las BD de LAN y TAM y la envíen a la aplicación</a:t>
            </a:r>
          </a:p>
          <a:p>
            <a:pPr marL="171450" indent="-171450">
              <a:buFontTx/>
              <a:buChar char="-"/>
            </a:pPr>
            <a:r>
              <a:rPr lang="es-CL" baseline="0" dirty="0" smtClean="0"/>
              <a:t>Integrar SQL Lite, BD Local del Dispositivo </a:t>
            </a:r>
            <a:r>
              <a:rPr lang="es-CL" baseline="0" dirty="0" err="1" smtClean="0"/>
              <a:t>mobile</a:t>
            </a:r>
            <a:r>
              <a:rPr lang="es-CL" baseline="0" dirty="0" smtClean="0"/>
              <a:t>, para capturar los datos transmitidos del web </a:t>
            </a:r>
            <a:r>
              <a:rPr lang="es-CL" baseline="0" dirty="0" err="1" smtClean="0"/>
              <a:t>services</a:t>
            </a:r>
            <a:r>
              <a:rPr lang="es-CL" baseline="0" dirty="0" smtClean="0"/>
              <a:t>.</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s-CL" baseline="0" dirty="0" smtClean="0"/>
          </a:p>
          <a:p>
            <a:pPr marL="171450" indent="-171450">
              <a:buFontTx/>
              <a:buChar char="-"/>
            </a:pPr>
            <a:endParaRPr lang="es-ES_tradnl" sz="1200" kern="1200" baseline="0" dirty="0" smtClean="0">
              <a:solidFill>
                <a:schemeClr val="tx1"/>
              </a:solidFill>
              <a:effectLst/>
              <a:latin typeface="+mn-lt"/>
              <a:ea typeface="+mn-ea"/>
              <a:cs typeface="+mn-cs"/>
            </a:endParaRPr>
          </a:p>
          <a:p>
            <a:endParaRPr lang="es-ES_tradnl" sz="1200" kern="1200" baseline="0" dirty="0" smtClean="0">
              <a:solidFill>
                <a:schemeClr val="tx1"/>
              </a:solidFill>
              <a:effectLst/>
              <a:latin typeface="+mn-lt"/>
              <a:ea typeface="+mn-ea"/>
              <a:cs typeface="+mn-cs"/>
            </a:endParaRPr>
          </a:p>
          <a:p>
            <a:endParaRPr lang="es-ES_tradnl" sz="1200" kern="1200" baseline="0" dirty="0" smtClean="0">
              <a:solidFill>
                <a:schemeClr val="tx1"/>
              </a:solidFill>
              <a:effectLst/>
              <a:latin typeface="+mn-lt"/>
              <a:ea typeface="+mn-ea"/>
              <a:cs typeface="+mn-cs"/>
            </a:endParaRPr>
          </a:p>
          <a:p>
            <a:endParaRPr lang="es-ES_tradnl" sz="1200" kern="1200" baseline="0" dirty="0" smtClean="0">
              <a:solidFill>
                <a:schemeClr val="tx1"/>
              </a:solidFill>
              <a:effectLst/>
              <a:latin typeface="+mn-lt"/>
              <a:ea typeface="+mn-ea"/>
              <a:cs typeface="+mn-cs"/>
            </a:endParaRPr>
          </a:p>
          <a:p>
            <a:endParaRPr lang="es-ES_tradnl" sz="1200" kern="1200" baseline="0" dirty="0" smtClean="0">
              <a:solidFill>
                <a:schemeClr val="tx1"/>
              </a:solidFill>
              <a:effectLst/>
              <a:latin typeface="+mn-lt"/>
              <a:ea typeface="+mn-ea"/>
              <a:cs typeface="+mn-cs"/>
            </a:endParaRPr>
          </a:p>
          <a:p>
            <a:endParaRPr lang="es-ES_tradnl"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6</a:t>
            </a:fld>
            <a:endParaRPr lang="es-ES"/>
          </a:p>
        </p:txBody>
      </p:sp>
    </p:spTree>
    <p:extLst>
      <p:ext uri="{BB962C8B-B14F-4D97-AF65-F5344CB8AC3E}">
        <p14:creationId xmlns:p14="http://schemas.microsoft.com/office/powerpoint/2010/main" val="105559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Que hace ?</a:t>
            </a:r>
          </a:p>
          <a:p>
            <a:r>
              <a:rPr lang="es-CL" baseline="0" dirty="0" smtClean="0"/>
              <a:t>Consulta Guías DE SOLICITUDES DE ENCOMIENDAS con su respectivo detalle</a:t>
            </a:r>
          </a:p>
          <a:p>
            <a:r>
              <a:rPr lang="es-CL" baseline="0" dirty="0" smtClean="0"/>
              <a:t>Ingresa Ocurrencias o Eventos que tenga durante el proceso POD</a:t>
            </a:r>
          </a:p>
          <a:p>
            <a:r>
              <a:rPr lang="es-CL" baseline="0" dirty="0" smtClean="0"/>
              <a:t>Funcionalidades del celular : </a:t>
            </a:r>
            <a:r>
              <a:rPr lang="es-CL" baseline="0" dirty="0" err="1" smtClean="0"/>
              <a:t>gps</a:t>
            </a:r>
            <a:r>
              <a:rPr lang="es-CL" baseline="0" dirty="0" smtClean="0"/>
              <a:t>, llamadas</a:t>
            </a:r>
          </a:p>
          <a:p>
            <a:r>
              <a:rPr lang="es-CL" baseline="0" dirty="0" smtClean="0"/>
              <a:t>Ingresa POD</a:t>
            </a:r>
          </a:p>
          <a:p>
            <a:r>
              <a:rPr lang="es-CL" baseline="0" dirty="0" smtClean="0"/>
              <a:t>Funciona Offline - ONLINE</a:t>
            </a:r>
          </a:p>
          <a:p>
            <a:r>
              <a:rPr lang="es-CL" baseline="0" dirty="0" smtClean="0"/>
              <a:t>Funciona para Brasil y Chile. LAN Y TAM</a:t>
            </a:r>
          </a:p>
          <a:p>
            <a:r>
              <a:rPr lang="es-CL" baseline="0" dirty="0" smtClean="0"/>
              <a:t>AUTOMATIZA LA LECTURA DE CODIGO DE BARRA.</a:t>
            </a:r>
          </a:p>
          <a:p>
            <a:r>
              <a:rPr lang="es-CL" baseline="0" dirty="0" smtClean="0"/>
              <a:t>GENERA REPORTES  LOCALES.</a:t>
            </a:r>
          </a:p>
          <a:p>
            <a:r>
              <a:rPr lang="es-CL" baseline="0" dirty="0" smtClean="0"/>
              <a:t>Firma digital</a:t>
            </a:r>
          </a:p>
          <a:p>
            <a:endParaRPr lang="es-CL" baseline="0" dirty="0" smtClean="0"/>
          </a:p>
          <a:p>
            <a:r>
              <a:rPr lang="es-CL" baseline="0" dirty="0" smtClean="0"/>
              <a:t>Que no hace ?</a:t>
            </a:r>
          </a:p>
          <a:p>
            <a:r>
              <a:rPr lang="es-CL" baseline="0" dirty="0" smtClean="0"/>
              <a:t>No genera guías, estás son ingresadas mediante otro Sistema Interno.</a:t>
            </a:r>
          </a:p>
          <a:p>
            <a:r>
              <a:rPr lang="es-CL" baseline="0" dirty="0" smtClean="0"/>
              <a:t>No es multiplataforma, solo funciona para DISPOSITIVOS Android</a:t>
            </a:r>
          </a:p>
          <a:p>
            <a:r>
              <a:rPr lang="es-CL" baseline="0" dirty="0" smtClean="0"/>
              <a:t>NO GENERA GRAFICOS NI REPORTES DE GESTION.</a:t>
            </a:r>
          </a:p>
          <a:p>
            <a:endParaRPr lang="es-CL" baseline="0" dirty="0" smtClean="0"/>
          </a:p>
          <a:p>
            <a:endParaRPr lang="es-CL" baseline="0" dirty="0" smtClean="0"/>
          </a:p>
          <a:p>
            <a:endParaRPr lang="es-CL" baseline="0" dirty="0" smtClean="0"/>
          </a:p>
          <a:p>
            <a:endParaRPr lang="es-CL" baseline="0" dirty="0" smtClean="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7</a:t>
            </a:fld>
            <a:endParaRPr lang="es-ES"/>
          </a:p>
        </p:txBody>
      </p:sp>
    </p:spTree>
    <p:extLst>
      <p:ext uri="{BB962C8B-B14F-4D97-AF65-F5344CB8AC3E}">
        <p14:creationId xmlns:p14="http://schemas.microsoft.com/office/powerpoint/2010/main" val="17934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L" sz="1200" b="0" i="0" kern="1200" dirty="0" smtClean="0">
                <a:solidFill>
                  <a:schemeClr val="tx1"/>
                </a:solidFill>
                <a:effectLst/>
                <a:latin typeface="+mn-lt"/>
                <a:ea typeface="+mn-ea"/>
                <a:cs typeface="+mn-cs"/>
              </a:rPr>
              <a:t>ISO 9126 es un estándar internacional para la evaluación del Software</a:t>
            </a: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Funcionalidad: cumplimiento</a:t>
            </a:r>
            <a:r>
              <a:rPr lang="es-ES_tradnl" sz="1200" kern="1200" baseline="0" dirty="0" smtClean="0">
                <a:solidFill>
                  <a:schemeClr val="tx1"/>
                </a:solidFill>
                <a:effectLst/>
                <a:latin typeface="+mn-lt"/>
                <a:ea typeface="+mn-ea"/>
                <a:cs typeface="+mn-cs"/>
              </a:rPr>
              <a:t> de los procesos de despacho</a:t>
            </a: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Fiabilidad: madurez, tolerancia a fallos, un sistema fiel.</a:t>
            </a: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Usabilidad: capacidad para ser entendido.</a:t>
            </a: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Eficiencia: utilización de recursos.</a:t>
            </a: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Manteniblidad</a:t>
            </a:r>
            <a:r>
              <a:rPr lang="es-ES_tradnl" sz="1200" kern="1200" dirty="0" smtClean="0">
                <a:solidFill>
                  <a:schemeClr val="tx1"/>
                </a:solidFill>
                <a:effectLst/>
                <a:latin typeface="+mn-lt"/>
                <a:ea typeface="+mn-ea"/>
                <a:cs typeface="+mn-cs"/>
              </a:rPr>
              <a:t>:</a:t>
            </a:r>
            <a:r>
              <a:rPr lang="es-ES_tradnl" sz="1200" kern="1200" baseline="0" dirty="0" smtClean="0">
                <a:solidFill>
                  <a:schemeClr val="tx1"/>
                </a:solidFill>
                <a:effectLst/>
                <a:latin typeface="+mn-lt"/>
                <a:ea typeface="+mn-ea"/>
                <a:cs typeface="+mn-cs"/>
              </a:rPr>
              <a:t> capacidad de ser cambiado.</a:t>
            </a: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portabilidad.: adaptabilidad.</a:t>
            </a:r>
          </a:p>
          <a:p>
            <a:pPr marL="0" marR="0" indent="0" algn="l" defTabSz="4572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En el mercado hay varias empresas dedicadas al ámbito de entrega y retiro de encomiendas, donde las más destacadas en Chile son Correos de Chile y </a:t>
            </a:r>
            <a:r>
              <a:rPr lang="es-ES_tradnl" sz="1200" kern="1200" dirty="0" err="1" smtClean="0">
                <a:solidFill>
                  <a:schemeClr val="tx1"/>
                </a:solidFill>
                <a:effectLst/>
                <a:latin typeface="+mn-lt"/>
                <a:ea typeface="+mn-ea"/>
                <a:cs typeface="+mn-cs"/>
              </a:rPr>
              <a:t>Chilexpress</a:t>
            </a:r>
            <a:r>
              <a:rPr lang="es-ES_tradnl" sz="1200" kern="1200" dirty="0" smtClean="0">
                <a:solidFill>
                  <a:schemeClr val="tx1"/>
                </a:solidFill>
                <a:effectLst/>
                <a:latin typeface="+mn-lt"/>
                <a:ea typeface="+mn-ea"/>
                <a:cs typeface="+mn-cs"/>
              </a:rPr>
              <a:t>. Donde correos de chile lleva más de 200 años en el mercado de entrega de encomienda, </a:t>
            </a:r>
            <a:r>
              <a:rPr lang="es-ES_tradnl" sz="1200" kern="1200" dirty="0" err="1" smtClean="0">
                <a:solidFill>
                  <a:schemeClr val="tx1"/>
                </a:solidFill>
                <a:effectLst/>
                <a:latin typeface="+mn-lt"/>
                <a:ea typeface="+mn-ea"/>
                <a:cs typeface="+mn-cs"/>
              </a:rPr>
              <a:t>Chilexpress</a:t>
            </a:r>
            <a:r>
              <a:rPr lang="es-ES_tradnl" sz="1200" kern="1200" dirty="0" smtClean="0">
                <a:solidFill>
                  <a:schemeClr val="tx1"/>
                </a:solidFill>
                <a:effectLst/>
                <a:latin typeface="+mn-lt"/>
                <a:ea typeface="+mn-ea"/>
                <a:cs typeface="+mn-cs"/>
              </a:rPr>
              <a:t> por su lado lleva 26 años en el mercado siendo ambas empresas muy experimentadas.</a:t>
            </a:r>
          </a:p>
          <a:p>
            <a:endParaRPr lang="es-ES" dirty="0" smtClean="0"/>
          </a:p>
          <a:p>
            <a:r>
              <a:rPr lang="es-ES" dirty="0" smtClean="0"/>
              <a:t>Ambas utilizan</a:t>
            </a:r>
            <a:r>
              <a:rPr lang="es-ES" baseline="0" dirty="0" smtClean="0"/>
              <a:t> un tipo de PDA para sus despachadores, las cuales solo sirve para revisar las Guías asignadas y confirmar su recepción.</a:t>
            </a:r>
          </a:p>
          <a:p>
            <a:endParaRPr lang="es-ES" baseline="0" dirty="0" smtClean="0"/>
          </a:p>
          <a:p>
            <a:pPr marL="285750" indent="-285750">
              <a:buFontTx/>
              <a:buChar char="-"/>
            </a:pPr>
            <a:r>
              <a:rPr lang="es-ES_tradnl" b="1" dirty="0" smtClean="0">
                <a:effectLst/>
              </a:rPr>
              <a:t>La</a:t>
            </a:r>
            <a:r>
              <a:rPr lang="es-ES_tradnl" b="1" baseline="0" dirty="0" smtClean="0">
                <a:effectLst/>
              </a:rPr>
              <a:t> aplicación es utilizada en un Smartphone con sistema Android.</a:t>
            </a:r>
          </a:p>
          <a:p>
            <a:pPr marL="285750" indent="-285750">
              <a:buFontTx/>
              <a:buChar char="-"/>
            </a:pPr>
            <a:r>
              <a:rPr lang="es-ES_tradnl" b="1" dirty="0" smtClean="0">
                <a:effectLst/>
              </a:rPr>
              <a:t>Uso</a:t>
            </a:r>
            <a:r>
              <a:rPr lang="es-ES_tradnl" b="1" baseline="0" dirty="0" smtClean="0">
                <a:effectLst/>
              </a:rPr>
              <a:t> Offline.</a:t>
            </a:r>
          </a:p>
          <a:p>
            <a:pPr marL="285750" indent="-285750">
              <a:buFontTx/>
              <a:buChar char="-"/>
            </a:pPr>
            <a:r>
              <a:rPr lang="es-ES_tradnl" b="1" baseline="0" dirty="0" smtClean="0">
                <a:effectLst/>
              </a:rPr>
              <a:t>Captura Firma y fotografías.</a:t>
            </a:r>
          </a:p>
          <a:p>
            <a:pPr marL="285750" indent="-285750">
              <a:buFontTx/>
              <a:buChar char="-"/>
            </a:pPr>
            <a:r>
              <a:rPr lang="es-ES_tradnl" b="1" baseline="0" dirty="0" smtClean="0">
                <a:effectLst/>
              </a:rPr>
              <a:t>Revisa Guías.</a:t>
            </a:r>
          </a:p>
          <a:p>
            <a:pPr marL="285750" indent="-285750">
              <a:buFontTx/>
              <a:buChar char="-"/>
            </a:pPr>
            <a:r>
              <a:rPr lang="es-ES_tradnl" b="1" baseline="0" dirty="0" smtClean="0">
                <a:effectLst/>
              </a:rPr>
              <a:t>Ingresa Eventos.</a:t>
            </a:r>
          </a:p>
          <a:p>
            <a:pPr marL="285750" indent="-285750">
              <a:buFontTx/>
              <a:buChar char="-"/>
            </a:pPr>
            <a:r>
              <a:rPr lang="es-ES_tradnl" b="1" baseline="0" dirty="0" smtClean="0">
                <a:effectLst/>
              </a:rPr>
              <a:t>Escanea Guías.</a:t>
            </a:r>
          </a:p>
          <a:p>
            <a:pPr marL="285750" indent="-285750">
              <a:buFontTx/>
              <a:buChar char="-"/>
            </a:pPr>
            <a:r>
              <a:rPr lang="es-ES_tradnl" b="1" baseline="0" dirty="0" smtClean="0">
                <a:effectLst/>
              </a:rPr>
              <a:t>GPS</a:t>
            </a:r>
          </a:p>
          <a:p>
            <a:pPr marL="285750" indent="-285750">
              <a:buFontTx/>
              <a:buChar char="-"/>
            </a:pPr>
            <a:r>
              <a:rPr lang="es-ES_tradnl" b="1" baseline="0" dirty="0" smtClean="0">
                <a:effectLst/>
              </a:rPr>
              <a:t>Dispositivo cómodo al transportar y menos costoso que una PDA.</a:t>
            </a:r>
            <a:endParaRPr lang="es-ES_tradnl" b="1" dirty="0" smtClean="0">
              <a:effectLst/>
            </a:endParaRPr>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8</a:t>
            </a:fld>
            <a:endParaRPr lang="es-ES"/>
          </a:p>
        </p:txBody>
      </p:sp>
    </p:spTree>
    <p:extLst>
      <p:ext uri="{BB962C8B-B14F-4D97-AF65-F5344CB8AC3E}">
        <p14:creationId xmlns:p14="http://schemas.microsoft.com/office/powerpoint/2010/main" val="112352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 imágenes de acuerdo a</a:t>
            </a:r>
            <a:r>
              <a:rPr lang="es-ES_tradnl" sz="1200" kern="1200" baseline="0" dirty="0" smtClean="0">
                <a:solidFill>
                  <a:schemeClr val="tx1"/>
                </a:solidFill>
                <a:effectLst/>
                <a:latin typeface="+mn-lt"/>
                <a:ea typeface="+mn-ea"/>
                <a:cs typeface="+mn-cs"/>
              </a:rPr>
              <a:t> los </a:t>
            </a:r>
            <a:r>
              <a:rPr lang="es-ES_tradnl" sz="1200" kern="1200" baseline="0" dirty="0" err="1" smtClean="0">
                <a:solidFill>
                  <a:schemeClr val="tx1"/>
                </a:solidFill>
                <a:effectLst/>
                <a:latin typeface="+mn-lt"/>
                <a:ea typeface="+mn-ea"/>
                <a:cs typeface="+mn-cs"/>
              </a:rPr>
              <a:t>titulos</a:t>
            </a: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Zenta Solutions cuenta con el personal adecuado para poder realizar este proyecto, ya que la tecnología implementada es conocida por nuestro equipo designado. Además nuestro equipo está capacitado, informado y familiarizado con los métodos que se utilizarán para llevar a cabo el desarrollo e implementación del sistema.</a:t>
            </a:r>
          </a:p>
          <a:p>
            <a:pPr marL="0" marR="0" indent="0" algn="l" defTabSz="4572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baseline="0" dirty="0" smtClean="0">
                <a:solidFill>
                  <a:schemeClr val="tx1"/>
                </a:solidFill>
                <a:effectLst/>
                <a:latin typeface="+mn-lt"/>
                <a:ea typeface="+mn-ea"/>
                <a:cs typeface="+mn-cs"/>
              </a:rPr>
              <a:t>Aplicación Android implementada con Web Services </a:t>
            </a:r>
            <a:r>
              <a:rPr lang="es-ES_tradnl" sz="1200" kern="1200" baseline="0" dirty="0" err="1" smtClean="0">
                <a:solidFill>
                  <a:schemeClr val="tx1"/>
                </a:solidFill>
                <a:effectLst/>
                <a:latin typeface="+mn-lt"/>
                <a:ea typeface="+mn-ea"/>
                <a:cs typeface="+mn-cs"/>
              </a:rPr>
              <a:t>Rest</a:t>
            </a:r>
            <a:r>
              <a:rPr lang="es-ES_tradnl" sz="1200" kern="1200" baseline="0" dirty="0" smtClean="0">
                <a:solidFill>
                  <a:schemeClr val="tx1"/>
                </a:solidFill>
                <a:effectLst/>
                <a:latin typeface="+mn-lt"/>
                <a:ea typeface="+mn-ea"/>
                <a:cs typeface="+mn-cs"/>
              </a:rPr>
              <a:t> y SOAP para la transmisión de datos de la aplicación con la BD de LAN y TAM</a:t>
            </a:r>
          </a:p>
          <a:p>
            <a:pPr marL="0" marR="0" indent="0" algn="l" defTabSz="4572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El software actualmente</a:t>
            </a:r>
            <a:r>
              <a:rPr lang="es-ES_tradnl" sz="1200" kern="1200" baseline="0" dirty="0" smtClean="0">
                <a:solidFill>
                  <a:schemeClr val="tx1"/>
                </a:solidFill>
                <a:effectLst/>
                <a:latin typeface="+mn-lt"/>
                <a:ea typeface="+mn-ea"/>
                <a:cs typeface="+mn-cs"/>
              </a:rPr>
              <a:t> se esta utilizando en la empresa TAM de Brasil y pronto se implementará en LAN Chile entre los años 2016 y 2017 debido a que aun no cuentan con motoristas despachadores que están en proceso de contratación.</a:t>
            </a:r>
          </a:p>
          <a:p>
            <a:pPr marL="0" marR="0" indent="0" algn="l" defTabSz="4572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La aplicación es</a:t>
            </a:r>
            <a:r>
              <a:rPr lang="es-ES_tradnl" sz="1200" kern="1200" baseline="0" dirty="0" smtClean="0">
                <a:solidFill>
                  <a:schemeClr val="tx1"/>
                </a:solidFill>
                <a:effectLst/>
                <a:latin typeface="+mn-lt"/>
                <a:ea typeface="+mn-ea"/>
                <a:cs typeface="+mn-cs"/>
              </a:rPr>
              <a:t> utilizada mayormente con red 3g del Smartphone para realizar las operaciones pero si el dispositivo quedará sin señal se sincronizara cuando este tenga internet. LAN y TAM publica en internet los links de WS para que la aplicación funcione en cualquier lugar.</a:t>
            </a: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Desarrollada con lenguajes de programación</a:t>
            </a:r>
            <a:r>
              <a:rPr lang="es-ES_tradnl" sz="1200" kern="1200" baseline="0" dirty="0" smtClean="0">
                <a:solidFill>
                  <a:schemeClr val="tx1"/>
                </a:solidFill>
                <a:effectLst/>
                <a:latin typeface="+mn-lt"/>
                <a:ea typeface="+mn-ea"/>
                <a:cs typeface="+mn-cs"/>
              </a:rPr>
              <a:t> Android y JAVA.</a:t>
            </a: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La Aplicación como APK</a:t>
            </a:r>
            <a:r>
              <a:rPr lang="es-ES_tradnl" sz="1200" kern="1200" baseline="0" dirty="0" smtClean="0">
                <a:solidFill>
                  <a:schemeClr val="tx1"/>
                </a:solidFill>
                <a:effectLst/>
                <a:latin typeface="+mn-lt"/>
                <a:ea typeface="+mn-ea"/>
                <a:cs typeface="+mn-cs"/>
              </a:rPr>
              <a:t> de POD, es un archivo que se extrae de Eclipse Android, el cual solo es facilitado a la Empresa LAN y TAM ya que no se publicará en ningún servicio online debido que es totalmente privado.</a:t>
            </a:r>
          </a:p>
          <a:p>
            <a:pPr marL="0" marR="0" indent="0" algn="l" defTabSz="4572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9</a:t>
            </a:fld>
            <a:endParaRPr lang="es-ES"/>
          </a:p>
        </p:txBody>
      </p:sp>
    </p:spTree>
    <p:extLst>
      <p:ext uri="{BB962C8B-B14F-4D97-AF65-F5344CB8AC3E}">
        <p14:creationId xmlns:p14="http://schemas.microsoft.com/office/powerpoint/2010/main" val="4017995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Zenta Solutions consta del personal especializado para poder realizar este proyecto, además otorgamos capacitaciones a los usuarios finales del sistema, logrando una mejor explotación del sistema y beneficiando a la empresa LAN.</a:t>
            </a:r>
          </a:p>
          <a:p>
            <a:pPr marL="0" marR="0" indent="0" algn="l" defTabSz="4572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El</a:t>
            </a:r>
            <a:r>
              <a:rPr lang="es-ES_tradnl" sz="1200" kern="1200" baseline="0" dirty="0" smtClean="0">
                <a:solidFill>
                  <a:schemeClr val="tx1"/>
                </a:solidFill>
                <a:effectLst/>
                <a:latin typeface="+mn-lt"/>
                <a:ea typeface="+mn-ea"/>
                <a:cs typeface="+mn-cs"/>
              </a:rPr>
              <a:t> equipo desarrollador trabaja dentro del mismo ambiente productivo del cliente.</a:t>
            </a:r>
            <a:endParaRPr lang="es-CL" sz="1200" kern="1200" dirty="0" smtClean="0">
              <a:solidFill>
                <a:schemeClr val="tx1"/>
              </a:solidFill>
              <a:effectLst/>
              <a:latin typeface="+mn-lt"/>
              <a:ea typeface="+mn-ea"/>
              <a:cs typeface="+mn-cs"/>
            </a:endParaRPr>
          </a:p>
          <a:p>
            <a:endParaRPr lang="es-CL" dirty="0" smtClean="0"/>
          </a:p>
          <a:p>
            <a:r>
              <a:rPr lang="es-CL" dirty="0" smtClean="0"/>
              <a:t>##imagen de la oficina!!</a:t>
            </a:r>
          </a:p>
          <a:p>
            <a:endParaRPr lang="es-CL" dirty="0" smtClean="0"/>
          </a:p>
          <a:p>
            <a:r>
              <a:rPr lang="es-CL" dirty="0" smtClean="0"/>
              <a:t>QUIEN</a:t>
            </a:r>
            <a:r>
              <a:rPr lang="es-CL" baseline="0" dirty="0" smtClean="0"/>
              <a:t> VA A USAR POD CAPACITACIONES A MOTORISTAS.</a:t>
            </a:r>
            <a:endParaRPr lang="es-CL"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10</a:t>
            </a:fld>
            <a:endParaRPr lang="es-ES"/>
          </a:p>
        </p:txBody>
      </p:sp>
    </p:spTree>
    <p:extLst>
      <p:ext uri="{BB962C8B-B14F-4D97-AF65-F5344CB8AC3E}">
        <p14:creationId xmlns:p14="http://schemas.microsoft.com/office/powerpoint/2010/main" val="191353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L" dirty="0" smtClean="0"/>
              <a:t>Ley</a:t>
            </a:r>
            <a:r>
              <a:rPr lang="es-CL" baseline="0" dirty="0" smtClean="0"/>
              <a:t> 19233: </a:t>
            </a:r>
            <a:r>
              <a:rPr lang="es-CL" baseline="0" smtClean="0"/>
              <a:t>Delitos Informáticos. </a:t>
            </a:r>
            <a:r>
              <a:rPr lang="es-CL" sz="1200" b="0" i="0" kern="1200" dirty="0" smtClean="0">
                <a:solidFill>
                  <a:schemeClr val="tx1"/>
                </a:solidFill>
                <a:effectLst/>
                <a:latin typeface="+mn-lt"/>
                <a:ea typeface="+mn-ea"/>
                <a:cs typeface="+mn-cs"/>
              </a:rPr>
              <a:t>Esta ley contempla la protección del delito de sabotaje y espionaje informático </a:t>
            </a:r>
            <a:endParaRPr lang="es-CL"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CL" baseline="0" dirty="0" smtClean="0"/>
              <a:t>Ley 17336: Propiedad Intelectual, </a:t>
            </a:r>
            <a:r>
              <a:rPr lang="es-CL" sz="1200" b="0" i="0" kern="1200" dirty="0" smtClean="0">
                <a:solidFill>
                  <a:schemeClr val="tx1"/>
                </a:solidFill>
                <a:effectLst/>
                <a:latin typeface="+mn-lt"/>
                <a:ea typeface="+mn-ea"/>
                <a:cs typeface="+mn-cs"/>
              </a:rPr>
              <a:t>esta ley pretende proteger los </a:t>
            </a:r>
            <a:r>
              <a:rPr lang="es-CL" sz="1200" b="0" i="0" u="none" strike="noStrike" kern="1200" dirty="0" smtClean="0">
                <a:solidFill>
                  <a:schemeClr val="tx1"/>
                </a:solidFill>
                <a:effectLst/>
                <a:latin typeface="+mn-lt"/>
                <a:ea typeface="+mn-ea"/>
                <a:cs typeface="+mn-cs"/>
              </a:rPr>
              <a:t>derechos</a:t>
            </a:r>
            <a:r>
              <a:rPr lang="es-CL" sz="1200" b="0" i="0" kern="1200" dirty="0" smtClean="0">
                <a:solidFill>
                  <a:schemeClr val="tx1"/>
                </a:solidFill>
                <a:effectLst/>
                <a:latin typeface="+mn-lt"/>
                <a:ea typeface="+mn-ea"/>
                <a:cs typeface="+mn-cs"/>
              </a:rPr>
              <a:t> que</a:t>
            </a:r>
            <a:r>
              <a:rPr lang="es-CL" sz="1200" b="0" i="0" kern="1200" baseline="0" dirty="0" smtClean="0">
                <a:solidFill>
                  <a:schemeClr val="tx1"/>
                </a:solidFill>
                <a:effectLst/>
                <a:latin typeface="+mn-lt"/>
                <a:ea typeface="+mn-ea"/>
                <a:cs typeface="+mn-cs"/>
              </a:rPr>
              <a:t> por la</a:t>
            </a:r>
            <a:r>
              <a:rPr lang="es-CL" sz="1200" b="0" i="0" kern="1200" dirty="0" smtClean="0">
                <a:solidFill>
                  <a:schemeClr val="tx1"/>
                </a:solidFill>
                <a:effectLst/>
                <a:latin typeface="+mn-lt"/>
                <a:ea typeface="+mn-ea"/>
                <a:cs typeface="+mn-cs"/>
              </a:rPr>
              <a:t> creación de una obra</a:t>
            </a:r>
            <a:r>
              <a:rPr lang="es-CL" sz="1200" b="0" i="0" kern="1200" baseline="0" dirty="0" smtClean="0">
                <a:solidFill>
                  <a:schemeClr val="tx1"/>
                </a:solidFill>
                <a:effectLst/>
                <a:latin typeface="+mn-lt"/>
                <a:ea typeface="+mn-ea"/>
                <a:cs typeface="+mn-cs"/>
              </a:rPr>
              <a:t> los desarrolladores </a:t>
            </a:r>
            <a:r>
              <a:rPr lang="es-CL" sz="1200" b="0" i="0" kern="1200" dirty="0" smtClean="0">
                <a:solidFill>
                  <a:schemeClr val="tx1"/>
                </a:solidFill>
                <a:effectLst/>
                <a:latin typeface="+mn-lt"/>
                <a:ea typeface="+mn-ea"/>
                <a:cs typeface="+mn-cs"/>
              </a:rPr>
              <a:t>adquieren información privada y confidencial.</a:t>
            </a:r>
            <a:endParaRPr lang="es-CL"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CL" baseline="0" dirty="0" smtClean="0"/>
              <a:t>Ley 19628: Protección de datos de carácter personal, </a:t>
            </a:r>
            <a:r>
              <a:rPr lang="es-CL" sz="1200" b="0" i="0" kern="1200" dirty="0" smtClean="0">
                <a:solidFill>
                  <a:schemeClr val="tx1"/>
                </a:solidFill>
                <a:effectLst/>
                <a:latin typeface="+mn-lt"/>
                <a:ea typeface="+mn-ea"/>
                <a:cs typeface="+mn-cs"/>
              </a:rPr>
              <a:t>resguarda la divulgación de información financiera de las personas.</a:t>
            </a:r>
            <a:endParaRPr lang="es-CL" dirty="0"/>
          </a:p>
        </p:txBody>
      </p:sp>
      <p:sp>
        <p:nvSpPr>
          <p:cNvPr id="4" name="Marcador de número de diapositiva 3"/>
          <p:cNvSpPr>
            <a:spLocks noGrp="1"/>
          </p:cNvSpPr>
          <p:nvPr>
            <p:ph type="sldNum" sz="quarter" idx="10"/>
          </p:nvPr>
        </p:nvSpPr>
        <p:spPr/>
        <p:txBody>
          <a:bodyPr/>
          <a:lstStyle/>
          <a:p>
            <a:fld id="{FFB61E5B-30A4-6343-BFE4-308FD5B85640}" type="slidenum">
              <a:rPr lang="es-ES" smtClean="0"/>
              <a:pPr/>
              <a:t>11</a:t>
            </a:fld>
            <a:endParaRPr lang="es-ES"/>
          </a:p>
        </p:txBody>
      </p:sp>
    </p:spTree>
    <p:extLst>
      <p:ext uri="{BB962C8B-B14F-4D97-AF65-F5344CB8AC3E}">
        <p14:creationId xmlns:p14="http://schemas.microsoft.com/office/powerpoint/2010/main" val="301498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_tradnl" smtClean="0"/>
              <a:t>Clic para editar título</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October 17,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October 17,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October 17,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contenid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65237"/>
            <a:ext cx="8077200" cy="4297363"/>
          </a:xfrm>
        </p:spPr>
        <p:txBody>
          <a:bodyPr>
            <a:normAutofit/>
          </a:bodyPr>
          <a:lstStyle>
            <a:lvl1pPr marL="342900" indent="-342900" eaLnBrk="1" latinLnBrk="0" hangingPunct="1">
              <a:lnSpc>
                <a:spcPct val="150000"/>
              </a:lnSpc>
              <a:spcBef>
                <a:spcPts val="0"/>
              </a:spcBef>
              <a:buSzPct val="130000"/>
              <a:buFont typeface="Arial" pitchFamily="34" charset="0"/>
              <a:buChar char="•"/>
              <a:defRPr kumimoji="0" lang="es-ES" sz="2000">
                <a:latin typeface="+mn-lt"/>
                <a:cs typeface="Myriad Pro"/>
              </a:defRPr>
            </a:lvl1pPr>
            <a:lvl2pPr marL="571500" indent="-228600" eaLnBrk="1" latinLnBrk="0" hangingPunct="1">
              <a:lnSpc>
                <a:spcPct val="150000"/>
              </a:lnSpc>
              <a:spcBef>
                <a:spcPts val="0"/>
              </a:spcBef>
              <a:buSzPct val="60000"/>
              <a:buFont typeface="Courier New" pitchFamily="49" charset="0"/>
              <a:buChar char="o"/>
              <a:defRPr kumimoji="0" lang="es-ES" sz="1800">
                <a:latin typeface="+mn-lt"/>
                <a:cs typeface="Myriad Pro"/>
              </a:defRPr>
            </a:lvl2pPr>
            <a:lvl3pPr eaLnBrk="1" latinLnBrk="0" hangingPunct="1">
              <a:defRPr kumimoji="0" lang="es-ES" sz="2000">
                <a:latin typeface="+mn-lt"/>
                <a:cs typeface="Myriad Pro"/>
              </a:defRPr>
            </a:lvl3pPr>
            <a:lvl4pPr eaLnBrk="1" latinLnBrk="0" hangingPunct="1">
              <a:defRPr kumimoji="0" lang="es-ES" sz="2000">
                <a:latin typeface="+mn-lt"/>
                <a:cs typeface="Myriad Pro"/>
              </a:defRPr>
            </a:lvl4pPr>
            <a:lvl5pPr eaLnBrk="1" latinLnBrk="0" hangingPunct="1">
              <a:defRPr kumimoji="0" lang="es-ES" sz="2000">
                <a:latin typeface="+mn-lt"/>
                <a:cs typeface="Myriad Pro"/>
              </a:defRPr>
            </a:lvl5pPr>
          </a:lstStyle>
          <a:p>
            <a:pPr lvl="0" eaLnBrk="1" latinLnBrk="0" hangingPunct="1"/>
            <a:r>
              <a:rPr kumimoji="0" lang="es-ES_tradnl" dirty="0" smtClean="0"/>
              <a:t>Haga clic para modificar el estilo de texto del patrón</a:t>
            </a:r>
          </a:p>
          <a:p>
            <a:pPr lvl="1" eaLnBrk="1" latinLnBrk="0" hangingPunct="1"/>
            <a:r>
              <a:rPr kumimoji="0" lang="es-ES_tradnl" dirty="0" smtClean="0"/>
              <a:t>Segundo nivel</a:t>
            </a:r>
          </a:p>
          <a:p>
            <a:pPr lvl="2" eaLnBrk="1" latinLnBrk="0" hangingPunct="1"/>
            <a:r>
              <a:rPr kumimoji="0" lang="es-ES_tradnl" dirty="0" smtClean="0"/>
              <a:t>Tercer nivel</a:t>
            </a:r>
          </a:p>
          <a:p>
            <a:pPr lvl="3" eaLnBrk="1" latinLnBrk="0" hangingPunct="1"/>
            <a:r>
              <a:rPr kumimoji="0" lang="es-ES_tradnl" dirty="0" smtClean="0"/>
              <a:t>Cuarto nivel</a:t>
            </a:r>
          </a:p>
          <a:p>
            <a:pPr lvl="4" eaLnBrk="1" latinLnBrk="0" hangingPunct="1"/>
            <a:r>
              <a:rPr kumimoji="0" lang="es-ES_tradnl" dirty="0" smtClean="0"/>
              <a:t>Quinto nivel</a:t>
            </a:r>
            <a:endParaRPr kumimoji="0" dirty="0"/>
          </a:p>
        </p:txBody>
      </p:sp>
      <p:sp>
        <p:nvSpPr>
          <p:cNvPr id="4" name="Date Placeholder 3"/>
          <p:cNvSpPr>
            <a:spLocks noGrp="1"/>
          </p:cNvSpPr>
          <p:nvPr>
            <p:ph type="dt" sz="half" idx="10"/>
          </p:nvPr>
        </p:nvSpPr>
        <p:spPr/>
        <p:txBody>
          <a:bodyPr/>
          <a:lstStyle/>
          <a:p>
            <a:fld id="{F922158D-428B-4987-8B28-745A2AFA1252}" type="datetimeFigureOut">
              <a:rPr kumimoji="0" lang="es-ES"/>
              <a:pPr/>
              <a:t>17/10/2015</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p>
            <a:fld id="{515FC477-0A05-4F3E-8EE9-E015C9089D56}" type="slidenum">
              <a:rPr kumimoji="0"/>
              <a:pPr/>
              <a:t>‹Nº›</a:t>
            </a:fld>
            <a:endParaRPr kumimoji="0" lang="es-ES"/>
          </a:p>
        </p:txBody>
      </p:sp>
      <p:sp>
        <p:nvSpPr>
          <p:cNvPr id="7" name="Title Placeholder 1"/>
          <p:cNvSpPr>
            <a:spLocks noGrp="1"/>
          </p:cNvSpPr>
          <p:nvPr>
            <p:ph type="title"/>
          </p:nvPr>
        </p:nvSpPr>
        <p:spPr>
          <a:xfrm>
            <a:off x="228600" y="152400"/>
            <a:ext cx="8458200" cy="609600"/>
          </a:xfrm>
          <a:prstGeom prst="rect">
            <a:avLst/>
          </a:prstGeom>
        </p:spPr>
        <p:txBody>
          <a:bodyPr vert="horz" lIns="91440" tIns="45720" rIns="91440" bIns="45720" rtlCol="0" anchor="ctr">
            <a:normAutofit/>
          </a:bodyPr>
          <a:lstStyle>
            <a:lvl1pPr>
              <a:defRPr>
                <a:latin typeface="+mj-lt"/>
              </a:defRPr>
            </a:lvl1pPr>
          </a:lstStyle>
          <a:p>
            <a:pPr eaLnBrk="1" latinLnBrk="0" hangingPunct="1"/>
            <a:r>
              <a:rPr kumimoji="0" lang="es-ES_tradnl" dirty="0" smtClean="0"/>
              <a:t>Clic para editar título</a:t>
            </a:r>
            <a:endParaRPr kumimoji="0" lang="en-US" dirty="0" smtClean="0"/>
          </a:p>
        </p:txBody>
      </p:sp>
    </p:spTree>
    <p:extLst>
      <p:ext uri="{BB962C8B-B14F-4D97-AF65-F5344CB8AC3E}">
        <p14:creationId xmlns:p14="http://schemas.microsoft.com/office/powerpoint/2010/main" val="1957847652"/>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October 17,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_tradnl" smtClean="0"/>
              <a:t>Clic para editar título</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_tradnl" smtClean="0"/>
              <a:t>Haga clic para modificar el estilo de texto del patrón</a:t>
            </a:r>
          </a:p>
        </p:txBody>
      </p:sp>
      <p:sp>
        <p:nvSpPr>
          <p:cNvPr id="4" name="Date Placeholder 3"/>
          <p:cNvSpPr>
            <a:spLocks noGrp="1"/>
          </p:cNvSpPr>
          <p:nvPr>
            <p:ph type="dt" sz="half" idx="10"/>
          </p:nvPr>
        </p:nvSpPr>
        <p:spPr/>
        <p:txBody>
          <a:bodyPr/>
          <a:lstStyle/>
          <a:p>
            <a:fld id="{647D2193-4505-4A75-99BB-880C6989A757}" type="datetime4">
              <a:rPr lang="en-US" smtClean="0"/>
              <a:pPr/>
              <a:t>October 17,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October 17,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‹Nº›</a:t>
            </a:fld>
            <a:endParaRPr lang="en-US"/>
          </a:p>
        </p:txBody>
      </p:sp>
      <p:sp>
        <p:nvSpPr>
          <p:cNvPr id="8" name="Title 7"/>
          <p:cNvSpPr>
            <a:spLocks noGrp="1"/>
          </p:cNvSpPr>
          <p:nvPr>
            <p:ph type="title"/>
          </p:nvPr>
        </p:nvSpPr>
        <p:spPr/>
        <p:txBody>
          <a:bodyPr/>
          <a:lstStyle/>
          <a:p>
            <a:r>
              <a:rPr lang="es-ES_tradnl" smtClean="0"/>
              <a:t>Clic para editar título</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_tradnl"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_tradnl"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October 17,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October 17,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October 17,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_tradnl" smtClean="0"/>
              <a:t>Clic para editar título</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_tradnl" smtClean="0"/>
              <a:t>Haga clic para modificar el estilo de texto del patrón</a:t>
            </a:r>
          </a:p>
        </p:txBody>
      </p:sp>
      <p:sp>
        <p:nvSpPr>
          <p:cNvPr id="5" name="Date Placeholder 4"/>
          <p:cNvSpPr>
            <a:spLocks noGrp="1"/>
          </p:cNvSpPr>
          <p:nvPr>
            <p:ph type="dt" sz="half" idx="10"/>
          </p:nvPr>
        </p:nvSpPr>
        <p:spPr/>
        <p:txBody>
          <a:bodyPr/>
          <a:lstStyle/>
          <a:p>
            <a:fld id="{DC7EAB0C-2220-4D0E-A0DD-DB7FA0F742F4}" type="datetime4">
              <a:rPr lang="en-US" smtClean="0"/>
              <a:pPr/>
              <a:t>October 17, 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_tradnl" smtClean="0"/>
              <a:t>Arrastre la imagen al marcador de posición o haga clic en el icono para agregar</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_tradnl" smtClean="0"/>
              <a:t>Clic para editar título</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E3416D63-31BF-4B94-B6C5-E20B2C63F515}" type="datetime4">
              <a:rPr lang="en-US" smtClean="0"/>
              <a:pPr/>
              <a:t>October 17,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_tradnl" smtClean="0"/>
              <a:t>Clic para editar título</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October 17, 2015</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5.jpe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0.gif"/><Relationship Id="rId13"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19.gif"/><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gif"/></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12431" y="1102750"/>
            <a:ext cx="5648623" cy="1204306"/>
          </a:xfrm>
        </p:spPr>
        <p:txBody>
          <a:bodyPr/>
          <a:lstStyle/>
          <a:p>
            <a:r>
              <a:rPr lang="es-ES" sz="4000" dirty="0" err="1" smtClean="0"/>
              <a:t>Proof</a:t>
            </a:r>
            <a:r>
              <a:rPr lang="es-ES" sz="4000" dirty="0" smtClean="0"/>
              <a:t> of </a:t>
            </a:r>
            <a:r>
              <a:rPr lang="es-ES" sz="4000" dirty="0" err="1" smtClean="0"/>
              <a:t>delivery</a:t>
            </a:r>
            <a:endParaRPr lang="es-ES" sz="4000" dirty="0"/>
          </a:p>
        </p:txBody>
      </p:sp>
      <p:sp>
        <p:nvSpPr>
          <p:cNvPr id="4" name="Subtítulo 3"/>
          <p:cNvSpPr>
            <a:spLocks noGrp="1"/>
          </p:cNvSpPr>
          <p:nvPr>
            <p:ph type="subTitle" idx="1"/>
          </p:nvPr>
        </p:nvSpPr>
        <p:spPr>
          <a:xfrm>
            <a:off x="518313" y="2400380"/>
            <a:ext cx="6511131" cy="329259"/>
          </a:xfrm>
        </p:spPr>
        <p:txBody>
          <a:bodyPr/>
          <a:lstStyle/>
          <a:p>
            <a:r>
              <a:rPr lang="es-ES" dirty="0" smtClean="0"/>
              <a:t>Aplicación </a:t>
            </a:r>
            <a:r>
              <a:rPr lang="es-ES" dirty="0" err="1" smtClean="0"/>
              <a:t>android</a:t>
            </a:r>
            <a:r>
              <a:rPr lang="es-ES" dirty="0" smtClean="0"/>
              <a:t> – </a:t>
            </a:r>
            <a:r>
              <a:rPr lang="es-ES" dirty="0" err="1" smtClean="0"/>
              <a:t>latam</a:t>
            </a:r>
            <a:endParaRPr lang="es-ES" dirty="0"/>
          </a:p>
        </p:txBody>
      </p:sp>
      <p:pic>
        <p:nvPicPr>
          <p:cNvPr id="5" name="Imagen 4" descr="Duoc_UC.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 y="25191"/>
            <a:ext cx="3661724" cy="984236"/>
          </a:xfrm>
          <a:prstGeom prst="rect">
            <a:avLst/>
          </a:prstGeom>
        </p:spPr>
      </p:pic>
      <p:pic>
        <p:nvPicPr>
          <p:cNvPr id="7" name="Imagen 6" descr="romb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04884" y="5194166"/>
            <a:ext cx="1519985" cy="1469319"/>
          </a:xfrm>
          <a:prstGeom prst="rect">
            <a:avLst/>
          </a:prstGeom>
        </p:spPr>
      </p:pic>
      <p:pic>
        <p:nvPicPr>
          <p:cNvPr id="8" name="Imagen 7" descr="lancargo.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34237" y="3311831"/>
            <a:ext cx="3790414" cy="1445828"/>
          </a:xfrm>
          <a:prstGeom prst="rect">
            <a:avLst/>
          </a:prstGeom>
          <a:ln>
            <a:noFill/>
          </a:ln>
          <a:effectLst>
            <a:softEdge rad="112500"/>
          </a:effectLst>
        </p:spPr>
      </p:pic>
      <p:pic>
        <p:nvPicPr>
          <p:cNvPr id="9" name="Imagen 8" descr="android-logo.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437795" y="5339850"/>
            <a:ext cx="1267052" cy="1267052"/>
          </a:xfrm>
          <a:prstGeom prst="rect">
            <a:avLst/>
          </a:prstGeom>
        </p:spPr>
      </p:pic>
      <p:pic>
        <p:nvPicPr>
          <p:cNvPr id="10"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6329" y="5287662"/>
            <a:ext cx="1371429" cy="1371429"/>
          </a:xfrm>
          <a:prstGeom prst="rect">
            <a:avLst/>
          </a:prstGeom>
        </p:spPr>
      </p:pic>
    </p:spTree>
    <p:extLst>
      <p:ext uri="{BB962C8B-B14F-4D97-AF65-F5344CB8AC3E}">
        <p14:creationId xmlns:p14="http://schemas.microsoft.com/office/powerpoint/2010/main" val="417570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Factibilidad OPERATIVA</a:t>
            </a:r>
            <a:endParaRPr lang="es-CL" dirty="0"/>
          </a:p>
        </p:txBody>
      </p:sp>
      <p:sp>
        <p:nvSpPr>
          <p:cNvPr id="3" name="Marcador de contenido 2"/>
          <p:cNvSpPr>
            <a:spLocks noGrp="1"/>
          </p:cNvSpPr>
          <p:nvPr>
            <p:ph idx="1"/>
          </p:nvPr>
        </p:nvSpPr>
        <p:spPr/>
        <p:txBody>
          <a:bodyPr/>
          <a:lstStyle/>
          <a:p>
            <a:r>
              <a:rPr lang="es-CL" dirty="0" smtClean="0"/>
              <a:t>-Operar dentro del mismo ambiente.</a:t>
            </a:r>
          </a:p>
          <a:p>
            <a:r>
              <a:rPr lang="es-CL" dirty="0" smtClean="0"/>
              <a:t>-Preocupación por el cliente y usuario.</a:t>
            </a:r>
          </a:p>
          <a:p>
            <a:r>
              <a:rPr lang="es-CL" dirty="0" smtClean="0"/>
              <a:t>-Capacitaciones.</a:t>
            </a:r>
            <a:endParaRPr lang="es-CL" dirty="0"/>
          </a:p>
        </p:txBody>
      </p:sp>
      <p:pic>
        <p:nvPicPr>
          <p:cNvPr id="4" name="Imagen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57271" y="1100628"/>
            <a:ext cx="4117788" cy="2316256"/>
          </a:xfrm>
          <a:prstGeom prst="rect">
            <a:avLst/>
          </a:prstGeom>
        </p:spPr>
      </p:pic>
      <p:pic>
        <p:nvPicPr>
          <p:cNvPr id="5" name="Imagen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74060" y="2670789"/>
            <a:ext cx="3903851" cy="2195916"/>
          </a:xfrm>
          <a:prstGeom prst="rect">
            <a:avLst/>
          </a:prstGeom>
        </p:spPr>
      </p:pic>
      <p:pic>
        <p:nvPicPr>
          <p:cNvPr id="6" name="Imagen 5" descr="duoc.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3986275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Factibilidad LEGAL</a:t>
            </a:r>
            <a:endParaRPr lang="es-CL" dirty="0"/>
          </a:p>
        </p:txBody>
      </p:sp>
      <p:sp>
        <p:nvSpPr>
          <p:cNvPr id="3" name="Marcador de contenido 2"/>
          <p:cNvSpPr>
            <a:spLocks noGrp="1"/>
          </p:cNvSpPr>
          <p:nvPr>
            <p:ph idx="1"/>
          </p:nvPr>
        </p:nvSpPr>
        <p:spPr/>
        <p:txBody>
          <a:bodyPr/>
          <a:lstStyle/>
          <a:p>
            <a:r>
              <a:rPr lang="es-CL" dirty="0" smtClean="0"/>
              <a:t>-Cliente LAN nos informa las leyes utilizadas.</a:t>
            </a:r>
          </a:p>
          <a:p>
            <a:r>
              <a:rPr lang="es-CL" dirty="0" smtClean="0"/>
              <a:t>-</a:t>
            </a:r>
            <a:r>
              <a:rPr lang="es-CL" dirty="0"/>
              <a:t> </a:t>
            </a:r>
            <a:r>
              <a:rPr lang="es-CL" dirty="0" smtClean="0"/>
              <a:t>Ley 19223</a:t>
            </a:r>
          </a:p>
          <a:p>
            <a:r>
              <a:rPr lang="es-CL" dirty="0" smtClean="0"/>
              <a:t>-Ley 17336</a:t>
            </a:r>
          </a:p>
          <a:p>
            <a:r>
              <a:rPr lang="es-CL" dirty="0" smtClean="0"/>
              <a:t>-Ley 19628</a:t>
            </a:r>
            <a:endParaRPr lang="es-CL" dirty="0"/>
          </a:p>
        </p:txBody>
      </p:sp>
      <p:pic>
        <p:nvPicPr>
          <p:cNvPr id="2050" name="Picture 2" descr="http://altonivel.impresionesaerea.netdna-cdn.com/images/Tecnologia/Soluciones/seguridadinformatica32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56990" y="2887900"/>
            <a:ext cx="2200910" cy="16506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1.gstatic.com/images?q=tbn:ANd9GcT6o2AFavjBWwLp1ysV5GxT25A9b-tYm7pT7LfBqWGrJ2VChPw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665" y="2277470"/>
            <a:ext cx="1962150" cy="232410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descr="duoc.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516737" y="-52669"/>
            <a:ext cx="1627263" cy="404782"/>
          </a:xfrm>
          <a:prstGeom prst="rect">
            <a:avLst/>
          </a:prstGeom>
        </p:spPr>
      </p:pic>
    </p:spTree>
    <p:extLst>
      <p:ext uri="{BB962C8B-B14F-4D97-AF65-F5344CB8AC3E}">
        <p14:creationId xmlns:p14="http://schemas.microsoft.com/office/powerpoint/2010/main" val="3693715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Factibilidad ECONÓMICA</a:t>
            </a:r>
            <a:endParaRPr lang="es-CL" dirty="0"/>
          </a:p>
        </p:txBody>
      </p:sp>
      <p:pic>
        <p:nvPicPr>
          <p:cNvPr id="4" name="Marcador de contenido 3"/>
          <p:cNvPicPr>
            <a:picLocks noGrp="1" noChangeAspect="1"/>
          </p:cNvPicPr>
          <p:nvPr>
            <p:ph idx="1"/>
          </p:nvPr>
        </p:nvPicPr>
        <p:blipFill>
          <a:blip r:embed="rId3"/>
          <a:stretch>
            <a:fillRect/>
          </a:stretch>
        </p:blipFill>
        <p:spPr>
          <a:xfrm>
            <a:off x="1018344" y="1072448"/>
            <a:ext cx="7130171" cy="3911928"/>
          </a:xfrm>
          <a:prstGeom prst="rect">
            <a:avLst/>
          </a:prstGeom>
        </p:spPr>
      </p:pic>
      <p:pic>
        <p:nvPicPr>
          <p:cNvPr id="5" name="Imagen 4" descr="duoc.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4144880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Factibilidad ECONÓMICA</a:t>
            </a:r>
            <a:endParaRPr lang="es-CL" dirty="0"/>
          </a:p>
        </p:txBody>
      </p:sp>
      <p:graphicFrame>
        <p:nvGraphicFramePr>
          <p:cNvPr id="3" name="Tabla 2"/>
          <p:cNvGraphicFramePr>
            <a:graphicFrameLocks noGrp="1"/>
          </p:cNvGraphicFramePr>
          <p:nvPr>
            <p:extLst>
              <p:ext uri="{D42A27DB-BD31-4B8C-83A1-F6EECF244321}">
                <p14:modId xmlns:p14="http://schemas.microsoft.com/office/powerpoint/2010/main" val="1328340749"/>
              </p:ext>
            </p:extLst>
          </p:nvPr>
        </p:nvGraphicFramePr>
        <p:xfrm>
          <a:off x="2115672" y="1039906"/>
          <a:ext cx="5571188" cy="3881646"/>
        </p:xfrm>
        <a:graphic>
          <a:graphicData uri="http://schemas.openxmlformats.org/drawingml/2006/table">
            <a:tbl>
              <a:tblPr>
                <a:tableStyleId>{5C22544A-7EE6-4342-B048-85BDC9FD1C3A}</a:tableStyleId>
              </a:tblPr>
              <a:tblGrid>
                <a:gridCol w="2999870"/>
                <a:gridCol w="857106"/>
                <a:gridCol w="857106"/>
                <a:gridCol w="857106"/>
              </a:tblGrid>
              <a:tr h="216795">
                <a:tc>
                  <a:txBody>
                    <a:bodyPr/>
                    <a:lstStyle/>
                    <a:p>
                      <a:pPr algn="l" rtl="0" fontAlgn="b"/>
                      <a:r>
                        <a:rPr lang="es-CL" sz="1100" u="none" strike="noStrike" dirty="0">
                          <a:effectLst/>
                        </a:rPr>
                        <a:t>Gastos Directos</a:t>
                      </a:r>
                      <a:endParaRPr lang="es-CL" sz="1100" b="0" i="0" u="none" strike="noStrike" dirty="0">
                        <a:solidFill>
                          <a:srgbClr val="000000"/>
                        </a:solidFill>
                        <a:effectLst/>
                        <a:latin typeface="Franklin Gothic Book" panose="020B0503020102020204" pitchFamily="34" charset="0"/>
                      </a:endParaRPr>
                    </a:p>
                  </a:txBody>
                  <a:tcPr marL="9109" marR="9109" marT="9109" marB="0" anchor="b"/>
                </a:tc>
                <a:tc>
                  <a:txBody>
                    <a:bodyPr/>
                    <a:lstStyle/>
                    <a:p>
                      <a:pPr algn="l" rtl="0" fontAlgn="b"/>
                      <a:r>
                        <a:rPr lang="es-CL" sz="1100" u="none" strike="noStrike">
                          <a:effectLst/>
                        </a:rPr>
                        <a:t> </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Arriendo</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1400000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3 Analistas/Desarrolladores</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6300000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1 Jefe de Proyecto</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1800000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3 Smartphone basicos para desarrollar</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240000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Locomoción</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264000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Luz</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240000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dirty="0">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Agua</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100000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Internet/telefono</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360000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Total</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10704000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324238">
                <a:tc>
                  <a:txBody>
                    <a:bodyPr/>
                    <a:lstStyle/>
                    <a:p>
                      <a:pPr algn="l" fontAlgn="b"/>
                      <a:r>
                        <a:rPr lang="es-CL" sz="1700" u="none" strike="noStrike">
                          <a:effectLst/>
                        </a:rPr>
                        <a:t> </a:t>
                      </a:r>
                      <a:endParaRPr lang="es-CL" sz="1700" b="0" i="0" u="none" strike="noStrike">
                        <a:solidFill>
                          <a:srgbClr val="000000"/>
                        </a:solidFill>
                        <a:effectLst/>
                        <a:latin typeface="Arial" panose="020B0604020202020204" pitchFamily="34" charset="0"/>
                      </a:endParaRPr>
                    </a:p>
                  </a:txBody>
                  <a:tcPr marL="9109" marR="9109" marT="9109" marB="0" anchor="b"/>
                </a:tc>
                <a:tc>
                  <a:txBody>
                    <a:bodyPr/>
                    <a:lstStyle/>
                    <a:p>
                      <a:pPr algn="l" fontAlgn="b"/>
                      <a:r>
                        <a:rPr lang="es-CL" sz="1700" u="none" strike="noStrike">
                          <a:effectLst/>
                        </a:rPr>
                        <a:t> </a:t>
                      </a:r>
                      <a:endParaRPr lang="es-CL" sz="1700" b="0" i="0" u="none" strike="noStrike">
                        <a:solidFill>
                          <a:srgbClr val="000000"/>
                        </a:solidFill>
                        <a:effectLst/>
                        <a:latin typeface="Arial" panose="020B06040202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Utilidad de Zenta 37</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6660000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423735">
                <a:tc>
                  <a:txBody>
                    <a:bodyPr/>
                    <a:lstStyle/>
                    <a:p>
                      <a:pPr algn="l" rtl="0" fontAlgn="b"/>
                      <a:r>
                        <a:rPr lang="es-CL" sz="1100" u="none" strike="noStrike">
                          <a:effectLst/>
                        </a:rPr>
                        <a:t>Utilidad de Zenta 67% Correspondiente a la GANANCIA ANTERIOR</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11700000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315338">
                <a:tc>
                  <a:txBody>
                    <a:bodyPr/>
                    <a:lstStyle/>
                    <a:p>
                      <a:pPr algn="l" fontAlgn="b"/>
                      <a:r>
                        <a:rPr lang="es-CL" sz="1700" u="none" strike="noStrike">
                          <a:effectLst/>
                        </a:rPr>
                        <a:t> </a:t>
                      </a:r>
                      <a:endParaRPr lang="es-CL" sz="1700" b="0" i="0" u="none" strike="noStrike">
                        <a:solidFill>
                          <a:srgbClr val="000000"/>
                        </a:solidFill>
                        <a:effectLst/>
                        <a:latin typeface="Arial" panose="020B0604020202020204" pitchFamily="34" charset="0"/>
                      </a:endParaRPr>
                    </a:p>
                  </a:txBody>
                  <a:tcPr marL="9109" marR="9109" marT="9109" marB="0" anchor="b"/>
                </a:tc>
                <a:tc>
                  <a:txBody>
                    <a:bodyPr/>
                    <a:lstStyle/>
                    <a:p>
                      <a:pPr algn="l" fontAlgn="b"/>
                      <a:r>
                        <a:rPr lang="es-CL" sz="1700" u="none" strike="noStrike">
                          <a:effectLst/>
                        </a:rPr>
                        <a:t> </a:t>
                      </a:r>
                      <a:endParaRPr lang="es-CL" sz="1700" b="0" i="0" u="none" strike="noStrike">
                        <a:solidFill>
                          <a:srgbClr val="000000"/>
                        </a:solidFill>
                        <a:effectLst/>
                        <a:latin typeface="Arial" panose="020B060402020202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c>
                  <a:txBody>
                    <a:bodyPr/>
                    <a:lstStyle/>
                    <a:p>
                      <a:pPr algn="l" fontAlgn="b"/>
                      <a:endParaRPr lang="es-CL" sz="1100" b="0" i="0" u="none" strike="noStrike">
                        <a:solidFill>
                          <a:srgbClr val="000000"/>
                        </a:solidFill>
                        <a:effectLst/>
                        <a:latin typeface="Calibri" panose="020F0502020204030204" pitchFamily="34" charset="0"/>
                      </a:endParaRPr>
                    </a:p>
                  </a:txBody>
                  <a:tcPr marL="9109" marR="9109" marT="9109" marB="0" anchor="b"/>
                </a:tc>
              </a:tr>
              <a:tr h="216795">
                <a:tc>
                  <a:txBody>
                    <a:bodyPr/>
                    <a:lstStyle/>
                    <a:p>
                      <a:pPr algn="l" rtl="0" fontAlgn="b"/>
                      <a:r>
                        <a:rPr lang="es-CL" sz="1100" u="none" strike="noStrike">
                          <a:effectLst/>
                        </a:rPr>
                        <a:t>Total valor del Proyecto con 37%:</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17364000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ctr" rtl="0" fontAlgn="b"/>
                      <a:r>
                        <a:rPr lang="es-CL" sz="1100" u="none" strike="noStrike">
                          <a:effectLst/>
                        </a:rPr>
                        <a:t>&gt;</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18000000</a:t>
                      </a:r>
                      <a:endParaRPr lang="es-CL" sz="1100" b="0" i="0" u="none" strike="noStrike">
                        <a:solidFill>
                          <a:srgbClr val="000000"/>
                        </a:solidFill>
                        <a:effectLst/>
                        <a:latin typeface="Franklin Gothic Book" panose="020B0503020102020204" pitchFamily="34" charset="0"/>
                      </a:endParaRPr>
                    </a:p>
                  </a:txBody>
                  <a:tcPr marL="9109" marR="9109" marT="9109" marB="0" anchor="b"/>
                </a:tc>
              </a:tr>
              <a:tr h="216795">
                <a:tc>
                  <a:txBody>
                    <a:bodyPr/>
                    <a:lstStyle/>
                    <a:p>
                      <a:pPr algn="l" rtl="0" fontAlgn="b"/>
                      <a:r>
                        <a:rPr lang="es-CL" sz="1100" u="none" strike="noStrike">
                          <a:effectLst/>
                        </a:rPr>
                        <a:t>Total valor del Proyecto con 67%:</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a:effectLst/>
                        </a:rPr>
                        <a:t>22404000</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ctr" rtl="0" fontAlgn="b"/>
                      <a:r>
                        <a:rPr lang="es-CL" sz="1100" u="none" strike="noStrike">
                          <a:effectLst/>
                        </a:rPr>
                        <a:t>&gt;</a:t>
                      </a:r>
                      <a:endParaRPr lang="es-CL" sz="1100" b="0" i="0" u="none" strike="noStrike">
                        <a:solidFill>
                          <a:srgbClr val="000000"/>
                        </a:solidFill>
                        <a:effectLst/>
                        <a:latin typeface="Franklin Gothic Book" panose="020B0503020102020204" pitchFamily="34" charset="0"/>
                      </a:endParaRPr>
                    </a:p>
                  </a:txBody>
                  <a:tcPr marL="9109" marR="9109" marT="9109" marB="0" anchor="b"/>
                </a:tc>
                <a:tc>
                  <a:txBody>
                    <a:bodyPr/>
                    <a:lstStyle/>
                    <a:p>
                      <a:pPr algn="r" rtl="0" fontAlgn="b"/>
                      <a:r>
                        <a:rPr lang="es-CL" sz="1100" u="none" strike="noStrike" dirty="0">
                          <a:effectLst/>
                        </a:rPr>
                        <a:t>18000000</a:t>
                      </a:r>
                      <a:endParaRPr lang="es-CL" sz="1100" b="0" i="0" u="none" strike="noStrike" dirty="0">
                        <a:solidFill>
                          <a:srgbClr val="000000"/>
                        </a:solidFill>
                        <a:effectLst/>
                        <a:latin typeface="Franklin Gothic Book" panose="020B0503020102020204" pitchFamily="34" charset="0"/>
                      </a:endParaRPr>
                    </a:p>
                  </a:txBody>
                  <a:tcPr marL="9109" marR="9109" marT="9109" marB="0" anchor="b"/>
                </a:tc>
              </a:tr>
            </a:tbl>
          </a:graphicData>
        </a:graphic>
      </p:graphicFrame>
      <p:pic>
        <p:nvPicPr>
          <p:cNvPr id="4" name="Imagen 3" descr="duoc.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Factibilidad FINANCIERA</a:t>
            </a:r>
            <a:endParaRPr lang="es-CL" dirty="0"/>
          </a:p>
        </p:txBody>
      </p:sp>
      <p:sp>
        <p:nvSpPr>
          <p:cNvPr id="3" name="Marcador de contenido 2"/>
          <p:cNvSpPr>
            <a:spLocks noGrp="1"/>
          </p:cNvSpPr>
          <p:nvPr>
            <p:ph idx="1"/>
          </p:nvPr>
        </p:nvSpPr>
        <p:spPr/>
        <p:txBody>
          <a:bodyPr/>
          <a:lstStyle/>
          <a:p>
            <a:pPr>
              <a:buFontTx/>
              <a:buChar char="-"/>
            </a:pPr>
            <a:r>
              <a:rPr lang="es-CL" dirty="0" smtClean="0"/>
              <a:t>LAN ofreció 15 millones con un desarrollo para 8 meses.</a:t>
            </a:r>
          </a:p>
          <a:p>
            <a:pPr>
              <a:buFontTx/>
              <a:buChar char="-"/>
            </a:pPr>
            <a:r>
              <a:rPr lang="es-CL" dirty="0"/>
              <a:t>Desarrollos en corto plazo</a:t>
            </a:r>
            <a:r>
              <a:rPr lang="es-CL" dirty="0" smtClean="0"/>
              <a:t>.</a:t>
            </a:r>
          </a:p>
          <a:p>
            <a:pPr>
              <a:buFontTx/>
              <a:buChar char="-"/>
            </a:pPr>
            <a:r>
              <a:rPr lang="es-CL" dirty="0" smtClean="0"/>
              <a:t>Mejoras en el diseño propuesto.</a:t>
            </a:r>
            <a:endParaRPr lang="es-CL" dirty="0"/>
          </a:p>
        </p:txBody>
      </p:sp>
      <p:pic>
        <p:nvPicPr>
          <p:cNvPr id="5122" name="Picture 2" descr="http://www.consultores400.com/img/aplicacione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13" y="2546876"/>
            <a:ext cx="284797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madrimasd.org/blogs/salud_publica/wp-content/blogs.dir/97/files/770/o_alianzas.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02923" y="2328547"/>
            <a:ext cx="2839084" cy="21293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descr="duoc.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1656392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Análisis de riesgos</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562363489"/>
              </p:ext>
            </p:extLst>
          </p:nvPr>
        </p:nvGraphicFramePr>
        <p:xfrm>
          <a:off x="298938" y="1132927"/>
          <a:ext cx="8528537" cy="3770602"/>
        </p:xfrm>
        <a:graphic>
          <a:graphicData uri="http://schemas.openxmlformats.org/drawingml/2006/table">
            <a:tbl>
              <a:tblPr firstRow="1" bandRow="1">
                <a:tableStyleId>{93296810-A885-4BE3-A3E7-6D5BEEA58F35}</a:tableStyleId>
              </a:tblPr>
              <a:tblGrid>
                <a:gridCol w="1706537"/>
                <a:gridCol w="1705500"/>
                <a:gridCol w="1705500"/>
                <a:gridCol w="1705500"/>
                <a:gridCol w="1705500"/>
              </a:tblGrid>
              <a:tr h="589905">
                <a:tc>
                  <a:txBody>
                    <a:bodyPr/>
                    <a:lstStyle/>
                    <a:p>
                      <a:r>
                        <a:rPr lang="es-ES" dirty="0" smtClean="0"/>
                        <a:t>Riesgos</a:t>
                      </a:r>
                      <a:endParaRPr lang="es-ES" dirty="0"/>
                    </a:p>
                  </a:txBody>
                  <a:tcPr/>
                </a:tc>
                <a:tc>
                  <a:txBody>
                    <a:bodyPr/>
                    <a:lstStyle/>
                    <a:p>
                      <a:r>
                        <a:rPr lang="es-ES" dirty="0" smtClean="0"/>
                        <a:t>Contingencia</a:t>
                      </a:r>
                      <a:endParaRPr lang="es-ES" dirty="0"/>
                    </a:p>
                  </a:txBody>
                  <a:tcPr/>
                </a:tc>
                <a:tc>
                  <a:txBody>
                    <a:bodyPr/>
                    <a:lstStyle/>
                    <a:p>
                      <a:r>
                        <a:rPr lang="es-ES" dirty="0" smtClean="0"/>
                        <a:t>Probabilidad</a:t>
                      </a:r>
                      <a:endParaRPr lang="es-ES" dirty="0"/>
                    </a:p>
                  </a:txBody>
                  <a:tcPr/>
                </a:tc>
                <a:tc>
                  <a:txBody>
                    <a:bodyPr/>
                    <a:lstStyle/>
                    <a:p>
                      <a:r>
                        <a:rPr lang="es-ES" dirty="0" smtClean="0"/>
                        <a:t>Impacto</a:t>
                      </a:r>
                      <a:endParaRPr lang="es-ES" dirty="0"/>
                    </a:p>
                  </a:txBody>
                  <a:tcPr/>
                </a:tc>
                <a:tc>
                  <a:txBody>
                    <a:bodyPr/>
                    <a:lstStyle/>
                    <a:p>
                      <a:r>
                        <a:rPr lang="es-ES" dirty="0" smtClean="0"/>
                        <a:t>Acción de Mitigación</a:t>
                      </a:r>
                      <a:endParaRPr lang="es-ES" dirty="0"/>
                    </a:p>
                  </a:txBody>
                  <a:tcPr/>
                </a:tc>
              </a:tr>
              <a:tr h="968971">
                <a:tc>
                  <a:txBody>
                    <a:bodyPr/>
                    <a:lstStyle/>
                    <a:p>
                      <a:r>
                        <a:rPr lang="es-ES" dirty="0" smtClean="0"/>
                        <a:t>Perdida de Fuentes</a:t>
                      </a:r>
                      <a:endParaRPr lang="es-ES" dirty="0"/>
                    </a:p>
                  </a:txBody>
                  <a:tcPr/>
                </a:tc>
                <a:tc>
                  <a:txBody>
                    <a:bodyPr/>
                    <a:lstStyle/>
                    <a:p>
                      <a:endParaRPr lang="es-ES" dirty="0"/>
                    </a:p>
                  </a:txBody>
                  <a:tcPr/>
                </a:tc>
                <a:tc>
                  <a:txBody>
                    <a:bodyPr/>
                    <a:lstStyle/>
                    <a:p>
                      <a:r>
                        <a:rPr lang="es-ES" dirty="0" smtClean="0"/>
                        <a:t>Baja</a:t>
                      </a:r>
                      <a:endParaRPr lang="es-ES" dirty="0"/>
                    </a:p>
                  </a:txBody>
                  <a:tcPr/>
                </a:tc>
                <a:tc>
                  <a:txBody>
                    <a:bodyPr/>
                    <a:lstStyle/>
                    <a:p>
                      <a:r>
                        <a:rPr lang="es-ES" dirty="0" smtClean="0"/>
                        <a:t>Critico</a:t>
                      </a:r>
                      <a:endParaRPr lang="es-ES" dirty="0"/>
                    </a:p>
                  </a:txBody>
                  <a:tcPr/>
                </a:tc>
                <a:tc>
                  <a:txBody>
                    <a:bodyPr/>
                    <a:lstStyle/>
                    <a:p>
                      <a:endParaRPr lang="es-ES" dirty="0"/>
                    </a:p>
                  </a:txBody>
                  <a:tcPr/>
                </a:tc>
              </a:tr>
              <a:tr h="1192580">
                <a:tc>
                  <a:txBody>
                    <a:bodyPr/>
                    <a:lstStyle/>
                    <a:p>
                      <a:r>
                        <a:rPr lang="es-ES" dirty="0" smtClean="0"/>
                        <a:t>Cliente cambie los requerimientos.</a:t>
                      </a:r>
                      <a:endParaRPr lang="es-ES" dirty="0"/>
                    </a:p>
                  </a:txBody>
                  <a:tcPr/>
                </a:tc>
                <a:tc>
                  <a:txBody>
                    <a:bodyPr/>
                    <a:lstStyle/>
                    <a:p>
                      <a:endParaRPr lang="es-ES" dirty="0"/>
                    </a:p>
                  </a:txBody>
                  <a:tcPr/>
                </a:tc>
                <a:tc>
                  <a:txBody>
                    <a:bodyPr/>
                    <a:lstStyle/>
                    <a:p>
                      <a:r>
                        <a:rPr lang="es-ES" dirty="0" smtClean="0"/>
                        <a:t>Media</a:t>
                      </a:r>
                      <a:endParaRPr lang="es-ES" dirty="0"/>
                    </a:p>
                  </a:txBody>
                  <a:tcPr/>
                </a:tc>
                <a:tc>
                  <a:txBody>
                    <a:bodyPr/>
                    <a:lstStyle/>
                    <a:p>
                      <a:r>
                        <a:rPr lang="es-ES" dirty="0" smtClean="0"/>
                        <a:t>Critico</a:t>
                      </a:r>
                      <a:endParaRPr lang="es-ES" dirty="0"/>
                    </a:p>
                  </a:txBody>
                  <a:tcPr/>
                </a:tc>
                <a:tc>
                  <a:txBody>
                    <a:bodyPr/>
                    <a:lstStyle/>
                    <a:p>
                      <a:endParaRPr lang="es-ES" dirty="0"/>
                    </a:p>
                  </a:txBody>
                  <a:tcPr/>
                </a:tc>
              </a:tr>
              <a:tr h="968971">
                <a:tc>
                  <a:txBody>
                    <a:bodyPr/>
                    <a:lstStyle/>
                    <a:p>
                      <a:r>
                        <a:rPr lang="es-ES" dirty="0" smtClean="0"/>
                        <a:t>No cumplir con tiempos de entregas.</a:t>
                      </a:r>
                      <a:endParaRPr lang="es-ES" dirty="0"/>
                    </a:p>
                  </a:txBody>
                  <a:tcPr/>
                </a:tc>
                <a:tc>
                  <a:txBody>
                    <a:bodyPr/>
                    <a:lstStyle/>
                    <a:p>
                      <a:endParaRPr lang="es-ES" dirty="0"/>
                    </a:p>
                  </a:txBody>
                  <a:tcPr/>
                </a:tc>
                <a:tc>
                  <a:txBody>
                    <a:bodyPr/>
                    <a:lstStyle/>
                    <a:p>
                      <a:r>
                        <a:rPr lang="es-ES" dirty="0" smtClean="0"/>
                        <a:t>Media</a:t>
                      </a:r>
                      <a:endParaRPr lang="es-ES" dirty="0"/>
                    </a:p>
                  </a:txBody>
                  <a:tcPr/>
                </a:tc>
                <a:tc>
                  <a:txBody>
                    <a:bodyPr/>
                    <a:lstStyle/>
                    <a:p>
                      <a:r>
                        <a:rPr lang="es-ES" dirty="0" smtClean="0"/>
                        <a:t>Critico</a:t>
                      </a:r>
                      <a:endParaRPr lang="es-ES" dirty="0"/>
                    </a:p>
                  </a:txBody>
                  <a:tcPr/>
                </a:tc>
                <a:tc>
                  <a:txBody>
                    <a:bodyPr/>
                    <a:lstStyle/>
                    <a:p>
                      <a:endParaRPr lang="es-ES" dirty="0"/>
                    </a:p>
                  </a:txBody>
                  <a:tcPr/>
                </a:tc>
              </a:tr>
            </a:tbl>
          </a:graphicData>
        </a:graphic>
      </p:graphicFrame>
      <p:pic>
        <p:nvPicPr>
          <p:cNvPr id="6146" name="Picture 2" descr="http://www.fenalco.com.co/sites/default/files/032_6000x6000_13.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20707" y="1811216"/>
            <a:ext cx="1069975" cy="8264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fenalco.com.co/sites/default/files/032_6000x6000_13.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20707" y="2930770"/>
            <a:ext cx="1069975" cy="8264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fenalco.com.co/sites/default/files/032_6000x6000_13.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20707" y="4050324"/>
            <a:ext cx="1069975" cy="82647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4.bp.blogspot.com/-gRpOYUz6PRs/UJEpwl2P1BI/AAAAAAAAACU/VnaJbrLS114/s1600/soluciones_eficaces2.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44262" y="1811216"/>
            <a:ext cx="817927" cy="8179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4.bp.blogspot.com/-gRpOYUz6PRs/UJEpwl2P1BI/AAAAAAAAACU/VnaJbrLS114/s1600/soluciones_eficaces2.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44261" y="2930770"/>
            <a:ext cx="817927" cy="8179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4.bp.blogspot.com/-gRpOYUz6PRs/UJEpwl2P1BI/AAAAAAAAACU/VnaJbrLS114/s1600/soluciones_eficaces2.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44260" y="4050324"/>
            <a:ext cx="817927" cy="817928"/>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descr="duoc.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295547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Especificación de requerimientos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31756112"/>
              </p:ext>
            </p:extLst>
          </p:nvPr>
        </p:nvGraphicFramePr>
        <p:xfrm>
          <a:off x="822960" y="1281404"/>
          <a:ext cx="7521576" cy="2273897"/>
        </p:xfrm>
        <a:graphic>
          <a:graphicData uri="http://schemas.openxmlformats.org/drawingml/2006/table">
            <a:tbl>
              <a:tblPr firstRow="1" bandRow="1">
                <a:tableStyleId>{93296810-A885-4BE3-A3E7-6D5BEEA58F35}</a:tableStyleId>
              </a:tblPr>
              <a:tblGrid>
                <a:gridCol w="3760788"/>
                <a:gridCol w="3760788"/>
              </a:tblGrid>
              <a:tr h="314487">
                <a:tc>
                  <a:txBody>
                    <a:bodyPr/>
                    <a:lstStyle/>
                    <a:p>
                      <a:r>
                        <a:rPr lang="es-ES" sz="1600" dirty="0" smtClean="0"/>
                        <a:t>Funcionales</a:t>
                      </a:r>
                      <a:endParaRPr lang="es-ES" sz="1600" b="1" dirty="0"/>
                    </a:p>
                  </a:txBody>
                  <a:tcPr/>
                </a:tc>
                <a:tc>
                  <a:txBody>
                    <a:bodyPr/>
                    <a:lstStyle/>
                    <a:p>
                      <a:r>
                        <a:rPr lang="es-ES" sz="1600" dirty="0" smtClean="0"/>
                        <a:t>No Funcionales</a:t>
                      </a:r>
                      <a:endParaRPr lang="es-ES" sz="1600" b="1" dirty="0" smtClean="0"/>
                    </a:p>
                  </a:txBody>
                  <a:tcPr/>
                </a:tc>
              </a:tr>
              <a:tr h="1938617">
                <a:tc>
                  <a:txBody>
                    <a:bodyPr/>
                    <a:lstStyle/>
                    <a:p>
                      <a:pPr lvl="0"/>
                      <a:r>
                        <a:rPr lang="es-ES_tradnl" sz="1600" kern="1200" dirty="0" smtClean="0">
                          <a:effectLst/>
                        </a:rPr>
                        <a:t>- Iniciar Dropbox</a:t>
                      </a:r>
                      <a:endParaRPr lang="es-CL" sz="1600" kern="1200" dirty="0" smtClean="0">
                        <a:effectLst/>
                      </a:endParaRPr>
                    </a:p>
                    <a:p>
                      <a:pPr lvl="0"/>
                      <a:r>
                        <a:rPr lang="es-ES_tradnl" sz="1600" kern="1200" dirty="0" smtClean="0">
                          <a:effectLst/>
                        </a:rPr>
                        <a:t>- Usuarios LDAP.</a:t>
                      </a:r>
                      <a:endParaRPr lang="es-CL" sz="1600" kern="1200" dirty="0" smtClean="0">
                        <a:effectLst/>
                      </a:endParaRPr>
                    </a:p>
                    <a:p>
                      <a:pPr lvl="0"/>
                      <a:r>
                        <a:rPr lang="es-ES_tradnl" sz="1600" kern="1200" dirty="0" smtClean="0">
                          <a:effectLst/>
                        </a:rPr>
                        <a:t>- Ingresar</a:t>
                      </a:r>
                      <a:r>
                        <a:rPr lang="es-ES_tradnl" sz="1600" kern="1200" baseline="0" dirty="0" smtClean="0">
                          <a:effectLst/>
                        </a:rPr>
                        <a:t> POD.</a:t>
                      </a:r>
                    </a:p>
                    <a:p>
                      <a:pPr lvl="0"/>
                      <a:r>
                        <a:rPr lang="es-ES_tradnl" sz="1600" kern="1200" baseline="0" dirty="0" smtClean="0">
                          <a:effectLst/>
                        </a:rPr>
                        <a:t>- Ingresar Ocurrencia.</a:t>
                      </a:r>
                      <a:endParaRPr lang="es-ES_tradnl" sz="1600" b="1" kern="1200" baseline="0" dirty="0" smtClean="0">
                        <a:solidFill>
                          <a:schemeClr val="tx1"/>
                        </a:solidFill>
                        <a:effectLst/>
                        <a:latin typeface="+mn-lt"/>
                        <a:ea typeface="+mn-ea"/>
                        <a:cs typeface="+mn-cs"/>
                      </a:endParaRPr>
                    </a:p>
                  </a:txBody>
                  <a:tcPr/>
                </a:tc>
                <a:tc>
                  <a:txBody>
                    <a:bodyPr/>
                    <a:lstStyle/>
                    <a:p>
                      <a:pPr marL="285750" indent="-285750">
                        <a:buFontTx/>
                        <a:buChar char="-"/>
                      </a:pPr>
                      <a:r>
                        <a:rPr lang="es-ES" sz="1600" dirty="0" smtClean="0"/>
                        <a:t>BD Oracle 11g.</a:t>
                      </a:r>
                    </a:p>
                    <a:p>
                      <a:pPr marL="285750" indent="-285750">
                        <a:buFontTx/>
                        <a:buChar char="-"/>
                      </a:pPr>
                      <a:r>
                        <a:rPr lang="es-ES" sz="1600" dirty="0" smtClean="0"/>
                        <a:t>Plataforma Eclipse 3.7</a:t>
                      </a:r>
                    </a:p>
                    <a:p>
                      <a:pPr marL="285750" indent="-285750">
                        <a:buFontTx/>
                        <a:buChar char="-"/>
                      </a:pPr>
                      <a:r>
                        <a:rPr lang="es-ES" sz="1600" dirty="0" smtClean="0"/>
                        <a:t>Plataforma Eclipse</a:t>
                      </a:r>
                      <a:r>
                        <a:rPr lang="es-ES" sz="1600" baseline="0" dirty="0" smtClean="0"/>
                        <a:t> Juno 4.2.1</a:t>
                      </a:r>
                    </a:p>
                    <a:p>
                      <a:pPr marL="285750" indent="-285750">
                        <a:buFontTx/>
                        <a:buChar char="-"/>
                      </a:pPr>
                      <a:r>
                        <a:rPr lang="es-ES" sz="1600" baseline="0" dirty="0" smtClean="0"/>
                        <a:t>Dropbox 3.0.3</a:t>
                      </a:r>
                    </a:p>
                    <a:p>
                      <a:pPr marL="285750" indent="-285750">
                        <a:buFontTx/>
                        <a:buChar char="-"/>
                      </a:pPr>
                      <a:r>
                        <a:rPr lang="es-ES" sz="1600" baseline="0" dirty="0" smtClean="0"/>
                        <a:t>Material </a:t>
                      </a:r>
                      <a:r>
                        <a:rPr lang="es-ES" sz="1600" baseline="0" dirty="0" err="1" smtClean="0"/>
                        <a:t>Design</a:t>
                      </a:r>
                      <a:r>
                        <a:rPr lang="es-ES" sz="1600" baseline="0" dirty="0" smtClean="0"/>
                        <a:t>.</a:t>
                      </a:r>
                    </a:p>
                    <a:p>
                      <a:pPr marL="285750" indent="-285750">
                        <a:buFontTx/>
                        <a:buChar char="-"/>
                      </a:pPr>
                      <a:endParaRPr lang="es-ES" sz="1600" b="1" dirty="0"/>
                    </a:p>
                  </a:txBody>
                  <a:tcPr/>
                </a:tc>
              </a:tr>
            </a:tbl>
          </a:graphicData>
        </a:graphic>
      </p:graphicFrame>
      <p:pic>
        <p:nvPicPr>
          <p:cNvPr id="8194" name="Picture 2" descr="http://thumbs.dreamstime.com/z/hombre-de-negocios-con-idea-25746537.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r="8448"/>
          <a:stretch/>
        </p:blipFill>
        <p:spPr bwMode="auto">
          <a:xfrm>
            <a:off x="6453555" y="3746998"/>
            <a:ext cx="2690445" cy="311100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duoc.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4181181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 del desarrollo</a:t>
            </a:r>
            <a:endParaRPr lang="es-ES" dirty="0"/>
          </a:p>
        </p:txBody>
      </p:sp>
      <p:sp>
        <p:nvSpPr>
          <p:cNvPr id="3" name="Marcador de contenido 2"/>
          <p:cNvSpPr>
            <a:spLocks noGrp="1"/>
          </p:cNvSpPr>
          <p:nvPr>
            <p:ph idx="1"/>
          </p:nvPr>
        </p:nvSpPr>
        <p:spPr/>
        <p:txBody>
          <a:bodyPr/>
          <a:lstStyle/>
          <a:p>
            <a:pPr marL="0" indent="0"/>
            <a:r>
              <a:rPr lang="es-ES_tradnl" dirty="0" smtClean="0"/>
              <a:t>Metodología de desarrollo: UML </a:t>
            </a:r>
            <a:r>
              <a:rPr lang="es-ES_tradnl" dirty="0"/>
              <a:t>como estándar para el modelamiento de sistemas orientados a Objetos. </a:t>
            </a:r>
          </a:p>
          <a:p>
            <a:pPr marL="0" indent="0"/>
            <a:r>
              <a:rPr lang="es-ES_tradnl" dirty="0" smtClean="0"/>
              <a:t>Ciclo de vida : Cascada Modificada.</a:t>
            </a:r>
            <a:endParaRPr lang="es-ES_tradnl" dirty="0"/>
          </a:p>
          <a:p>
            <a:pPr marL="0" indent="0"/>
            <a:r>
              <a:rPr lang="es-ES_tradnl" dirty="0" smtClean="0"/>
              <a:t>Actividades de:</a:t>
            </a:r>
          </a:p>
          <a:p>
            <a:pPr marL="0" indent="0"/>
            <a:r>
              <a:rPr lang="es-ES_tradnl" dirty="0" smtClean="0"/>
              <a:t> Inicio</a:t>
            </a:r>
            <a:r>
              <a:rPr lang="es-ES_tradnl" dirty="0"/>
              <a:t>,</a:t>
            </a:r>
            <a:r>
              <a:rPr lang="es-ES_tradnl" dirty="0" smtClean="0"/>
              <a:t> </a:t>
            </a:r>
            <a:r>
              <a:rPr lang="es-ES_tradnl" dirty="0"/>
              <a:t>Elaboración, Construcción, Transición y Distribución</a:t>
            </a:r>
            <a:endParaRPr lang="es-ES" dirty="0"/>
          </a:p>
        </p:txBody>
      </p:sp>
      <p:pic>
        <p:nvPicPr>
          <p:cNvPr id="4" name="Imagen 3"/>
          <p:cNvPicPr/>
          <p:nvPr/>
        </p:nvPicPr>
        <p:blipFill>
          <a:blip r:embed="rId3" cstate="print"/>
          <a:srcRect/>
          <a:stretch>
            <a:fillRect/>
          </a:stretch>
        </p:blipFill>
        <p:spPr bwMode="auto">
          <a:xfrm>
            <a:off x="46673" y="3212862"/>
            <a:ext cx="1022620" cy="698500"/>
          </a:xfrm>
          <a:prstGeom prst="rect">
            <a:avLst/>
          </a:prstGeom>
          <a:noFill/>
          <a:ln w="9525">
            <a:noFill/>
            <a:miter lim="800000"/>
            <a:headEnd/>
            <a:tailEnd/>
          </a:ln>
        </p:spPr>
      </p:pic>
      <p:pic>
        <p:nvPicPr>
          <p:cNvPr id="5" name="Imagen 4"/>
          <p:cNvPicPr/>
          <p:nvPr/>
        </p:nvPicPr>
        <p:blipFill>
          <a:blip r:embed="rId4" cstate="print"/>
          <a:srcRect/>
          <a:stretch>
            <a:fillRect/>
          </a:stretch>
        </p:blipFill>
        <p:spPr bwMode="auto">
          <a:xfrm>
            <a:off x="1183228" y="3212862"/>
            <a:ext cx="1312176" cy="698500"/>
          </a:xfrm>
          <a:prstGeom prst="rect">
            <a:avLst/>
          </a:prstGeom>
          <a:noFill/>
          <a:ln w="9525">
            <a:noFill/>
            <a:miter lim="800000"/>
            <a:headEnd/>
            <a:tailEnd/>
          </a:ln>
        </p:spPr>
      </p:pic>
      <p:pic>
        <p:nvPicPr>
          <p:cNvPr id="6" name="Imagen 5"/>
          <p:cNvPicPr/>
          <p:nvPr/>
        </p:nvPicPr>
        <p:blipFill>
          <a:blip r:embed="rId5" cstate="print"/>
          <a:srcRect/>
          <a:stretch>
            <a:fillRect/>
          </a:stretch>
        </p:blipFill>
        <p:spPr bwMode="auto">
          <a:xfrm>
            <a:off x="2618569" y="3212862"/>
            <a:ext cx="1306243" cy="698500"/>
          </a:xfrm>
          <a:prstGeom prst="rect">
            <a:avLst/>
          </a:prstGeom>
          <a:noFill/>
          <a:ln w="9525">
            <a:noFill/>
            <a:miter lim="800000"/>
            <a:headEnd/>
            <a:tailEnd/>
          </a:ln>
        </p:spPr>
      </p:pic>
      <p:pic>
        <p:nvPicPr>
          <p:cNvPr id="7" name="Imagen 6"/>
          <p:cNvPicPr/>
          <p:nvPr/>
        </p:nvPicPr>
        <p:blipFill>
          <a:blip r:embed="rId4" cstate="print"/>
          <a:srcRect/>
          <a:stretch>
            <a:fillRect/>
          </a:stretch>
        </p:blipFill>
        <p:spPr bwMode="auto">
          <a:xfrm>
            <a:off x="3924812" y="3216421"/>
            <a:ext cx="1330494" cy="698500"/>
          </a:xfrm>
          <a:prstGeom prst="rect">
            <a:avLst/>
          </a:prstGeom>
          <a:noFill/>
          <a:ln w="9525">
            <a:noFill/>
            <a:miter lim="800000"/>
            <a:headEnd/>
            <a:tailEnd/>
          </a:ln>
        </p:spPr>
      </p:pic>
      <p:pic>
        <p:nvPicPr>
          <p:cNvPr id="8" name="Imagen 7"/>
          <p:cNvPicPr/>
          <p:nvPr/>
        </p:nvPicPr>
        <p:blipFill>
          <a:blip r:embed="rId6" cstate="print"/>
          <a:srcRect/>
          <a:stretch>
            <a:fillRect/>
          </a:stretch>
        </p:blipFill>
        <p:spPr bwMode="auto">
          <a:xfrm>
            <a:off x="5231055" y="3212862"/>
            <a:ext cx="1437106" cy="698500"/>
          </a:xfrm>
          <a:prstGeom prst="rect">
            <a:avLst/>
          </a:prstGeom>
          <a:noFill/>
          <a:ln w="9525">
            <a:noFill/>
            <a:miter lim="800000"/>
            <a:headEnd/>
            <a:tailEnd/>
          </a:ln>
        </p:spPr>
      </p:pic>
      <p:pic>
        <p:nvPicPr>
          <p:cNvPr id="9" name="Imagen 8"/>
          <p:cNvPicPr/>
          <p:nvPr/>
        </p:nvPicPr>
        <p:blipFill>
          <a:blip r:embed="rId7" cstate="print"/>
          <a:srcRect/>
          <a:stretch>
            <a:fillRect/>
          </a:stretch>
        </p:blipFill>
        <p:spPr bwMode="auto">
          <a:xfrm>
            <a:off x="6629527" y="3212862"/>
            <a:ext cx="1216678" cy="698500"/>
          </a:xfrm>
          <a:prstGeom prst="rect">
            <a:avLst/>
          </a:prstGeom>
          <a:noFill/>
          <a:ln w="9525">
            <a:noFill/>
            <a:miter lim="800000"/>
            <a:headEnd/>
            <a:tailEnd/>
          </a:ln>
        </p:spPr>
      </p:pic>
      <p:pic>
        <p:nvPicPr>
          <p:cNvPr id="10" name="Imagen 9"/>
          <p:cNvPicPr/>
          <p:nvPr/>
        </p:nvPicPr>
        <p:blipFill>
          <a:blip r:embed="rId8" cstate="print"/>
          <a:srcRect/>
          <a:stretch>
            <a:fillRect/>
          </a:stretch>
        </p:blipFill>
        <p:spPr bwMode="auto">
          <a:xfrm>
            <a:off x="7807570" y="3212862"/>
            <a:ext cx="1312617" cy="698500"/>
          </a:xfrm>
          <a:prstGeom prst="rect">
            <a:avLst/>
          </a:prstGeom>
          <a:noFill/>
          <a:ln w="9525">
            <a:noFill/>
            <a:miter lim="800000"/>
            <a:headEnd/>
            <a:tailEnd/>
          </a:ln>
        </p:spPr>
      </p:pic>
      <p:pic>
        <p:nvPicPr>
          <p:cNvPr id="11" name="Imagen 10" descr="duoc.png"/>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3348011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 de trabajo - organigrama</a:t>
            </a:r>
            <a:endParaRPr lang="es-ES" dirty="0"/>
          </a:p>
        </p:txBody>
      </p:sp>
      <p:pic>
        <p:nvPicPr>
          <p:cNvPr id="6" name="Imagen 5" descr="duoc.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pic>
        <p:nvPicPr>
          <p:cNvPr id="3" name="Imagen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38666" y="1031611"/>
            <a:ext cx="6066667" cy="3930133"/>
          </a:xfrm>
          <a:prstGeom prst="rect">
            <a:avLst/>
          </a:prstGeom>
        </p:spPr>
      </p:pic>
    </p:spTree>
    <p:extLst>
      <p:ext uri="{BB962C8B-B14F-4D97-AF65-F5344CB8AC3E}">
        <p14:creationId xmlns:p14="http://schemas.microsoft.com/office/powerpoint/2010/main" val="2213986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Gantt - EDT</a:t>
            </a:r>
            <a:endParaRPr lang="es-ES" dirty="0"/>
          </a:p>
        </p:txBody>
      </p:sp>
      <p:pic>
        <p:nvPicPr>
          <p:cNvPr id="4" name="Imagen 3"/>
          <p:cNvPicPr>
            <a:picLocks noChangeAspect="1"/>
          </p:cNvPicPr>
          <p:nvPr/>
        </p:nvPicPr>
        <p:blipFill>
          <a:blip r:embed="rId2"/>
          <a:stretch>
            <a:fillRect/>
          </a:stretch>
        </p:blipFill>
        <p:spPr>
          <a:xfrm>
            <a:off x="268605" y="1083945"/>
            <a:ext cx="4577715" cy="2724150"/>
          </a:xfrm>
          <a:prstGeom prst="rect">
            <a:avLst/>
          </a:prstGeom>
          <a:ln>
            <a:solidFill>
              <a:schemeClr val="tx1"/>
            </a:solidFill>
          </a:ln>
        </p:spPr>
      </p:pic>
      <p:graphicFrame>
        <p:nvGraphicFramePr>
          <p:cNvPr id="5" name="Marcador de contenido 3"/>
          <p:cNvGraphicFramePr>
            <a:graphicFrameLocks noGrp="1"/>
          </p:cNvGraphicFramePr>
          <p:nvPr>
            <p:ph idx="1"/>
            <p:extLst>
              <p:ext uri="{D42A27DB-BD31-4B8C-83A1-F6EECF244321}">
                <p14:modId xmlns:p14="http://schemas.microsoft.com/office/powerpoint/2010/main" val="518344689"/>
              </p:ext>
            </p:extLst>
          </p:nvPr>
        </p:nvGraphicFramePr>
        <p:xfrm>
          <a:off x="5189218" y="365760"/>
          <a:ext cx="3823155" cy="1893189"/>
        </p:xfrm>
        <a:graphic>
          <a:graphicData uri="http://schemas.openxmlformats.org/drawingml/2006/table">
            <a:tbl>
              <a:tblPr/>
              <a:tblGrid>
                <a:gridCol w="2684344"/>
                <a:gridCol w="258821"/>
                <a:gridCol w="170082"/>
                <a:gridCol w="236636"/>
                <a:gridCol w="236636"/>
                <a:gridCol w="236636"/>
              </a:tblGrid>
              <a:tr h="170553">
                <a:tc>
                  <a:txBody>
                    <a:bodyPr/>
                    <a:lstStyle/>
                    <a:p>
                      <a:pPr algn="l" fontAlgn="ctr"/>
                      <a:r>
                        <a:rPr lang="es-CL" sz="1000" b="1" i="0" u="none" strike="noStrike" dirty="0">
                          <a:solidFill>
                            <a:srgbClr val="363636"/>
                          </a:solidFill>
                          <a:effectLst/>
                          <a:latin typeface="Calibri" panose="020F0502020204030204" pitchFamily="34" charset="0"/>
                        </a:rPr>
                        <a:t>Nombre de tarea</a:t>
                      </a:r>
                    </a:p>
                  </a:txBody>
                  <a:tcPr marL="9525" marR="9525" marT="9525" marB="0" anchor="ctr">
                    <a:lnL w="6350" cap="flat" cmpd="sng" algn="ctr">
                      <a:solidFill>
                        <a:srgbClr val="B1BBCC"/>
                      </a:solidFill>
                      <a:prstDash val="solid"/>
                      <a:round/>
                      <a:headEnd type="none" w="med" len="med"/>
                      <a:tailEnd type="none" w="med" len="med"/>
                    </a:lnL>
                    <a:lnR>
                      <a:noFill/>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gridSpan="5">
                  <a:txBody>
                    <a:bodyPr/>
                    <a:lstStyle/>
                    <a:p>
                      <a:pPr algn="ctr" fontAlgn="b"/>
                      <a:r>
                        <a:rPr lang="es-CL" sz="1300" b="1" i="0" u="none" strike="noStrike">
                          <a:solidFill>
                            <a:srgbClr val="44546A"/>
                          </a:solidFill>
                          <a:effectLst/>
                          <a:latin typeface="Calibri" panose="020F0502020204030204" pitchFamily="34" charset="0"/>
                        </a:rPr>
                        <a:t>Responsables</a:t>
                      </a:r>
                    </a:p>
                  </a:txBody>
                  <a:tcPr marL="9525" marR="9525" marT="9525" marB="0" anchor="b">
                    <a:lnL>
                      <a:noFill/>
                    </a:lnL>
                    <a:lnR>
                      <a:noFill/>
                    </a:lnR>
                    <a:lnT>
                      <a:noFill/>
                    </a:lnT>
                    <a:lnB w="19050" cap="flat" cmpd="sng" algn="ctr">
                      <a:solidFill>
                        <a:srgbClr val="ACCCEA"/>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r>
              <a:tr h="163447">
                <a:tc>
                  <a:txBody>
                    <a:bodyPr/>
                    <a:lstStyle/>
                    <a:p>
                      <a:pPr algn="l" fontAlgn="ctr"/>
                      <a:r>
                        <a:rPr lang="es-CL" sz="1100" b="1" i="0" u="none" strike="noStrike">
                          <a:solidFill>
                            <a:srgbClr val="000000"/>
                          </a:solidFill>
                          <a:effectLst/>
                          <a:latin typeface="Calibri" panose="020F0502020204030204" pitchFamily="34" charset="0"/>
                        </a:rPr>
                        <a:t>SVO </a:t>
                      </a:r>
                    </a:p>
                  </a:txBody>
                  <a:tcPr marL="9525" marR="9525" marT="9525" marB="0" anchor="ctr">
                    <a:lnL w="6350" cap="flat" cmpd="sng" algn="ctr">
                      <a:solidFill>
                        <a:srgbClr val="B1BBCC"/>
                      </a:solidFill>
                      <a:prstDash val="solid"/>
                      <a:round/>
                      <a:headEnd type="none" w="med" len="med"/>
                      <a:tailEnd type="none" w="med" len="med"/>
                    </a:lnL>
                    <a:lnR>
                      <a:noFill/>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rowSpan="2">
                  <a:txBody>
                    <a:bodyPr/>
                    <a:lstStyle/>
                    <a:p>
                      <a:pPr algn="ctr" fontAlgn="b"/>
                      <a:r>
                        <a:rPr lang="es-CL" sz="1100" b="0" i="0" u="none" strike="noStrike">
                          <a:solidFill>
                            <a:srgbClr val="FFFFFF"/>
                          </a:solidFill>
                          <a:effectLst/>
                          <a:latin typeface="Calibri" panose="020F0502020204030204" pitchFamily="34" charset="0"/>
                        </a:rPr>
                        <a:t>Dias</a:t>
                      </a:r>
                    </a:p>
                  </a:txBody>
                  <a:tcPr marL="9525" marR="9525" marT="9525" marB="0" anchor="b">
                    <a:lnL>
                      <a:noFill/>
                    </a:lnL>
                    <a:lnR w="6350" cap="flat" cmpd="sng" algn="ctr">
                      <a:solidFill>
                        <a:srgbClr val="000000"/>
                      </a:solidFill>
                      <a:prstDash val="solid"/>
                      <a:round/>
                      <a:headEnd type="none" w="med" len="med"/>
                      <a:tailEnd type="none" w="med" len="med"/>
                    </a:lnR>
                    <a:lnT w="19050" cap="flat" cmpd="sng" algn="ctr">
                      <a:solidFill>
                        <a:srgbClr val="ACCCEA"/>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JP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r>
              <a:tr h="149234">
                <a:tc>
                  <a:txBody>
                    <a:bodyPr/>
                    <a:lstStyle/>
                    <a:p>
                      <a:pPr algn="l" fontAlgn="ctr"/>
                      <a:r>
                        <a:rPr lang="es-CL" sz="1100" b="0" i="0" u="none" strike="noStrike">
                          <a:solidFill>
                            <a:srgbClr val="006100"/>
                          </a:solidFill>
                          <a:effectLst/>
                          <a:latin typeface="Calibri" panose="020F0502020204030204" pitchFamily="34" charset="0"/>
                        </a:rPr>
                        <a:t>   Planificación </a:t>
                      </a:r>
                    </a:p>
                  </a:txBody>
                  <a:tcPr marL="9525" marR="9525" marT="9525" marB="0" anchor="ctr">
                    <a:lnL w="6350" cap="flat" cmpd="sng" algn="ctr">
                      <a:solidFill>
                        <a:srgbClr val="B1BBCC"/>
                      </a:solidFill>
                      <a:prstDash val="solid"/>
                      <a:round/>
                      <a:headEnd type="none" w="med" len="med"/>
                      <a:tailEnd type="none" w="med" len="med"/>
                    </a:lnL>
                    <a:lnR>
                      <a:noFill/>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C6EFCE"/>
                    </a:solidFill>
                  </a:tcPr>
                </a:tc>
                <a:tc vMerge="1">
                  <a:txBody>
                    <a:bodyPr/>
                    <a:lstStyle/>
                    <a:p>
                      <a:endParaRPr lang="es-CL"/>
                    </a:p>
                  </a:txBody>
                  <a:tcPr/>
                </a:tc>
                <a:tc gridSpan="4">
                  <a:txBody>
                    <a:bodyPr/>
                    <a:lstStyle/>
                    <a:p>
                      <a:pPr algn="ctr" fontAlgn="b"/>
                      <a:r>
                        <a:rPr lang="es-CL" sz="1100" b="0" i="0" u="none" strike="noStrike">
                          <a:solidFill>
                            <a:srgbClr val="FFFFFF"/>
                          </a:solidFill>
                          <a:effectLst/>
                          <a:latin typeface="Calibri" panose="020F0502020204030204" pitchFamily="34" charset="0"/>
                        </a:rPr>
                        <a:t>Horas</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hMerge="1">
                  <a:txBody>
                    <a:bodyPr/>
                    <a:lstStyle/>
                    <a:p>
                      <a:endParaRPr lang="es-CL"/>
                    </a:p>
                  </a:txBody>
                  <a:tcPr/>
                </a:tc>
                <a:tc hMerge="1">
                  <a:txBody>
                    <a:bodyPr/>
                    <a:lstStyle/>
                    <a:p>
                      <a:endParaRPr lang="es-CL"/>
                    </a:p>
                  </a:txBody>
                  <a:tcPr/>
                </a:tc>
                <a:tc hMerge="1">
                  <a:txBody>
                    <a:bodyPr/>
                    <a:lstStyle/>
                    <a:p>
                      <a:endParaRPr lang="es-CL"/>
                    </a:p>
                  </a:txBody>
                  <a:tcPr/>
                </a:tc>
              </a:tr>
              <a:tr h="156341">
                <a:tc>
                  <a:txBody>
                    <a:bodyPr/>
                    <a:lstStyle/>
                    <a:p>
                      <a:pPr algn="l" fontAlgn="ctr"/>
                      <a:r>
                        <a:rPr lang="es-CL" sz="1100" b="0" i="0" u="none" strike="noStrike">
                          <a:solidFill>
                            <a:srgbClr val="000000"/>
                          </a:solidFill>
                          <a:effectLst/>
                          <a:latin typeface="Calibri" panose="020F0502020204030204" pitchFamily="34" charset="0"/>
                        </a:rPr>
                        <a:t>      Toma de Requerimientos </a:t>
                      </a:r>
                    </a:p>
                  </a:txBody>
                  <a:tcPr marL="9525" marR="9525" marT="9525" marB="0" anchor="ctr">
                    <a:lnL w="6350" cap="flat" cmpd="sng" algn="ctr">
                      <a:solidFill>
                        <a:srgbClr val="B1BBCC"/>
                      </a:solidFill>
                      <a:prstDash val="solid"/>
                      <a:round/>
                      <a:headEnd type="none" w="med" len="med"/>
                      <a:tailEnd type="none" w="med" len="med"/>
                    </a:lnL>
                    <a:lnR w="12700" cap="flat" cmpd="sng" algn="ctr">
                      <a:solidFill>
                        <a:srgbClr val="CCCC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21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s-CL" sz="1210" b="0" i="0" u="none" strike="noStrike">
                          <a:solidFill>
                            <a:srgbClr val="FFFFFF"/>
                          </a:solidFill>
                          <a:effectLst/>
                          <a:latin typeface="Calibri" panose="020F0502020204030204" pitchFamily="34" charset="0"/>
                        </a:rPr>
                        <a:t>8</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8</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8</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r>
              <a:tr h="156341">
                <a:tc>
                  <a:txBody>
                    <a:bodyPr/>
                    <a:lstStyle/>
                    <a:p>
                      <a:pPr algn="l" fontAlgn="ctr"/>
                      <a:r>
                        <a:rPr lang="es-CL" sz="1100" b="0" i="0" u="none" strike="noStrike">
                          <a:solidFill>
                            <a:srgbClr val="000000"/>
                          </a:solidFill>
                          <a:effectLst/>
                          <a:latin typeface="Calibri" panose="020F0502020204030204" pitchFamily="34" charset="0"/>
                        </a:rPr>
                        <a:t>      Documentación y Propuesta Proyecto </a:t>
                      </a:r>
                    </a:p>
                  </a:txBody>
                  <a:tcPr marL="9525" marR="9525" marT="9525" marB="0" anchor="ctr">
                    <a:lnL w="6350" cap="flat" cmpd="sng" algn="ctr">
                      <a:solidFill>
                        <a:srgbClr val="B1BBCC"/>
                      </a:solidFill>
                      <a:prstDash val="solid"/>
                      <a:round/>
                      <a:headEnd type="none" w="med" len="med"/>
                      <a:tailEnd type="none" w="med" len="med"/>
                    </a:lnL>
                    <a:lnR w="12700" cap="flat" cmpd="sng" algn="ctr">
                      <a:solidFill>
                        <a:srgbClr val="CCCC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21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s-CL" sz="1210" b="0" i="0" u="none" strike="noStrike">
                          <a:solidFill>
                            <a:srgbClr val="FFFFFF"/>
                          </a:solidFill>
                          <a:effectLst/>
                          <a:latin typeface="Calibri" panose="020F0502020204030204" pitchFamily="34" charset="0"/>
                        </a:rPr>
                        <a:t>8</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8</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8</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r>
              <a:tr h="156341">
                <a:tc>
                  <a:txBody>
                    <a:bodyPr/>
                    <a:lstStyle/>
                    <a:p>
                      <a:pPr algn="l" fontAlgn="ctr"/>
                      <a:r>
                        <a:rPr lang="es-CL" sz="1100" b="0" i="0" u="none" strike="noStrike" dirty="0">
                          <a:solidFill>
                            <a:srgbClr val="000000"/>
                          </a:solidFill>
                          <a:effectLst/>
                          <a:latin typeface="Calibri" panose="020F0502020204030204" pitchFamily="34" charset="0"/>
                        </a:rPr>
                        <a:t>      Entrega Propuesta y Presupuesto </a:t>
                      </a:r>
                    </a:p>
                  </a:txBody>
                  <a:tcPr marL="9525" marR="9525" marT="9525" marB="0" anchor="ctr">
                    <a:lnL w="6350" cap="flat" cmpd="sng" algn="ctr">
                      <a:solidFill>
                        <a:srgbClr val="B1BBCC"/>
                      </a:solidFill>
                      <a:prstDash val="solid"/>
                      <a:round/>
                      <a:headEnd type="none" w="med" len="med"/>
                      <a:tailEnd type="none" w="med" len="med"/>
                    </a:lnL>
                    <a:lnR w="12700" cap="flat" cmpd="sng" algn="ctr">
                      <a:solidFill>
                        <a:srgbClr val="CCCC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21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s-CL" sz="1210" b="0" i="0" u="none" strike="noStrike">
                          <a:solidFill>
                            <a:srgbClr val="FFFFFF"/>
                          </a:solidFill>
                          <a:effectLst/>
                          <a:latin typeface="Calibri" panose="020F0502020204030204" pitchFamily="34" charset="0"/>
                        </a:rPr>
                        <a:t>16</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r>
              <a:tr h="156341">
                <a:tc>
                  <a:txBody>
                    <a:bodyPr/>
                    <a:lstStyle/>
                    <a:p>
                      <a:pPr algn="l" fontAlgn="ctr"/>
                      <a:r>
                        <a:rPr lang="es-CL" sz="1100" b="0" i="0" u="none" strike="noStrike">
                          <a:solidFill>
                            <a:srgbClr val="000000"/>
                          </a:solidFill>
                          <a:effectLst/>
                          <a:latin typeface="Calibri" panose="020F0502020204030204" pitchFamily="34" charset="0"/>
                        </a:rPr>
                        <a:t>      Firma de Cliente </a:t>
                      </a:r>
                    </a:p>
                  </a:txBody>
                  <a:tcPr marL="9525" marR="9525" marT="9525" marB="0" anchor="ctr">
                    <a:lnL w="6350" cap="flat" cmpd="sng" algn="ctr">
                      <a:solidFill>
                        <a:srgbClr val="B1BBCC"/>
                      </a:solidFill>
                      <a:prstDash val="solid"/>
                      <a:round/>
                      <a:headEnd type="none" w="med" len="med"/>
                      <a:tailEnd type="none" w="med" len="med"/>
                    </a:lnL>
                    <a:lnR w="12700" cap="flat" cmpd="sng" algn="ctr">
                      <a:solidFill>
                        <a:srgbClr val="CCCC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21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b"/>
                      <a:r>
                        <a:rPr lang="es-CL" sz="1210" b="0" i="0" u="none" strike="noStrike">
                          <a:solidFill>
                            <a:srgbClr val="FFFFFF"/>
                          </a:solidFill>
                          <a:effectLst/>
                          <a:latin typeface="Calibri" panose="020F0502020204030204" pitchFamily="34" charset="0"/>
                        </a:rPr>
                        <a:t>4</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c>
                  <a:txBody>
                    <a:bodyPr/>
                    <a:lstStyle/>
                    <a:p>
                      <a:pPr algn="r" fontAlgn="b"/>
                      <a:r>
                        <a:rPr lang="es-CL" sz="1210" b="0" i="0" u="none" strike="noStrike" dirty="0">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A5A5A5"/>
                    </a:solidFill>
                  </a:tcPr>
                </a:tc>
              </a:tr>
              <a:tr h="156341">
                <a:tc>
                  <a:txBody>
                    <a:bodyPr/>
                    <a:lstStyle/>
                    <a:p>
                      <a:pPr algn="l" fontAlgn="ctr"/>
                      <a:r>
                        <a:rPr lang="es-CL" sz="1100" b="0" i="0" u="none" strike="noStrike" dirty="0">
                          <a:solidFill>
                            <a:srgbClr val="000000"/>
                          </a:solidFill>
                          <a:effectLst/>
                          <a:latin typeface="Calibri" panose="020F0502020204030204" pitchFamily="34" charset="0"/>
                        </a:rPr>
                        <a:t>      Creación Carta Gantt </a:t>
                      </a:r>
                    </a:p>
                  </a:txBody>
                  <a:tcPr marL="9525" marR="9525" marT="9525" marB="0" anchor="ctr">
                    <a:lnL w="6350" cap="flat" cmpd="sng" algn="ctr">
                      <a:solidFill>
                        <a:srgbClr val="B1BBCC"/>
                      </a:solidFill>
                      <a:prstDash val="solid"/>
                      <a:round/>
                      <a:headEnd type="none" w="med" len="med"/>
                      <a:tailEnd type="none" w="med" len="med"/>
                    </a:lnL>
                    <a:lnR w="12700" cap="flat" cmpd="sng" algn="ctr">
                      <a:solidFill>
                        <a:srgbClr val="CCCC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21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L" sz="1210" b="0" i="0" u="none" strike="noStrike">
                          <a:solidFill>
                            <a:srgbClr val="FFFFFF"/>
                          </a:solidFill>
                          <a:effectLst/>
                          <a:latin typeface="Calibri" panose="020F0502020204030204" pitchFamily="34" charset="0"/>
                        </a:rPr>
                        <a:t>8</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s-CL" sz="1210" b="0" i="0" u="none" strike="noStrike">
                          <a:solidFill>
                            <a:srgbClr val="FFFFFF"/>
                          </a:solidFill>
                          <a:effectLst/>
                          <a:latin typeface="Calibri" panose="020F0502020204030204" pitchFamily="34" charset="0"/>
                        </a:rPr>
                        <a:t> </a:t>
                      </a:r>
                    </a:p>
                  </a:txBody>
                  <a:tcPr marL="9525" marR="9525" marT="9525"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56341">
                <a:tc>
                  <a:txBody>
                    <a:bodyPr/>
                    <a:lstStyle/>
                    <a:p>
                      <a:pPr algn="r" fontAlgn="ctr"/>
                      <a:r>
                        <a:rPr lang="es-CL" sz="1100" b="0" i="0" u="none" strike="noStrike">
                          <a:solidFill>
                            <a:srgbClr val="9C0006"/>
                          </a:solidFill>
                          <a:effectLst/>
                          <a:latin typeface="Calibri" panose="020F0502020204030204" pitchFamily="34" charset="0"/>
                        </a:rPr>
                        <a:t>TOTAL</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a:noFill/>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dirty="0">
                          <a:solidFill>
                            <a:srgbClr val="9C0006"/>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595081127"/>
              </p:ext>
            </p:extLst>
          </p:nvPr>
        </p:nvGraphicFramePr>
        <p:xfrm>
          <a:off x="5189220" y="2258949"/>
          <a:ext cx="3823155" cy="699135"/>
        </p:xfrm>
        <a:graphic>
          <a:graphicData uri="http://schemas.openxmlformats.org/drawingml/2006/table">
            <a:tbl>
              <a:tblPr/>
              <a:tblGrid>
                <a:gridCol w="2684344"/>
                <a:gridCol w="258821"/>
                <a:gridCol w="170082"/>
                <a:gridCol w="236636"/>
                <a:gridCol w="236636"/>
                <a:gridCol w="236636"/>
              </a:tblGrid>
              <a:tr h="128887">
                <a:tc>
                  <a:txBody>
                    <a:bodyPr/>
                    <a:lstStyle/>
                    <a:p>
                      <a:pPr algn="l" fontAlgn="b"/>
                      <a:endParaRPr lang="es-CL"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B1BBCC"/>
                      </a:solidFill>
                      <a:prstDash val="solid"/>
                      <a:round/>
                      <a:headEnd type="none" w="med" len="med"/>
                      <a:tailEnd type="none" w="med" len="med"/>
                    </a:lnB>
                  </a:tcPr>
                </a:tc>
                <a:tc rowSpan="2">
                  <a:txBody>
                    <a:bodyPr/>
                    <a:lstStyle/>
                    <a:p>
                      <a:pPr algn="ctr" fontAlgn="ctr"/>
                      <a:r>
                        <a:rPr lang="es-CL" sz="1100" b="0" i="0" u="none" strike="noStrike">
                          <a:solidFill>
                            <a:srgbClr val="FFFFFF"/>
                          </a:solidFill>
                          <a:effectLst/>
                          <a:latin typeface="Calibri" panose="020F0502020204030204" pitchFamily="34" charset="0"/>
                        </a:rPr>
                        <a:t>Dias</a:t>
                      </a:r>
                    </a:p>
                  </a:txBody>
                  <a:tcPr marL="9525" marR="9525" marT="9525" marB="0" anchor="ctr">
                    <a:lnL>
                      <a:noFill/>
                    </a:lnL>
                    <a:lnR w="6350" cap="flat" cmpd="sng" algn="ctr">
                      <a:solidFill>
                        <a:srgbClr val="000000"/>
                      </a:solidFill>
                      <a:prstDash val="solid"/>
                      <a:round/>
                      <a:headEnd type="none" w="med" len="med"/>
                      <a:tailEnd type="none" w="med" len="med"/>
                    </a:lnR>
                    <a:lnT w="19050" cap="flat" cmpd="sng" algn="ctr">
                      <a:solidFill>
                        <a:srgbClr val="ACCCE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JP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AF3</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r>
              <a:tr h="122749">
                <a:tc>
                  <a:txBody>
                    <a:bodyPr/>
                    <a:lstStyle/>
                    <a:p>
                      <a:pPr algn="l" fontAlgn="ctr"/>
                      <a:r>
                        <a:rPr lang="es-CL" sz="1100" b="0" i="0" u="none" strike="noStrike" dirty="0">
                          <a:solidFill>
                            <a:srgbClr val="006100"/>
                          </a:solidFill>
                          <a:effectLst/>
                          <a:latin typeface="Calibri" panose="020F0502020204030204" pitchFamily="34" charset="0"/>
                        </a:rPr>
                        <a:t>   Desarrollo </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C6EFCE"/>
                    </a:solidFill>
                  </a:tcPr>
                </a:tc>
                <a:tc vMerge="1">
                  <a:txBody>
                    <a:bodyPr/>
                    <a:lstStyle/>
                    <a:p>
                      <a:endParaRPr lang="es-CL"/>
                    </a:p>
                  </a:txBody>
                  <a:tcPr/>
                </a:tc>
                <a:tc gridSpan="4">
                  <a:txBody>
                    <a:bodyPr/>
                    <a:lstStyle/>
                    <a:p>
                      <a:pPr algn="ctr" fontAlgn="b"/>
                      <a:r>
                        <a:rPr lang="es-CL" sz="1100" b="0" i="0" u="none" strike="noStrike">
                          <a:solidFill>
                            <a:srgbClr val="FFFFFF"/>
                          </a:solidFill>
                          <a:effectLst/>
                          <a:latin typeface="Calibri" panose="020F0502020204030204" pitchFamily="34" charset="0"/>
                        </a:rPr>
                        <a:t>Horas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D0CECE"/>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es-CL"/>
                    </a:p>
                  </a:txBody>
                  <a:tcPr/>
                </a:tc>
                <a:tc hMerge="1">
                  <a:txBody>
                    <a:bodyPr/>
                    <a:lstStyle/>
                    <a:p>
                      <a:endParaRPr lang="es-CL"/>
                    </a:p>
                  </a:txBody>
                  <a:tcPr/>
                </a:tc>
                <a:tc hMerge="1">
                  <a:txBody>
                    <a:bodyPr/>
                    <a:lstStyle/>
                    <a:p>
                      <a:endParaRPr lang="es-CL"/>
                    </a:p>
                  </a:txBody>
                  <a:tcPr/>
                </a:tc>
              </a:tr>
              <a:tr h="122749">
                <a:tc>
                  <a:txBody>
                    <a:bodyPr/>
                    <a:lstStyle/>
                    <a:p>
                      <a:pPr algn="r" fontAlgn="b"/>
                      <a:r>
                        <a:rPr lang="es-CL" sz="1100" b="0" i="0" u="none" strike="noStrike">
                          <a:solidFill>
                            <a:srgbClr val="9C0006"/>
                          </a:solidFill>
                          <a:effectLst/>
                          <a:latin typeface="Calibri" panose="020F0502020204030204" pitchFamily="34" charset="0"/>
                        </a:rPr>
                        <a:t>TOTAL DESARROLLO</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a:noFill/>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56,9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dirty="0">
                          <a:solidFill>
                            <a:srgbClr val="9C0006"/>
                          </a:solidFill>
                          <a:effectLst/>
                          <a:latin typeface="Calibri" panose="020F0502020204030204" pitchFamily="34" charset="0"/>
                        </a:rPr>
                        <a:t>198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2403888746"/>
              </p:ext>
            </p:extLst>
          </p:nvPr>
        </p:nvGraphicFramePr>
        <p:xfrm>
          <a:off x="5189220" y="2958084"/>
          <a:ext cx="3823155" cy="3013437"/>
        </p:xfrm>
        <a:graphic>
          <a:graphicData uri="http://schemas.openxmlformats.org/drawingml/2006/table">
            <a:tbl>
              <a:tblPr/>
              <a:tblGrid>
                <a:gridCol w="2684344"/>
                <a:gridCol w="258821"/>
                <a:gridCol w="170082"/>
                <a:gridCol w="236636"/>
                <a:gridCol w="236636"/>
                <a:gridCol w="236636"/>
              </a:tblGrid>
              <a:tr h="207372">
                <a:tc>
                  <a:txBody>
                    <a:bodyPr/>
                    <a:lstStyle/>
                    <a:p>
                      <a:pPr algn="l" fontAlgn="b"/>
                      <a:endParaRPr lang="es-CL"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B1BBCC"/>
                      </a:solidFill>
                      <a:prstDash val="solid"/>
                      <a:round/>
                      <a:headEnd type="none" w="med" len="med"/>
                      <a:tailEnd type="none" w="med" len="med"/>
                    </a:lnB>
                  </a:tcPr>
                </a:tc>
                <a:tc rowSpan="2">
                  <a:txBody>
                    <a:bodyPr/>
                    <a:lstStyle/>
                    <a:p>
                      <a:pPr algn="ctr" fontAlgn="ctr"/>
                      <a:r>
                        <a:rPr lang="es-CL" sz="1100" b="0" i="0" u="none" strike="noStrike">
                          <a:solidFill>
                            <a:srgbClr val="FFFFFF"/>
                          </a:solidFill>
                          <a:effectLst/>
                          <a:latin typeface="Calibri" panose="020F0502020204030204" pitchFamily="34" charset="0"/>
                        </a:rPr>
                        <a:t>Dias</a:t>
                      </a:r>
                    </a:p>
                  </a:txBody>
                  <a:tcPr marL="9525" marR="9525" marT="9525" marB="0" anchor="ctr">
                    <a:lnL>
                      <a:noFill/>
                    </a:lnL>
                    <a:lnR w="6350" cap="flat" cmpd="sng" algn="ctr">
                      <a:solidFill>
                        <a:srgbClr val="000000"/>
                      </a:solidFill>
                      <a:prstDash val="solid"/>
                      <a:round/>
                      <a:headEnd type="none" w="med" len="med"/>
                      <a:tailEnd type="none" w="med" len="med"/>
                    </a:lnR>
                    <a:lnT w="19050" cap="flat" cmpd="sng" algn="ctr">
                      <a:solidFill>
                        <a:srgbClr val="ACCCEA"/>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JP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AF3</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r>
              <a:tr h="172810">
                <a:tc>
                  <a:txBody>
                    <a:bodyPr/>
                    <a:lstStyle/>
                    <a:p>
                      <a:pPr algn="l" fontAlgn="ctr"/>
                      <a:r>
                        <a:rPr lang="es-CL" sz="1100" b="0" i="0" u="none" strike="noStrike">
                          <a:solidFill>
                            <a:srgbClr val="006100"/>
                          </a:solidFill>
                          <a:effectLst/>
                          <a:latin typeface="Calibri" panose="020F0502020204030204" pitchFamily="34" charset="0"/>
                        </a:rPr>
                        <a:t>   Pruebas</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C6EFCE"/>
                    </a:solidFill>
                  </a:tcPr>
                </a:tc>
                <a:tc vMerge="1">
                  <a:txBody>
                    <a:bodyPr/>
                    <a:lstStyle/>
                    <a:p>
                      <a:endParaRPr lang="es-CL"/>
                    </a:p>
                  </a:txBody>
                  <a:tcPr/>
                </a:tc>
                <a:tc gridSpan="4">
                  <a:txBody>
                    <a:bodyPr/>
                    <a:lstStyle/>
                    <a:p>
                      <a:pPr algn="ctr" fontAlgn="b"/>
                      <a:r>
                        <a:rPr lang="es-CL" sz="1100" b="0" i="0" u="none" strike="noStrike">
                          <a:solidFill>
                            <a:srgbClr val="FFFFFF"/>
                          </a:solidFill>
                          <a:effectLst/>
                          <a:latin typeface="Calibri" panose="020F0502020204030204" pitchFamily="34" charset="0"/>
                        </a:rPr>
                        <a:t>Horas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D0CECE"/>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c hMerge="1">
                  <a:txBody>
                    <a:bodyPr/>
                    <a:lstStyle/>
                    <a:p>
                      <a:endParaRPr lang="es-CL"/>
                    </a:p>
                  </a:txBody>
                  <a:tcPr/>
                </a:tc>
                <a:tc hMerge="1">
                  <a:txBody>
                    <a:bodyPr/>
                    <a:lstStyle/>
                    <a:p>
                      <a:endParaRPr lang="es-CL"/>
                    </a:p>
                  </a:txBody>
                  <a:tcPr/>
                </a:tc>
                <a:tc hMerge="1">
                  <a:txBody>
                    <a:bodyPr/>
                    <a:lstStyle/>
                    <a:p>
                      <a:endParaRPr lang="es-CL"/>
                    </a:p>
                  </a:txBody>
                  <a:tcPr/>
                </a:tc>
              </a:tr>
              <a:tr h="172810">
                <a:tc>
                  <a:txBody>
                    <a:bodyPr/>
                    <a:lstStyle/>
                    <a:p>
                      <a:pPr algn="l" fontAlgn="ctr"/>
                      <a:r>
                        <a:rPr lang="es-CL" sz="1100" b="0" i="0" u="none" strike="noStrike" dirty="0">
                          <a:solidFill>
                            <a:srgbClr val="FFFFFF"/>
                          </a:solidFill>
                          <a:effectLst/>
                          <a:latin typeface="Calibri" panose="020F0502020204030204" pitchFamily="34" charset="0"/>
                        </a:rPr>
                        <a:t>         BETA 1</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6,5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24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24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4</a:t>
                      </a:r>
                    </a:p>
                  </a:txBody>
                  <a:tcPr marL="9525" marR="9525" marT="9525" marB="0" anchor="b">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r>
              <a:tr h="172810">
                <a:tc>
                  <a:txBody>
                    <a:bodyPr/>
                    <a:lstStyle/>
                    <a:p>
                      <a:pPr algn="l" fontAlgn="ctr"/>
                      <a:r>
                        <a:rPr lang="es-CL" sz="1100" b="0" i="0" u="none" strike="noStrike">
                          <a:solidFill>
                            <a:srgbClr val="000000"/>
                          </a:solidFill>
                          <a:effectLst/>
                          <a:latin typeface="Calibri" panose="020F0502020204030204" pitchFamily="34" charset="0"/>
                        </a:rPr>
                        <a:t>            Ejecutar la instalación</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s-CL" sz="1100" b="0" i="0" u="none" strike="noStrike">
                          <a:solidFill>
                            <a:srgbClr val="FFFFFF"/>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72810">
                <a:tc>
                  <a:txBody>
                    <a:bodyPr/>
                    <a:lstStyle/>
                    <a:p>
                      <a:pPr algn="l" fontAlgn="ctr"/>
                      <a:r>
                        <a:rPr lang="es-CL" sz="1100" b="0" i="0" u="none" strike="noStrike">
                          <a:solidFill>
                            <a:srgbClr val="000000"/>
                          </a:solidFill>
                          <a:effectLst/>
                          <a:latin typeface="Calibri" panose="020F0502020204030204" pitchFamily="34" charset="0"/>
                        </a:rPr>
                        <a:t>            Ejecutar pruebas funcionales (Casos y Planificación)</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s-CL" sz="1100" b="0" i="0" u="none" strike="noStrike">
                          <a:solidFill>
                            <a:srgbClr val="FFFFFF"/>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72810">
                <a:tc>
                  <a:txBody>
                    <a:bodyPr/>
                    <a:lstStyle/>
                    <a:p>
                      <a:pPr algn="l" fontAlgn="ctr"/>
                      <a:r>
                        <a:rPr lang="es-CL" sz="1100" b="0" i="0" u="none" strike="noStrike">
                          <a:solidFill>
                            <a:srgbClr val="000000"/>
                          </a:solidFill>
                          <a:effectLst/>
                          <a:latin typeface="Calibri" panose="020F0502020204030204" pitchFamily="34" charset="0"/>
                        </a:rPr>
                        <a:t>            Gestionar corrección código</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B4C6E7"/>
                    </a:solidFill>
                  </a:tcPr>
                </a:tc>
                <a:tc>
                  <a:txBody>
                    <a:bodyPr/>
                    <a:lstStyle/>
                    <a:p>
                      <a:pPr algn="r" fontAlgn="b"/>
                      <a:r>
                        <a:rPr lang="es-CL"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c>
                  <a:txBody>
                    <a:bodyPr/>
                    <a:lstStyle/>
                    <a:p>
                      <a:pPr algn="r" fontAlgn="b"/>
                      <a:r>
                        <a:rPr lang="es-CL" sz="1100" b="0" i="0" u="none" strike="noStrike">
                          <a:solidFill>
                            <a:srgbClr val="FFFFFF"/>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r>
              <a:tr h="172810">
                <a:tc>
                  <a:txBody>
                    <a:bodyPr/>
                    <a:lstStyle/>
                    <a:p>
                      <a:pPr algn="l" fontAlgn="ctr"/>
                      <a:r>
                        <a:rPr lang="es-CL" sz="1100" b="0" i="0" u="none" strike="noStrike" dirty="0">
                          <a:solidFill>
                            <a:srgbClr val="FFFFFF"/>
                          </a:solidFill>
                          <a:effectLst/>
                          <a:latin typeface="Calibri" panose="020F0502020204030204" pitchFamily="34" charset="0"/>
                        </a:rPr>
                        <a:t>         BETA 2</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2,5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6</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8</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4</a:t>
                      </a:r>
                    </a:p>
                  </a:txBody>
                  <a:tcPr marL="9525" marR="9525" marT="9525" marB="0" anchor="b">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r>
              <a:tr h="172810">
                <a:tc>
                  <a:txBody>
                    <a:bodyPr/>
                    <a:lstStyle/>
                    <a:p>
                      <a:pPr algn="l" fontAlgn="ctr"/>
                      <a:r>
                        <a:rPr lang="es-CL" sz="1100" b="0" i="0" u="none" strike="noStrike">
                          <a:solidFill>
                            <a:srgbClr val="000000"/>
                          </a:solidFill>
                          <a:effectLst/>
                          <a:latin typeface="Calibri" panose="020F0502020204030204" pitchFamily="34" charset="0"/>
                        </a:rPr>
                        <a:t>            Ejecutar la instalación</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s-CL" sz="1100" b="0" i="0" u="none" strike="noStrike">
                          <a:solidFill>
                            <a:srgbClr val="FFFFFF"/>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72810">
                <a:tc>
                  <a:txBody>
                    <a:bodyPr/>
                    <a:lstStyle/>
                    <a:p>
                      <a:pPr algn="l" fontAlgn="ctr"/>
                      <a:r>
                        <a:rPr lang="es-CL" sz="1100" b="0" i="0" u="none" strike="noStrike">
                          <a:solidFill>
                            <a:srgbClr val="000000"/>
                          </a:solidFill>
                          <a:effectLst/>
                          <a:latin typeface="Calibri" panose="020F0502020204030204" pitchFamily="34" charset="0"/>
                        </a:rPr>
                        <a:t>            Ejecutar pruebas funcionales (Casos y Planificación)</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s-CL" sz="1100" b="0" i="0" u="none" strike="noStrike">
                          <a:solidFill>
                            <a:srgbClr val="FFFFFF"/>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72810">
                <a:tc>
                  <a:txBody>
                    <a:bodyPr/>
                    <a:lstStyle/>
                    <a:p>
                      <a:pPr algn="l" fontAlgn="ctr"/>
                      <a:r>
                        <a:rPr lang="es-CL" sz="1100" b="0" i="0" u="none" strike="noStrike">
                          <a:solidFill>
                            <a:srgbClr val="000000"/>
                          </a:solidFill>
                          <a:effectLst/>
                          <a:latin typeface="Calibri" panose="020F0502020204030204" pitchFamily="34" charset="0"/>
                        </a:rPr>
                        <a:t>            Gestionar corrección código (si aplica)</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s-CL" sz="1100" b="0" i="0" u="none" strike="noStrike">
                          <a:solidFill>
                            <a:srgbClr val="FFFFFF"/>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72810">
                <a:tc gridSpan="6">
                  <a:txBody>
                    <a:bodyPr/>
                    <a:lstStyle/>
                    <a:p>
                      <a:pPr algn="ctr" fontAlgn="ctr"/>
                      <a:r>
                        <a:rPr lang="es-CL" sz="1100" b="0" i="0" u="none" strike="noStrike">
                          <a:solidFill>
                            <a:srgbClr val="FFFFFF"/>
                          </a:solidFill>
                          <a:effectLst/>
                          <a:latin typeface="Calibri" panose="020F0502020204030204" pitchFamily="34" charset="0"/>
                        </a:rPr>
                        <a:t>         PASO A PRODUCCION</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AEAAAA"/>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4472C4"/>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r>
              <a:tr h="172810">
                <a:tc>
                  <a:txBody>
                    <a:bodyPr/>
                    <a:lstStyle/>
                    <a:p>
                      <a:pPr algn="l" fontAlgn="ctr"/>
                      <a:r>
                        <a:rPr lang="es-CL" sz="1100" b="0" i="0" u="none" strike="noStrike">
                          <a:solidFill>
                            <a:srgbClr val="FFFFFF"/>
                          </a:solidFill>
                          <a:effectLst/>
                          <a:latin typeface="Calibri" panose="020F0502020204030204" pitchFamily="34" charset="0"/>
                        </a:rPr>
                        <a:t>         Ejecutar instalación en producción de servicios</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0,1</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1</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s-CL" sz="1100" b="0"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r>
              <a:tr h="172810">
                <a:tc>
                  <a:txBody>
                    <a:bodyPr/>
                    <a:lstStyle/>
                    <a:p>
                      <a:pPr algn="l" fontAlgn="ctr"/>
                      <a:r>
                        <a:rPr lang="es-CL" sz="1100" b="0" i="0" u="none" strike="noStrike">
                          <a:solidFill>
                            <a:srgbClr val="000000"/>
                          </a:solidFill>
                          <a:effectLst/>
                          <a:latin typeface="Calibri" panose="020F0502020204030204" pitchFamily="34" charset="0"/>
                        </a:rPr>
                        <a:t>            Envio de correo de aprobación</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B4C6E7"/>
                    </a:solidFill>
                  </a:tcPr>
                </a:tc>
                <a:tc>
                  <a:txBody>
                    <a:bodyPr/>
                    <a:lstStyle/>
                    <a:p>
                      <a:pPr algn="r" fontAlgn="b"/>
                      <a:r>
                        <a:rPr lang="es-CL" sz="1100" b="0" i="0" u="none" strike="noStrike">
                          <a:solidFill>
                            <a:srgbClr val="000000"/>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L" sz="1100" b="0" i="0" u="none" strike="noStrike">
                          <a:solidFill>
                            <a:srgbClr val="FFFFFF"/>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s-CL"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72810">
                <a:tc>
                  <a:txBody>
                    <a:bodyPr/>
                    <a:lstStyle/>
                    <a:p>
                      <a:pPr algn="r" fontAlgn="ctr"/>
                      <a:r>
                        <a:rPr lang="es-CL" sz="1100" b="0" i="0" u="none" strike="noStrike">
                          <a:solidFill>
                            <a:srgbClr val="9C0006"/>
                          </a:solidFill>
                          <a:effectLst/>
                          <a:latin typeface="Calibri" panose="020F0502020204030204" pitchFamily="34" charset="0"/>
                        </a:rPr>
                        <a:t>TOTAL</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1BBCC"/>
                      </a:solidFill>
                      <a:prstDash val="solid"/>
                      <a:round/>
                      <a:headEnd type="none" w="med" len="med"/>
                      <a:tailEnd type="none" w="med" len="med"/>
                    </a:lnT>
                    <a:lnB>
                      <a:noFill/>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a:solidFill>
                            <a:srgbClr val="9C0006"/>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0" i="0" u="none" strike="noStrike" dirty="0">
                          <a:solidFill>
                            <a:srgbClr val="9C0006"/>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2858116554"/>
              </p:ext>
            </p:extLst>
          </p:nvPr>
        </p:nvGraphicFramePr>
        <p:xfrm>
          <a:off x="5189221" y="5982951"/>
          <a:ext cx="3823154" cy="531495"/>
        </p:xfrm>
        <a:graphic>
          <a:graphicData uri="http://schemas.openxmlformats.org/drawingml/2006/table">
            <a:tbl>
              <a:tblPr/>
              <a:tblGrid>
                <a:gridCol w="2684344"/>
                <a:gridCol w="258820"/>
                <a:gridCol w="170082"/>
                <a:gridCol w="236636"/>
                <a:gridCol w="236636"/>
                <a:gridCol w="236636"/>
              </a:tblGrid>
              <a:tr h="104456">
                <a:tc>
                  <a:txBody>
                    <a:bodyPr/>
                    <a:lstStyle/>
                    <a:p>
                      <a:pPr algn="l" fontAlgn="b"/>
                      <a:endParaRPr lang="es-CL"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rowSpan="2">
                  <a:txBody>
                    <a:bodyPr/>
                    <a:lstStyle/>
                    <a:p>
                      <a:pPr algn="ctr" fontAlgn="b"/>
                      <a:r>
                        <a:rPr lang="es-CL" sz="1100" b="0" i="0" u="none" strike="noStrike" dirty="0" err="1">
                          <a:solidFill>
                            <a:srgbClr val="FFFFFF"/>
                          </a:solidFill>
                          <a:effectLst/>
                          <a:latin typeface="Calibri" panose="020F0502020204030204" pitchFamily="34" charset="0"/>
                        </a:rPr>
                        <a:t>Dias</a:t>
                      </a:r>
                      <a:endParaRPr lang="es-CL" sz="1100" b="0" i="0" u="none" strike="noStrike" dirty="0">
                        <a:solidFill>
                          <a:srgbClr val="FFFFFF"/>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19050" cap="flat" cmpd="sng" algn="ctr">
                      <a:solidFill>
                        <a:srgbClr val="ACCCE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JP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s-CL" sz="1100" b="0" i="0" u="none" strike="noStrike">
                          <a:solidFill>
                            <a:srgbClr val="FFFFFF"/>
                          </a:solidFill>
                          <a:effectLst/>
                          <a:latin typeface="Calibri" panose="020F0502020204030204" pitchFamily="34" charset="0"/>
                        </a:rPr>
                        <a:t>AF3</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r>
              <a:tr h="104456">
                <a:tc>
                  <a:txBody>
                    <a:bodyPr/>
                    <a:lstStyle/>
                    <a:p>
                      <a:pPr algn="l" fontAlgn="b"/>
                      <a:endParaRPr lang="es-CL"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vMerge="1">
                  <a:txBody>
                    <a:bodyPr/>
                    <a:lstStyle/>
                    <a:p>
                      <a:endParaRPr lang="es-CL"/>
                    </a:p>
                  </a:txBody>
                  <a:tcPr/>
                </a:tc>
                <a:tc gridSpan="4">
                  <a:txBody>
                    <a:bodyPr/>
                    <a:lstStyle/>
                    <a:p>
                      <a:pPr algn="ctr" fontAlgn="b"/>
                      <a:r>
                        <a:rPr lang="es-CL" sz="1100" b="0" i="0" u="none" strike="noStrike">
                          <a:solidFill>
                            <a:srgbClr val="FFFFFF"/>
                          </a:solidFill>
                          <a:effectLst/>
                          <a:latin typeface="Calibri" panose="020F0502020204030204" pitchFamily="34" charset="0"/>
                        </a:rPr>
                        <a:t>Horas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D0CECE"/>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tc hMerge="1">
                  <a:txBody>
                    <a:bodyPr/>
                    <a:lstStyle/>
                    <a:p>
                      <a:endParaRPr lang="es-CL"/>
                    </a:p>
                  </a:txBody>
                  <a:tcPr/>
                </a:tc>
                <a:tc hMerge="1">
                  <a:txBody>
                    <a:bodyPr/>
                    <a:lstStyle/>
                    <a:p>
                      <a:endParaRPr lang="es-CL"/>
                    </a:p>
                  </a:txBody>
                  <a:tcPr/>
                </a:tc>
                <a:tc hMerge="1">
                  <a:txBody>
                    <a:bodyPr/>
                    <a:lstStyle/>
                    <a:p>
                      <a:endParaRPr lang="es-CL"/>
                    </a:p>
                  </a:txBody>
                  <a:tcPr/>
                </a:tc>
              </a:tr>
              <a:tr h="104456">
                <a:tc>
                  <a:txBody>
                    <a:bodyPr/>
                    <a:lstStyle/>
                    <a:p>
                      <a:pPr algn="r" fontAlgn="ctr"/>
                      <a:r>
                        <a:rPr lang="es-CL" sz="1100" b="1" i="1" u="none" strike="noStrike">
                          <a:solidFill>
                            <a:srgbClr val="9C0006"/>
                          </a:solidFill>
                          <a:effectLst/>
                          <a:latin typeface="Calibri" panose="020F0502020204030204" pitchFamily="34" charset="0"/>
                        </a:rPr>
                        <a:t>TOTAL  Proyecto</a:t>
                      </a:r>
                    </a:p>
                  </a:txBody>
                  <a:tcPr marL="9525" marR="9525" marT="9525" marB="0" anchor="ctr">
                    <a:lnL w="6350" cap="flat" cmpd="sng" algn="ctr">
                      <a:solidFill>
                        <a:srgbClr val="B1BBCC"/>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C7CE"/>
                    </a:solidFill>
                  </a:tcPr>
                </a:tc>
                <a:tc>
                  <a:txBody>
                    <a:bodyPr/>
                    <a:lstStyle/>
                    <a:p>
                      <a:pPr algn="r" fontAlgn="b"/>
                      <a:r>
                        <a:rPr lang="es-CL" sz="1100" b="1" i="1" u="none" strike="noStrike">
                          <a:solidFill>
                            <a:srgbClr val="9C0006"/>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1" i="1" u="none" strike="noStrike">
                          <a:solidFill>
                            <a:srgbClr val="9C0006"/>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1" i="1" u="none" strike="noStrike">
                          <a:solidFill>
                            <a:srgbClr val="9C0006"/>
                          </a:solidFill>
                          <a:effectLst/>
                          <a:latin typeface="Calibri" panose="020F0502020204030204" pitchFamily="34" charset="0"/>
                        </a:rPr>
                        <a:t>215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1" i="1" u="none" strike="noStrike">
                          <a:solidFill>
                            <a:srgbClr val="9C0006"/>
                          </a:solidFill>
                          <a:effectLst/>
                          <a:latin typeface="Calibri" panose="020F0502020204030204" pitchFamily="34" charset="0"/>
                        </a:rPr>
                        <a:t>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s-CL" sz="1100" b="1" i="1" u="none" strike="noStrike" dirty="0">
                          <a:solidFill>
                            <a:srgbClr val="9C0006"/>
                          </a:solidFill>
                          <a:effectLst/>
                          <a:latin typeface="Calibri" panose="020F0502020204030204" pitchFamily="34" charset="0"/>
                        </a:rPr>
                        <a:t>206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bl>
          </a:graphicData>
        </a:graphic>
      </p:graphicFrame>
      <p:pic>
        <p:nvPicPr>
          <p:cNvPr id="9" name="Imagen 8" descr="duoc.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322807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Integrantes</a:t>
            </a:r>
            <a:endParaRPr lang="es-ES" dirty="0"/>
          </a:p>
        </p:txBody>
      </p:sp>
      <p:sp>
        <p:nvSpPr>
          <p:cNvPr id="3" name="Marcador de contenido 2"/>
          <p:cNvSpPr>
            <a:spLocks noGrp="1"/>
          </p:cNvSpPr>
          <p:nvPr>
            <p:ph idx="1"/>
          </p:nvPr>
        </p:nvSpPr>
        <p:spPr/>
        <p:txBody>
          <a:bodyPr/>
          <a:lstStyle/>
          <a:p>
            <a:endParaRPr lang="es-ES" sz="2400" dirty="0" smtClean="0"/>
          </a:p>
          <a:p>
            <a:r>
              <a:rPr lang="es-ES" sz="2400" dirty="0" smtClean="0"/>
              <a:t>Cesar Jara</a:t>
            </a:r>
          </a:p>
          <a:p>
            <a:r>
              <a:rPr lang="es-ES" sz="2400" dirty="0" smtClean="0"/>
              <a:t>Cristóbal </a:t>
            </a:r>
            <a:r>
              <a:rPr lang="es-ES" sz="2400" dirty="0"/>
              <a:t>Ampuero</a:t>
            </a:r>
          </a:p>
          <a:p>
            <a:r>
              <a:rPr lang="es-ES" sz="2400" dirty="0" smtClean="0"/>
              <a:t>Pedro Sandoval</a:t>
            </a:r>
          </a:p>
          <a:p>
            <a:endParaRPr lang="es-ES" sz="2400" dirty="0" smtClean="0"/>
          </a:p>
          <a:p>
            <a:r>
              <a:rPr lang="es-ES" sz="2000" dirty="0" smtClean="0"/>
              <a:t>Egresados de Ingeniería en Informática 2014 – </a:t>
            </a:r>
            <a:r>
              <a:rPr lang="es-ES" sz="2000" dirty="0" err="1" smtClean="0"/>
              <a:t>Duoc</a:t>
            </a:r>
            <a:r>
              <a:rPr lang="es-ES" sz="2000" dirty="0" smtClean="0"/>
              <a:t> </a:t>
            </a:r>
            <a:r>
              <a:rPr lang="es-ES" sz="2000" dirty="0" err="1" smtClean="0"/>
              <a:t>Uc</a:t>
            </a:r>
            <a:r>
              <a:rPr lang="es-ES" sz="2000" dirty="0" smtClean="0"/>
              <a:t>.</a:t>
            </a:r>
          </a:p>
          <a:p>
            <a:r>
              <a:rPr lang="es-ES" sz="2000" dirty="0" smtClean="0"/>
              <a:t>Colaboradores de Zenta Solutions</a:t>
            </a:r>
            <a:r>
              <a:rPr lang="es-ES" sz="2000" dirty="0"/>
              <a:t> </a:t>
            </a:r>
            <a:r>
              <a:rPr lang="es-ES" sz="2000" dirty="0" smtClean="0"/>
              <a:t>en LAN.</a:t>
            </a:r>
            <a:endParaRPr lang="es-ES" sz="2000" dirty="0"/>
          </a:p>
        </p:txBody>
      </p:sp>
      <p:pic>
        <p:nvPicPr>
          <p:cNvPr id="5" name="Imagen 4" descr="zenta.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34101" y="5415324"/>
            <a:ext cx="5013901" cy="1199368"/>
          </a:xfrm>
          <a:prstGeom prst="rect">
            <a:avLst/>
          </a:prstGeom>
        </p:spPr>
      </p:pic>
      <p:pic>
        <p:nvPicPr>
          <p:cNvPr id="6" name="Imagen 5" descr="IMG_Integrantes.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04688" y="1100628"/>
            <a:ext cx="2086628" cy="2086628"/>
          </a:xfrm>
          <a:prstGeom prst="rect">
            <a:avLst/>
          </a:prstGeom>
        </p:spPr>
      </p:pic>
      <p:pic>
        <p:nvPicPr>
          <p:cNvPr id="7" name="Imagen 6" descr="duoc.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4097963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de arquitectura</a:t>
            </a:r>
            <a:endParaRPr lang="es-ES" dirty="0"/>
          </a:p>
        </p:txBody>
      </p:sp>
      <p:pic>
        <p:nvPicPr>
          <p:cNvPr id="4" name="Marcador de contenido 3" descr="ARQUITECTURASERVICIOS.png"/>
          <p:cNvPicPr>
            <a:picLocks noGrp="1" noChangeAspect="1"/>
          </p:cNvPicPr>
          <p:nvPr>
            <p:ph idx="1"/>
          </p:nvPr>
        </p:nvPicPr>
        <p:blipFill>
          <a:blip r:embed="rId2" cstate="email">
            <a:extLst>
              <a:ext uri="{28A0092B-C50C-407E-A947-70E740481C1C}">
                <a14:useLocalDpi xmlns:a14="http://schemas.microsoft.com/office/drawing/2010/main" val="0"/>
              </a:ext>
            </a:extLst>
          </a:blip>
          <a:srcRect l="-27279" r="-27279"/>
          <a:stretch>
            <a:fillRect/>
          </a:stretch>
        </p:blipFill>
        <p:spPr>
          <a:xfrm>
            <a:off x="-451147" y="1231900"/>
            <a:ext cx="10001548" cy="5249862"/>
          </a:xfrm>
        </p:spPr>
      </p:pic>
      <p:pic>
        <p:nvPicPr>
          <p:cNvPr id="6" name="Imagen 5" descr="duoc.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3500885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760"/>
            <a:ext cx="7520940" cy="548640"/>
          </a:xfrm>
        </p:spPr>
        <p:txBody>
          <a:bodyPr/>
          <a:lstStyle/>
          <a:p>
            <a:r>
              <a:rPr lang="es-ES" dirty="0" smtClean="0"/>
              <a:t>Caso de uso</a:t>
            </a:r>
            <a:endParaRPr lang="es-ES" dirty="0"/>
          </a:p>
        </p:txBody>
      </p:sp>
      <p:pic>
        <p:nvPicPr>
          <p:cNvPr id="4" name="Imagen 3" descr="duoc.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cxnSp>
        <p:nvCxnSpPr>
          <p:cNvPr id="6" name="Conector recto 5"/>
          <p:cNvCxnSpPr/>
          <p:nvPr/>
        </p:nvCxnSpPr>
        <p:spPr>
          <a:xfrm>
            <a:off x="2331720" y="0"/>
            <a:ext cx="68580" cy="704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7340843" y="-182880"/>
            <a:ext cx="68580" cy="704088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4364840" y="-6095"/>
            <a:ext cx="1348740" cy="461665"/>
          </a:xfrm>
          <a:prstGeom prst="rect">
            <a:avLst/>
          </a:prstGeom>
          <a:noFill/>
        </p:spPr>
        <p:txBody>
          <a:bodyPr wrap="square" rtlCol="0">
            <a:spAutoFit/>
          </a:bodyPr>
          <a:lstStyle/>
          <a:p>
            <a:r>
              <a:rPr lang="es-CL" sz="2400" b="1" dirty="0" smtClean="0"/>
              <a:t>POD</a:t>
            </a:r>
            <a:endParaRPr lang="es-CL" b="1" dirty="0"/>
          </a:p>
        </p:txBody>
      </p:sp>
      <p:pic>
        <p:nvPicPr>
          <p:cNvPr id="9" name="Imagen 8" descr="CU-PO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210703"/>
            <a:ext cx="8213726" cy="6647297"/>
          </a:xfrm>
          <a:prstGeom prst="rect">
            <a:avLst/>
          </a:prstGeom>
        </p:spPr>
      </p:pic>
    </p:spTree>
    <p:extLst>
      <p:ext uri="{BB962C8B-B14F-4D97-AF65-F5344CB8AC3E}">
        <p14:creationId xmlns:p14="http://schemas.microsoft.com/office/powerpoint/2010/main" val="2422810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de </a:t>
            </a:r>
            <a:r>
              <a:rPr lang="es-ES" dirty="0" err="1" smtClean="0"/>
              <a:t>bASE</a:t>
            </a:r>
            <a:r>
              <a:rPr lang="es-ES" dirty="0" smtClean="0"/>
              <a:t> DE DATOS</a:t>
            </a:r>
            <a:endParaRPr lang="es-ES" dirty="0"/>
          </a:p>
        </p:txBody>
      </p:sp>
      <p:pic>
        <p:nvPicPr>
          <p:cNvPr id="6" name="5 Marcador de contenido"/>
          <p:cNvPicPr>
            <a:picLocks noGrp="1"/>
          </p:cNvPicPr>
          <p:nvPr>
            <p:ph idx="1"/>
          </p:nvPr>
        </p:nvPicPr>
        <p:blipFill>
          <a:blip r:embed="rId2"/>
          <a:srcRect/>
          <a:stretch>
            <a:fillRect/>
          </a:stretch>
        </p:blipFill>
        <p:spPr bwMode="auto">
          <a:xfrm>
            <a:off x="215149" y="1147431"/>
            <a:ext cx="8713694" cy="5325087"/>
          </a:xfrm>
          <a:prstGeom prst="rect">
            <a:avLst/>
          </a:prstGeom>
          <a:noFill/>
          <a:ln w="9525">
            <a:noFill/>
            <a:miter lim="800000"/>
            <a:headEnd/>
            <a:tailEnd/>
          </a:ln>
        </p:spPr>
      </p:pic>
      <p:pic>
        <p:nvPicPr>
          <p:cNvPr id="4" name="Imagen 3" descr="duoc.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996762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Flujo </a:t>
            </a:r>
            <a:r>
              <a:rPr lang="es-ES" dirty="0" smtClean="0"/>
              <a:t>anterior TAM</a:t>
            </a:r>
            <a:endParaRPr lang="es-ES" dirty="0"/>
          </a:p>
        </p:txBody>
      </p:sp>
      <p:pic>
        <p:nvPicPr>
          <p:cNvPr id="7" name="Imagen 6" descr="duoc.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pic>
        <p:nvPicPr>
          <p:cNvPr id="8" name="Imagen 7"/>
          <p:cNvPicPr>
            <a:picLocks noChangeAspect="1"/>
          </p:cNvPicPr>
          <p:nvPr/>
        </p:nvPicPr>
        <p:blipFill rotWithShape="1">
          <a:blip r:embed="rId4">
            <a:extLst>
              <a:ext uri="{28A0092B-C50C-407E-A947-70E740481C1C}">
                <a14:useLocalDpi xmlns:a14="http://schemas.microsoft.com/office/drawing/2010/main" val="0"/>
              </a:ext>
            </a:extLst>
          </a:blip>
          <a:srcRect t="2161" b="16822"/>
          <a:stretch/>
        </p:blipFill>
        <p:spPr>
          <a:xfrm>
            <a:off x="577215" y="914400"/>
            <a:ext cx="8012430" cy="3933751"/>
          </a:xfrm>
          <a:prstGeom prst="rect">
            <a:avLst/>
          </a:prstGeom>
        </p:spPr>
      </p:pic>
      <p:pic>
        <p:nvPicPr>
          <p:cNvPr id="1026" name="Picture 2" descr="https://upload.wikimedia.org/wikipedia/commons/thumb/e/e8/TAM_Airlines_Logo.svg/245px-TAM_Airlines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617" y="5396790"/>
            <a:ext cx="2333625"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438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Flujo </a:t>
            </a:r>
            <a:r>
              <a:rPr lang="es-ES" dirty="0" smtClean="0"/>
              <a:t>anterior LAN</a:t>
            </a:r>
            <a:endParaRPr lang="es-ES" dirty="0"/>
          </a:p>
        </p:txBody>
      </p:sp>
      <p:pic>
        <p:nvPicPr>
          <p:cNvPr id="6" name="Imagen 5" descr="duoc.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pic>
        <p:nvPicPr>
          <p:cNvPr id="2050" name="Picture 2" descr="https://upload.wikimedia.org/wikipedia/commons/thumb/5/52/LAN_Airlines_logo.svg/250px-LAN_Airlines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805" y="5471795"/>
            <a:ext cx="2381250" cy="84772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rotWithShape="1">
          <a:blip r:embed="rId4">
            <a:extLst>
              <a:ext uri="{28A0092B-C50C-407E-A947-70E740481C1C}">
                <a14:useLocalDpi xmlns:a14="http://schemas.microsoft.com/office/drawing/2010/main" val="0"/>
              </a:ext>
            </a:extLst>
          </a:blip>
          <a:srcRect b="19660"/>
          <a:stretch/>
        </p:blipFill>
        <p:spPr>
          <a:xfrm>
            <a:off x="822960" y="1160256"/>
            <a:ext cx="7959582" cy="3762900"/>
          </a:xfrm>
          <a:prstGeom prst="rect">
            <a:avLst/>
          </a:prstGeom>
        </p:spPr>
      </p:pic>
    </p:spTree>
    <p:extLst>
      <p:ext uri="{BB962C8B-B14F-4D97-AF65-F5344CB8AC3E}">
        <p14:creationId xmlns:p14="http://schemas.microsoft.com/office/powerpoint/2010/main" val="3784281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Flujo con </a:t>
            </a:r>
            <a:r>
              <a:rPr lang="es-ES" dirty="0" err="1" smtClean="0"/>
              <a:t>pod</a:t>
            </a:r>
            <a:endParaRPr lang="es-ES" dirty="0"/>
          </a:p>
        </p:txBody>
      </p:sp>
      <p:pic>
        <p:nvPicPr>
          <p:cNvPr id="6" name="Imagen 5" descr="duoc.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pic>
        <p:nvPicPr>
          <p:cNvPr id="3078" name="Picture 6" descr="http://static.emol.cl/emol50/Fotos/2015/08/07/file_20150807120549.jpg"/>
          <p:cNvPicPr>
            <a:picLocks noChangeAspect="1" noChangeArrowheads="1"/>
          </p:cNvPicPr>
          <p:nvPr/>
        </p:nvPicPr>
        <p:blipFill rotWithShape="1">
          <a:blip r:embed="rId4">
            <a:extLst>
              <a:ext uri="{28A0092B-C50C-407E-A947-70E740481C1C}">
                <a14:useLocalDpi xmlns:a14="http://schemas.microsoft.com/office/drawing/2010/main" val="0"/>
              </a:ext>
            </a:extLst>
          </a:blip>
          <a:srcRect t="27840" b="28000"/>
          <a:stretch/>
        </p:blipFill>
        <p:spPr bwMode="auto">
          <a:xfrm>
            <a:off x="3154680" y="5669280"/>
            <a:ext cx="2857500" cy="84124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rotWithShape="1">
          <a:blip r:embed="rId5" cstate="email">
            <a:extLst>
              <a:ext uri="{28A0092B-C50C-407E-A947-70E740481C1C}">
                <a14:useLocalDpi xmlns:a14="http://schemas.microsoft.com/office/drawing/2010/main" val="0"/>
              </a:ext>
            </a:extLst>
          </a:blip>
          <a:srcRect t="2876" b="17912"/>
          <a:stretch/>
        </p:blipFill>
        <p:spPr>
          <a:xfrm>
            <a:off x="0" y="914400"/>
            <a:ext cx="9144000" cy="4078224"/>
          </a:xfrm>
          <a:prstGeom prst="rect">
            <a:avLst/>
          </a:prstGeom>
        </p:spPr>
      </p:pic>
    </p:spTree>
    <p:extLst>
      <p:ext uri="{BB962C8B-B14F-4D97-AF65-F5344CB8AC3E}">
        <p14:creationId xmlns:p14="http://schemas.microsoft.com/office/powerpoint/2010/main" val="4205350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demostración</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42129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smtClean="0"/>
              <a:t>Proof</a:t>
            </a:r>
            <a:r>
              <a:rPr lang="es-ES" dirty="0" smtClean="0"/>
              <a:t> of </a:t>
            </a:r>
            <a:r>
              <a:rPr lang="es-ES" dirty="0" err="1" smtClean="0"/>
              <a:t>delivery</a:t>
            </a:r>
            <a:endParaRPr lang="es-ES" dirty="0"/>
          </a:p>
        </p:txBody>
      </p:sp>
      <p:sp>
        <p:nvSpPr>
          <p:cNvPr id="4" name="Subtítulo 3"/>
          <p:cNvSpPr>
            <a:spLocks noGrp="1"/>
          </p:cNvSpPr>
          <p:nvPr>
            <p:ph type="subTitle" idx="1"/>
          </p:nvPr>
        </p:nvSpPr>
        <p:spPr/>
        <p:txBody>
          <a:bodyPr/>
          <a:lstStyle/>
          <a:p>
            <a:r>
              <a:rPr lang="es-ES" dirty="0" smtClean="0"/>
              <a:t>Aplicación </a:t>
            </a:r>
            <a:r>
              <a:rPr lang="es-ES" dirty="0" err="1" smtClean="0"/>
              <a:t>android</a:t>
            </a:r>
            <a:r>
              <a:rPr lang="es-ES" dirty="0" smtClean="0"/>
              <a:t> – </a:t>
            </a:r>
            <a:r>
              <a:rPr lang="es-ES" dirty="0" err="1" smtClean="0"/>
              <a:t>latam</a:t>
            </a:r>
            <a:endParaRPr lang="es-ES" dirty="0"/>
          </a:p>
        </p:txBody>
      </p:sp>
      <p:pic>
        <p:nvPicPr>
          <p:cNvPr id="5" name="Imagen 4" descr="Duoc_UC.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 y="25191"/>
            <a:ext cx="3661724" cy="984236"/>
          </a:xfrm>
          <a:prstGeom prst="rect">
            <a:avLst/>
          </a:prstGeom>
        </p:spPr>
      </p:pic>
      <p:pic>
        <p:nvPicPr>
          <p:cNvPr id="7" name="Imagen 6" descr="romb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04884" y="5194166"/>
            <a:ext cx="1519985" cy="1469319"/>
          </a:xfrm>
          <a:prstGeom prst="rect">
            <a:avLst/>
          </a:prstGeom>
        </p:spPr>
      </p:pic>
      <p:pic>
        <p:nvPicPr>
          <p:cNvPr id="8" name="Imagen 7" descr="lancargo.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661725" y="5194166"/>
            <a:ext cx="3447383" cy="1314981"/>
          </a:xfrm>
          <a:prstGeom prst="rect">
            <a:avLst/>
          </a:prstGeom>
          <a:ln>
            <a:noFill/>
          </a:ln>
          <a:effectLst>
            <a:softEdge rad="112500"/>
          </a:effectLst>
        </p:spPr>
      </p:pic>
      <p:pic>
        <p:nvPicPr>
          <p:cNvPr id="9" name="Imagen 8" descr="android-logo.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504884" y="3628594"/>
            <a:ext cx="1267052" cy="1267052"/>
          </a:xfrm>
          <a:prstGeom prst="rect">
            <a:avLst/>
          </a:prstGeom>
        </p:spPr>
      </p:pic>
      <p:pic>
        <p:nvPicPr>
          <p:cNvPr id="10"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1427" y="3567013"/>
            <a:ext cx="1371429" cy="1371429"/>
          </a:xfrm>
          <a:prstGeom prst="rect">
            <a:avLst/>
          </a:prstGeom>
        </p:spPr>
      </p:pic>
    </p:spTree>
    <p:extLst>
      <p:ext uri="{BB962C8B-B14F-4D97-AF65-F5344CB8AC3E}">
        <p14:creationId xmlns:p14="http://schemas.microsoft.com/office/powerpoint/2010/main" val="1229967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6" name="Picture 6" descr="https://essentiaforall.files.wordpress.com/2014/11/carrying_question_pc_md_nwm.jpg"/>
          <p:cNvPicPr>
            <a:picLocks noChangeAspect="1" noChangeArrowheads="1"/>
          </p:cNvPicPr>
          <p:nvPr/>
        </p:nvPicPr>
        <p:blipFill>
          <a:blip r:embed="rId3" cstate="print"/>
          <a:srcRect/>
          <a:stretch>
            <a:fillRect/>
          </a:stretch>
        </p:blipFill>
        <p:spPr bwMode="auto">
          <a:xfrm>
            <a:off x="885460" y="3180888"/>
            <a:ext cx="1598964" cy="1598964"/>
          </a:xfrm>
          <a:prstGeom prst="rect">
            <a:avLst/>
          </a:prstGeom>
          <a:noFill/>
        </p:spPr>
      </p:pic>
      <p:sp>
        <p:nvSpPr>
          <p:cNvPr id="2" name="Título 1"/>
          <p:cNvSpPr>
            <a:spLocks noGrp="1"/>
          </p:cNvSpPr>
          <p:nvPr>
            <p:ph type="title"/>
          </p:nvPr>
        </p:nvSpPr>
        <p:spPr/>
        <p:txBody>
          <a:bodyPr/>
          <a:lstStyle/>
          <a:p>
            <a:r>
              <a:rPr lang="es-ES" dirty="0" smtClean="0"/>
              <a:t>Resumen del proyecto </a:t>
            </a:r>
            <a:endParaRPr lang="es-ES" dirty="0"/>
          </a:p>
        </p:txBody>
      </p:sp>
      <p:sp>
        <p:nvSpPr>
          <p:cNvPr id="11" name="Marcador de contenido 2"/>
          <p:cNvSpPr txBox="1">
            <a:spLocks/>
          </p:cNvSpPr>
          <p:nvPr/>
        </p:nvSpPr>
        <p:spPr>
          <a:xfrm>
            <a:off x="885460" y="1272612"/>
            <a:ext cx="2176219" cy="1361405"/>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ts val="800"/>
              </a:spcBef>
              <a:spcAft>
                <a:spcPts val="0"/>
              </a:spcAft>
              <a:buClrTx/>
              <a:buSzTx/>
              <a:tabLst/>
              <a:defRPr/>
            </a:pPr>
            <a:r>
              <a:rPr lang="es-ES" sz="2400" b="1" dirty="0" smtClean="0"/>
              <a:t>- Contexto</a:t>
            </a:r>
          </a:p>
          <a:p>
            <a:pPr marL="342900" marR="0" lvl="0" indent="-342900" algn="just" defTabSz="914400" rtl="0" eaLnBrk="1" fontAlgn="auto" latinLnBrk="0" hangingPunct="1">
              <a:lnSpc>
                <a:spcPct val="100000"/>
              </a:lnSpc>
              <a:spcBef>
                <a:spcPts val="800"/>
              </a:spcBef>
              <a:spcAft>
                <a:spcPts val="0"/>
              </a:spcAft>
              <a:buClrTx/>
              <a:buSzTx/>
              <a:buFont typeface="Arial" pitchFamily="34" charset="0"/>
              <a:buNone/>
              <a:tabLst/>
              <a:defRPr/>
            </a:pPr>
            <a:r>
              <a:rPr lang="es-ES" sz="2400" b="1" dirty="0" smtClean="0"/>
              <a:t>- Organización</a:t>
            </a:r>
          </a:p>
          <a:p>
            <a:pPr marL="342900" marR="0" lvl="0" indent="-342900" algn="just" defTabSz="914400" rtl="0" eaLnBrk="1" fontAlgn="auto" latinLnBrk="0" hangingPunct="1">
              <a:lnSpc>
                <a:spcPct val="100000"/>
              </a:lnSpc>
              <a:spcBef>
                <a:spcPts val="800"/>
              </a:spcBef>
              <a:spcAft>
                <a:spcPts val="0"/>
              </a:spcAft>
              <a:buClrTx/>
              <a:buSzTx/>
              <a:buFont typeface="Arial" pitchFamily="34" charset="0"/>
              <a:buNone/>
              <a:tabLst/>
              <a:defRPr/>
            </a:pPr>
            <a:r>
              <a:rPr lang="es-ES" sz="2400" b="1" dirty="0" smtClean="0"/>
              <a:t>- Problema</a:t>
            </a:r>
            <a:endParaRPr kumimoji="0" lang="es-E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12" name="11 CuadroTexto"/>
          <p:cNvSpPr txBox="1"/>
          <p:nvPr/>
        </p:nvSpPr>
        <p:spPr>
          <a:xfrm>
            <a:off x="3385751" y="5042471"/>
            <a:ext cx="5758250" cy="1754326"/>
          </a:xfrm>
          <a:prstGeom prst="rect">
            <a:avLst/>
          </a:prstGeom>
          <a:noFill/>
        </p:spPr>
        <p:txBody>
          <a:bodyPr wrap="square" rtlCol="0">
            <a:spAutoFit/>
          </a:bodyPr>
          <a:lstStyle/>
          <a:p>
            <a:r>
              <a:rPr lang="es-CL" sz="8800" b="1" dirty="0" smtClean="0">
                <a:solidFill>
                  <a:schemeClr val="accent2"/>
                </a:solidFill>
              </a:rPr>
              <a:t>POD</a:t>
            </a:r>
          </a:p>
          <a:p>
            <a:r>
              <a:rPr lang="es-CL" sz="2000" b="1" dirty="0" smtClean="0">
                <a:solidFill>
                  <a:schemeClr val="accent2"/>
                </a:solidFill>
              </a:rPr>
              <a:t> </a:t>
            </a:r>
            <a:r>
              <a:rPr lang="es-CL" sz="2000" b="1" dirty="0" err="1" smtClean="0">
                <a:solidFill>
                  <a:schemeClr val="accent2"/>
                </a:solidFill>
              </a:rPr>
              <a:t>Proof</a:t>
            </a:r>
            <a:r>
              <a:rPr lang="es-CL" sz="2000" b="1" dirty="0" smtClean="0">
                <a:solidFill>
                  <a:schemeClr val="accent2"/>
                </a:solidFill>
              </a:rPr>
              <a:t> Of </a:t>
            </a:r>
            <a:r>
              <a:rPr lang="es-CL" sz="2000" b="1" dirty="0" err="1" smtClean="0">
                <a:solidFill>
                  <a:schemeClr val="accent2"/>
                </a:solidFill>
              </a:rPr>
              <a:t>Delivery</a:t>
            </a:r>
            <a:endParaRPr lang="es-CL" sz="2000" b="1" dirty="0">
              <a:solidFill>
                <a:schemeClr val="accent2"/>
              </a:solidFill>
            </a:endParaRPr>
          </a:p>
        </p:txBody>
      </p:sp>
      <p:pic>
        <p:nvPicPr>
          <p:cNvPr id="1026" name="Picture 2"/>
          <p:cNvPicPr>
            <a:picLocks noChangeAspect="1" noChangeArrowheads="1"/>
          </p:cNvPicPr>
          <p:nvPr/>
        </p:nvPicPr>
        <p:blipFill>
          <a:blip r:embed="rId4"/>
          <a:srcRect/>
          <a:stretch>
            <a:fillRect/>
          </a:stretch>
        </p:blipFill>
        <p:spPr bwMode="auto">
          <a:xfrm>
            <a:off x="3061679" y="1272612"/>
            <a:ext cx="6082322" cy="3507240"/>
          </a:xfrm>
          <a:prstGeom prst="rect">
            <a:avLst/>
          </a:prstGeom>
          <a:noFill/>
          <a:ln w="9525">
            <a:noFill/>
            <a:miter lim="800000"/>
            <a:headEnd/>
            <a:tailEnd/>
          </a:ln>
          <a:effectLst/>
        </p:spPr>
      </p:pic>
      <p:pic>
        <p:nvPicPr>
          <p:cNvPr id="7" name="Imagen 6" descr="duoc.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3420587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 planteada</a:t>
            </a:r>
            <a:endParaRPr lang="es-ES" dirty="0"/>
          </a:p>
        </p:txBody>
      </p:sp>
      <p:sp>
        <p:nvSpPr>
          <p:cNvPr id="3" name="Marcador de contenido 2"/>
          <p:cNvSpPr>
            <a:spLocks noGrp="1"/>
          </p:cNvSpPr>
          <p:nvPr>
            <p:ph idx="1"/>
          </p:nvPr>
        </p:nvSpPr>
        <p:spPr/>
        <p:txBody>
          <a:bodyPr>
            <a:normAutofit/>
          </a:bodyPr>
          <a:lstStyle/>
          <a:p>
            <a:r>
              <a:rPr lang="es-ES" dirty="0" smtClean="0"/>
              <a:t>- Aplicación POD, plataforma </a:t>
            </a:r>
            <a:r>
              <a:rPr lang="es-ES" dirty="0" err="1" smtClean="0"/>
              <a:t>Android</a:t>
            </a:r>
            <a:r>
              <a:rPr lang="es-ES" dirty="0" smtClean="0"/>
              <a:t>.</a:t>
            </a:r>
          </a:p>
          <a:p>
            <a:r>
              <a:rPr lang="es-ES" dirty="0" smtClean="0"/>
              <a:t>- Solución para TAM y LAN.</a:t>
            </a:r>
          </a:p>
        </p:txBody>
      </p:sp>
      <p:pic>
        <p:nvPicPr>
          <p:cNvPr id="4" name="Imagen 3" descr="solucion.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2196" y="2467664"/>
            <a:ext cx="3879267" cy="2003256"/>
          </a:xfrm>
          <a:prstGeom prst="rect">
            <a:avLst/>
          </a:prstGeom>
          <a:ln>
            <a:noFill/>
          </a:ln>
          <a:effectLst>
            <a:softEdge rad="112500"/>
          </a:effectLst>
        </p:spPr>
      </p:pic>
      <p:pic>
        <p:nvPicPr>
          <p:cNvPr id="5" name="Imagen 4" descr="duoc.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pic>
        <p:nvPicPr>
          <p:cNvPr id="1026" name="Picture 2" descr="http://www.tuexpertomovil.com/wp-content/uploads/2014/08/soluciones_arreglar_aplicacion_falla_android_01.jpg"/>
          <p:cNvPicPr>
            <a:picLocks noChangeAspect="1" noChangeArrowheads="1"/>
          </p:cNvPicPr>
          <p:nvPr/>
        </p:nvPicPr>
        <p:blipFill rotWithShape="1">
          <a:blip r:embed="rId5">
            <a:extLst>
              <a:ext uri="{28A0092B-C50C-407E-A947-70E740481C1C}">
                <a14:useLocalDpi xmlns:a14="http://schemas.microsoft.com/office/drawing/2010/main" val="0"/>
              </a:ext>
            </a:extLst>
          </a:blip>
          <a:srcRect l="30877" r="25522"/>
          <a:stretch/>
        </p:blipFill>
        <p:spPr bwMode="auto">
          <a:xfrm>
            <a:off x="5765845" y="2221402"/>
            <a:ext cx="249174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239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8 Rectángulo redondeado"/>
          <p:cNvSpPr>
            <a:spLocks noChangeArrowheads="1"/>
          </p:cNvSpPr>
          <p:nvPr/>
        </p:nvSpPr>
        <p:spPr bwMode="auto">
          <a:xfrm>
            <a:off x="4268580" y="1843901"/>
            <a:ext cx="3275219" cy="2103040"/>
          </a:xfrm>
          <a:prstGeom prst="roundRect">
            <a:avLst>
              <a:gd name="adj" fmla="val 9171"/>
            </a:avLst>
          </a:prstGeom>
          <a:solidFill>
            <a:schemeClr val="accent6">
              <a:alpha val="50000"/>
            </a:schemeClr>
          </a:solidFill>
          <a:ln>
            <a:noFill/>
          </a:ln>
          <a:extLst/>
        </p:spPr>
        <p:txBody>
          <a:bodyPr lIns="0" tIns="0" rIns="0" bIns="0"/>
          <a:lstStyle/>
          <a:p>
            <a:pPr algn="r" eaLnBrk="0" hangingPunct="0"/>
            <a:r>
              <a:rPr lang="es-CL" dirty="0" smtClean="0">
                <a:latin typeface="Arial" pitchFamily="34" charset="0"/>
                <a:ea typeface="MS PGothic" pitchFamily="34" charset="-128"/>
              </a:rPr>
              <a:t>Distribución</a:t>
            </a:r>
            <a:endParaRPr lang="es-CL" dirty="0">
              <a:latin typeface="Arial" pitchFamily="34" charset="0"/>
              <a:ea typeface="MS PGothic" pitchFamily="34" charset="-128"/>
            </a:endParaRPr>
          </a:p>
        </p:txBody>
      </p:sp>
      <p:sp>
        <p:nvSpPr>
          <p:cNvPr id="190" name="68 Rectángulo redondeado"/>
          <p:cNvSpPr>
            <a:spLocks noChangeArrowheads="1"/>
          </p:cNvSpPr>
          <p:nvPr/>
        </p:nvSpPr>
        <p:spPr bwMode="auto">
          <a:xfrm>
            <a:off x="4267200" y="4419600"/>
            <a:ext cx="3375024" cy="1752600"/>
          </a:xfrm>
          <a:prstGeom prst="roundRect">
            <a:avLst>
              <a:gd name="adj" fmla="val 9171"/>
            </a:avLst>
          </a:prstGeom>
          <a:solidFill>
            <a:schemeClr val="accent6">
              <a:alpha val="50000"/>
            </a:schemeClr>
          </a:solidFill>
          <a:ln>
            <a:noFill/>
          </a:ln>
          <a:extLst/>
        </p:spPr>
        <p:txBody>
          <a:bodyPr lIns="0" tIns="0" rIns="0" bIns="0"/>
          <a:lstStyle/>
          <a:p>
            <a:pPr algn="r" eaLnBrk="0" hangingPunct="0"/>
            <a:r>
              <a:rPr lang="es-CL" dirty="0">
                <a:latin typeface="Arial" pitchFamily="34" charset="0"/>
                <a:ea typeface="MS PGothic" pitchFamily="34" charset="-128"/>
              </a:rPr>
              <a:t>POD</a:t>
            </a:r>
          </a:p>
        </p:txBody>
      </p:sp>
      <p:sp>
        <p:nvSpPr>
          <p:cNvPr id="161" name="68 Rectángulo redondeado"/>
          <p:cNvSpPr>
            <a:spLocks noChangeArrowheads="1"/>
          </p:cNvSpPr>
          <p:nvPr/>
        </p:nvSpPr>
        <p:spPr bwMode="auto">
          <a:xfrm>
            <a:off x="7642224" y="1827213"/>
            <a:ext cx="1487489" cy="2103040"/>
          </a:xfrm>
          <a:prstGeom prst="roundRect">
            <a:avLst>
              <a:gd name="adj" fmla="val 9171"/>
            </a:avLst>
          </a:prstGeom>
          <a:solidFill>
            <a:schemeClr val="accent6">
              <a:alpha val="50000"/>
            </a:schemeClr>
          </a:solidFill>
          <a:ln>
            <a:noFill/>
          </a:ln>
          <a:extLst/>
        </p:spPr>
        <p:txBody>
          <a:bodyPr lIns="0" tIns="0" rIns="0" bIns="0"/>
          <a:lstStyle/>
          <a:p>
            <a:pPr algn="r" eaLnBrk="0" hangingPunct="0"/>
            <a:r>
              <a:rPr lang="es-CL" dirty="0">
                <a:latin typeface="Arial" pitchFamily="34" charset="0"/>
                <a:ea typeface="MS PGothic" pitchFamily="34" charset="-128"/>
              </a:rPr>
              <a:t>Rezago</a:t>
            </a:r>
          </a:p>
        </p:txBody>
      </p:sp>
      <p:sp>
        <p:nvSpPr>
          <p:cNvPr id="110" name="68 Rectángulo redondeado"/>
          <p:cNvSpPr>
            <a:spLocks noChangeArrowheads="1"/>
          </p:cNvSpPr>
          <p:nvPr/>
        </p:nvSpPr>
        <p:spPr bwMode="auto">
          <a:xfrm>
            <a:off x="304800" y="3505200"/>
            <a:ext cx="2382838" cy="2520435"/>
          </a:xfrm>
          <a:prstGeom prst="roundRect">
            <a:avLst>
              <a:gd name="adj" fmla="val 9171"/>
            </a:avLst>
          </a:prstGeom>
          <a:solidFill>
            <a:schemeClr val="accent6">
              <a:alpha val="50000"/>
            </a:schemeClr>
          </a:solidFill>
          <a:ln>
            <a:noFill/>
          </a:ln>
          <a:extLst/>
        </p:spPr>
        <p:txBody>
          <a:bodyPr lIns="0" tIns="0" rIns="0" bIns="0"/>
          <a:lstStyle/>
          <a:p>
            <a:pPr algn="r" eaLnBrk="0" hangingPunct="0"/>
            <a:r>
              <a:rPr lang="es-CL" dirty="0" smtClean="0">
                <a:latin typeface="Arial" pitchFamily="34" charset="0"/>
                <a:ea typeface="MS PGothic" pitchFamily="34" charset="-128"/>
              </a:rPr>
              <a:t>Arribo carga</a:t>
            </a:r>
            <a:endParaRPr lang="es-CL" dirty="0">
              <a:latin typeface="Arial" pitchFamily="34" charset="0"/>
              <a:ea typeface="MS PGothic" pitchFamily="34" charset="-128"/>
            </a:endParaRPr>
          </a:p>
        </p:txBody>
      </p:sp>
      <p:sp>
        <p:nvSpPr>
          <p:cNvPr id="85" name="68 Rectángulo redondeado"/>
          <p:cNvSpPr>
            <a:spLocks noChangeArrowheads="1"/>
          </p:cNvSpPr>
          <p:nvPr/>
        </p:nvSpPr>
        <p:spPr bwMode="auto">
          <a:xfrm>
            <a:off x="76200" y="388937"/>
            <a:ext cx="3263107" cy="3041651"/>
          </a:xfrm>
          <a:prstGeom prst="roundRect">
            <a:avLst>
              <a:gd name="adj" fmla="val 9171"/>
            </a:avLst>
          </a:prstGeom>
          <a:solidFill>
            <a:schemeClr val="accent6">
              <a:alpha val="50000"/>
            </a:schemeClr>
          </a:solidFill>
          <a:ln>
            <a:noFill/>
          </a:ln>
          <a:extLst/>
        </p:spPr>
        <p:txBody>
          <a:bodyPr lIns="0" tIns="0" rIns="0" bIns="0"/>
          <a:lstStyle/>
          <a:p>
            <a:pPr algn="r" eaLnBrk="0" hangingPunct="0"/>
            <a:r>
              <a:rPr lang="es-CL" dirty="0" err="1" smtClean="0">
                <a:latin typeface="Arial" pitchFamily="34" charset="0"/>
                <a:ea typeface="MS PGothic" pitchFamily="34" charset="-128"/>
              </a:rPr>
              <a:t>Physical</a:t>
            </a:r>
            <a:r>
              <a:rPr lang="es-CL" dirty="0" smtClean="0">
                <a:latin typeface="Arial" pitchFamily="34" charset="0"/>
                <a:ea typeface="MS PGothic" pitchFamily="34" charset="-128"/>
              </a:rPr>
              <a:t> </a:t>
            </a:r>
            <a:r>
              <a:rPr lang="es-CL" dirty="0" err="1">
                <a:latin typeface="Arial" pitchFamily="34" charset="0"/>
                <a:ea typeface="MS PGothic" pitchFamily="34" charset="-128"/>
              </a:rPr>
              <a:t>reception</a:t>
            </a:r>
            <a:endParaRPr lang="es-CL" dirty="0">
              <a:latin typeface="Arial" pitchFamily="34" charset="0"/>
              <a:ea typeface="MS PGothic" pitchFamily="34" charset="-128"/>
            </a:endParaRPr>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762000"/>
            <a:ext cx="466725"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78 CuadroTexto"/>
          <p:cNvSpPr txBox="1">
            <a:spLocks noChangeArrowheads="1"/>
          </p:cNvSpPr>
          <p:nvPr/>
        </p:nvSpPr>
        <p:spPr bwMode="auto">
          <a:xfrm>
            <a:off x="685800" y="719138"/>
            <a:ext cx="1000125" cy="50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a:t>Cliente : Lleva la carga,  la etiqueta y recibe </a:t>
            </a:r>
            <a:r>
              <a:rPr lang="es-CL" sz="800" dirty="0" err="1"/>
              <a:t>warehouse</a:t>
            </a:r>
            <a:r>
              <a:rPr lang="es-CL" sz="800" dirty="0"/>
              <a:t> </a:t>
            </a:r>
            <a:r>
              <a:rPr lang="es-CL" sz="800" dirty="0" err="1"/>
              <a:t>receipt</a:t>
            </a:r>
            <a:endParaRPr lang="es-CL" sz="800" dirty="0"/>
          </a:p>
        </p:txBody>
      </p:sp>
      <p:sp>
        <p:nvSpPr>
          <p:cNvPr id="18" name="80 CuadroTexto"/>
          <p:cNvSpPr txBox="1">
            <a:spLocks noChangeArrowheads="1"/>
          </p:cNvSpPr>
          <p:nvPr/>
        </p:nvSpPr>
        <p:spPr bwMode="auto">
          <a:xfrm>
            <a:off x="2438400" y="2563813"/>
            <a:ext cx="785812" cy="615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a:t>OPE - Rec. Fis. : Revisa, pesa e ingresa </a:t>
            </a:r>
            <a:r>
              <a:rPr lang="es-CL" sz="800" dirty="0" smtClean="0"/>
              <a:t>al Sistema Cronos </a:t>
            </a:r>
          </a:p>
          <a:p>
            <a:pPr eaLnBrk="1" hangingPunct="1"/>
            <a:endParaRPr lang="es-CL" sz="800" dirty="0"/>
          </a:p>
        </p:txBody>
      </p:sp>
      <p:sp>
        <p:nvSpPr>
          <p:cNvPr id="27" name="91 CuadroTexto"/>
          <p:cNvSpPr txBox="1">
            <a:spLocks noChangeArrowheads="1"/>
          </p:cNvSpPr>
          <p:nvPr/>
        </p:nvSpPr>
        <p:spPr bwMode="auto">
          <a:xfrm>
            <a:off x="865188" y="1550987"/>
            <a:ext cx="669591"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ES" sz="1600" dirty="0" smtClean="0"/>
              <a:t>POD</a:t>
            </a:r>
            <a:endParaRPr lang="es-CL" sz="1600" dirty="0"/>
          </a:p>
        </p:txBody>
      </p:sp>
      <p:sp>
        <p:nvSpPr>
          <p:cNvPr id="48" name="112 CuadroTexto"/>
          <p:cNvSpPr txBox="1">
            <a:spLocks noChangeArrowheads="1"/>
          </p:cNvSpPr>
          <p:nvPr/>
        </p:nvSpPr>
        <p:spPr bwMode="auto">
          <a:xfrm>
            <a:off x="5075408" y="4551841"/>
            <a:ext cx="5715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a:t>OPE : Recauda </a:t>
            </a:r>
            <a:r>
              <a:rPr lang="es-CL" sz="800" dirty="0" smtClean="0"/>
              <a:t>guías</a:t>
            </a:r>
            <a:endParaRPr lang="es-CL" sz="800" dirty="0"/>
          </a:p>
        </p:txBody>
      </p:sp>
      <p:pic>
        <p:nvPicPr>
          <p:cNvPr id="4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5372100"/>
            <a:ext cx="466725"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 name="115 CuadroTexto"/>
          <p:cNvSpPr txBox="1">
            <a:spLocks noChangeArrowheads="1"/>
          </p:cNvSpPr>
          <p:nvPr/>
        </p:nvSpPr>
        <p:spPr bwMode="auto">
          <a:xfrm>
            <a:off x="5092490" y="5147659"/>
            <a:ext cx="785813"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a:t>OPE : Registra entrega de carga</a:t>
            </a:r>
          </a:p>
        </p:txBody>
      </p:sp>
      <p:cxnSp>
        <p:nvCxnSpPr>
          <p:cNvPr id="58" name="94 Conector angular"/>
          <p:cNvCxnSpPr>
            <a:cxnSpLocks noChangeShapeType="1"/>
            <a:stCxn id="106" idx="2"/>
            <a:endCxn id="147" idx="0"/>
          </p:cNvCxnSpPr>
          <p:nvPr/>
        </p:nvCxnSpPr>
        <p:spPr bwMode="auto">
          <a:xfrm rot="5400000">
            <a:off x="4711995" y="1785995"/>
            <a:ext cx="823975" cy="3294004"/>
          </a:xfrm>
          <a:prstGeom prst="bentConnector3">
            <a:avLst>
              <a:gd name="adj1" fmla="val 50000"/>
            </a:avLst>
          </a:prstGeom>
          <a:ln>
            <a:headEnd type="none"/>
            <a:tailEnd type="triangle"/>
          </a:ln>
          <a:extLst/>
        </p:spPr>
        <p:style>
          <a:lnRef idx="2">
            <a:schemeClr val="accent1"/>
          </a:lnRef>
          <a:fillRef idx="0">
            <a:schemeClr val="accent1"/>
          </a:fillRef>
          <a:effectRef idx="1">
            <a:schemeClr val="accent1"/>
          </a:effectRef>
          <a:fontRef idx="minor">
            <a:schemeClr val="tx1"/>
          </a:fontRef>
        </p:style>
      </p:cxnSp>
      <p:sp>
        <p:nvSpPr>
          <p:cNvPr id="59" name="123 CuadroTexto"/>
          <p:cNvSpPr txBox="1">
            <a:spLocks noChangeArrowheads="1"/>
          </p:cNvSpPr>
          <p:nvPr/>
        </p:nvSpPr>
        <p:spPr bwMode="auto">
          <a:xfrm>
            <a:off x="638175" y="3867149"/>
            <a:ext cx="571500" cy="615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a:t>OPE : Planifica </a:t>
            </a:r>
            <a:r>
              <a:rPr lang="es-CL" sz="800" dirty="0" smtClean="0"/>
              <a:t>arribo y descarga del Avión</a:t>
            </a:r>
            <a:endParaRPr lang="es-CL" sz="800" dirty="0"/>
          </a:p>
        </p:txBody>
      </p:sp>
      <p:cxnSp>
        <p:nvCxnSpPr>
          <p:cNvPr id="62" name="99 Conector angular"/>
          <p:cNvCxnSpPr>
            <a:cxnSpLocks noChangeShapeType="1"/>
            <a:stCxn id="12" idx="3"/>
            <a:endCxn id="1028" idx="1"/>
          </p:cNvCxnSpPr>
          <p:nvPr/>
        </p:nvCxnSpPr>
        <p:spPr bwMode="auto">
          <a:xfrm>
            <a:off x="600075" y="1162050"/>
            <a:ext cx="1869408" cy="882651"/>
          </a:xfrm>
          <a:prstGeom prst="bentConnector3">
            <a:avLst>
              <a:gd name="adj1" fmla="val 50000"/>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64" name="63 Conector angular"/>
          <p:cNvCxnSpPr>
            <a:cxnSpLocks noChangeShapeType="1"/>
          </p:cNvCxnSpPr>
          <p:nvPr/>
        </p:nvCxnSpPr>
        <p:spPr bwMode="auto">
          <a:xfrm flipV="1">
            <a:off x="865188" y="2044701"/>
            <a:ext cx="634467" cy="11906"/>
          </a:xfrm>
          <a:prstGeom prst="bentConnector3">
            <a:avLst>
              <a:gd name="adj1" fmla="val 50000"/>
            </a:avLst>
          </a:prstGeom>
          <a:ln>
            <a:headEnd type="none"/>
            <a:tailEnd type="arrow"/>
          </a:ln>
        </p:spPr>
        <p:style>
          <a:lnRef idx="2">
            <a:schemeClr val="accent1"/>
          </a:lnRef>
          <a:fillRef idx="0">
            <a:schemeClr val="accent1"/>
          </a:fillRef>
          <a:effectRef idx="1">
            <a:schemeClr val="accent1"/>
          </a:effectRef>
          <a:fontRef idx="minor">
            <a:schemeClr val="tx1"/>
          </a:fontRef>
        </p:style>
      </p:cxnSp>
      <p:pic>
        <p:nvPicPr>
          <p:cNvPr id="72" name="Picture 65" descr="Avatar de un repartido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74626" y="2003802"/>
            <a:ext cx="690562" cy="690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 name="73 CuadroTexto"/>
          <p:cNvSpPr txBox="1">
            <a:spLocks noChangeArrowheads="1"/>
          </p:cNvSpPr>
          <p:nvPr/>
        </p:nvSpPr>
        <p:spPr bwMode="auto">
          <a:xfrm>
            <a:off x="82476" y="2740078"/>
            <a:ext cx="85837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algn="ctr" eaLnBrk="1" hangingPunct="1"/>
            <a:r>
              <a:rPr lang="es-CL" sz="1200" dirty="0" err="1" smtClean="0"/>
              <a:t>Door</a:t>
            </a:r>
            <a:r>
              <a:rPr lang="es-CL" sz="1200" dirty="0" smtClean="0"/>
              <a:t>-To-</a:t>
            </a:r>
            <a:r>
              <a:rPr lang="es-CL" sz="1200" dirty="0" err="1" smtClean="0"/>
              <a:t>Door</a:t>
            </a:r>
            <a:endParaRPr lang="es-CL" sz="1200" dirty="0"/>
          </a:p>
        </p:txBody>
      </p:sp>
      <p:pic>
        <p:nvPicPr>
          <p:cNvPr id="75" name="Picture 65" descr="Avatar de un repartido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88331" y="4495800"/>
            <a:ext cx="690563" cy="690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7" name="76 CuadroTexto"/>
          <p:cNvSpPr txBox="1">
            <a:spLocks noChangeArrowheads="1"/>
          </p:cNvSpPr>
          <p:nvPr/>
        </p:nvSpPr>
        <p:spPr bwMode="auto">
          <a:xfrm>
            <a:off x="6304423" y="5149629"/>
            <a:ext cx="85837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algn="ctr" eaLnBrk="1" hangingPunct="1"/>
            <a:r>
              <a:rPr lang="es-CL" sz="1200" dirty="0" err="1" smtClean="0"/>
              <a:t>Door</a:t>
            </a:r>
            <a:r>
              <a:rPr lang="es-CL" sz="1200" dirty="0" smtClean="0"/>
              <a:t>-To-</a:t>
            </a:r>
            <a:r>
              <a:rPr lang="es-CL" sz="1200" dirty="0" err="1" smtClean="0"/>
              <a:t>Door</a:t>
            </a:r>
            <a:endParaRPr lang="es-CL" sz="1200" dirty="0"/>
          </a:p>
        </p:txBody>
      </p:sp>
      <p:pic>
        <p:nvPicPr>
          <p:cNvPr id="1028" name="Picture 4"/>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2469483" y="1527550"/>
            <a:ext cx="602329" cy="10343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3" name="Picture 9">
            <a:hlinkClick r:id="" action="ppaction://noaction"/>
          </p:cNvPr>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3861594" y="836886"/>
            <a:ext cx="965200" cy="5954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05" name="99 Conector angular"/>
          <p:cNvCxnSpPr>
            <a:cxnSpLocks noChangeShapeType="1"/>
            <a:stCxn id="1028" idx="3"/>
            <a:endCxn id="1033" idx="1"/>
          </p:cNvCxnSpPr>
          <p:nvPr/>
        </p:nvCxnSpPr>
        <p:spPr bwMode="auto">
          <a:xfrm flipV="1">
            <a:off x="3071812" y="1134626"/>
            <a:ext cx="789782" cy="910075"/>
          </a:xfrm>
          <a:prstGeom prst="bent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109" name="Picture 4"/>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4452523" y="4602537"/>
            <a:ext cx="602329" cy="10343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1" name="83 CuadroTexto"/>
          <p:cNvSpPr txBox="1">
            <a:spLocks noChangeArrowheads="1"/>
          </p:cNvSpPr>
          <p:nvPr/>
        </p:nvSpPr>
        <p:spPr bwMode="auto">
          <a:xfrm>
            <a:off x="5181600" y="2241947"/>
            <a:ext cx="64293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a:t>OPE : </a:t>
            </a:r>
            <a:r>
              <a:rPr lang="es-CL" sz="800" dirty="0" smtClean="0"/>
              <a:t>Distribuye carga en Avión  </a:t>
            </a:r>
            <a:endParaRPr lang="es-CL" sz="800" dirty="0"/>
          </a:p>
        </p:txBody>
      </p:sp>
      <p:sp>
        <p:nvSpPr>
          <p:cNvPr id="23" name="85 CuadroTexto"/>
          <p:cNvSpPr txBox="1">
            <a:spLocks noChangeArrowheads="1"/>
          </p:cNvSpPr>
          <p:nvPr/>
        </p:nvSpPr>
        <p:spPr bwMode="auto">
          <a:xfrm>
            <a:off x="6019800" y="3429000"/>
            <a:ext cx="8572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a:t>OPE : </a:t>
            </a:r>
            <a:r>
              <a:rPr lang="es-CL" sz="800" dirty="0" err="1"/>
              <a:t>Feedback</a:t>
            </a:r>
            <a:r>
              <a:rPr lang="es-CL" sz="800" dirty="0"/>
              <a:t> automático</a:t>
            </a:r>
          </a:p>
        </p:txBody>
      </p:sp>
      <p:pic>
        <p:nvPicPr>
          <p:cNvPr id="106" name="105 Imagen"/>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074367" y="2270124"/>
            <a:ext cx="1393233" cy="750886"/>
          </a:xfrm>
          <a:prstGeom prst="rect">
            <a:avLst/>
          </a:prstGeom>
        </p:spPr>
      </p:pic>
      <p:cxnSp>
        <p:nvCxnSpPr>
          <p:cNvPr id="116" name="99 Conector angular"/>
          <p:cNvCxnSpPr>
            <a:cxnSpLocks noChangeShapeType="1"/>
            <a:stCxn id="1033" idx="3"/>
            <a:endCxn id="124" idx="0"/>
          </p:cNvCxnSpPr>
          <p:nvPr/>
        </p:nvCxnSpPr>
        <p:spPr bwMode="auto">
          <a:xfrm flipH="1">
            <a:off x="4804236" y="1134626"/>
            <a:ext cx="22558" cy="991830"/>
          </a:xfrm>
          <a:prstGeom prst="bentConnector4">
            <a:avLst>
              <a:gd name="adj1" fmla="val -1013388"/>
              <a:gd name="adj2" fmla="val 8265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0" name="99 Conector angular"/>
          <p:cNvCxnSpPr>
            <a:cxnSpLocks noChangeShapeType="1"/>
            <a:stCxn id="1028" idx="3"/>
            <a:endCxn id="124" idx="1"/>
          </p:cNvCxnSpPr>
          <p:nvPr/>
        </p:nvCxnSpPr>
        <p:spPr bwMode="auto">
          <a:xfrm>
            <a:off x="3071812" y="2044701"/>
            <a:ext cx="1431259" cy="600868"/>
          </a:xfrm>
          <a:prstGeom prst="bent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124" name="Picture 4"/>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4503071" y="2128418"/>
            <a:ext cx="602329" cy="10343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32" name="99 Conector angular"/>
          <p:cNvCxnSpPr>
            <a:cxnSpLocks noChangeShapeType="1"/>
            <a:stCxn id="124" idx="3"/>
            <a:endCxn id="106" idx="1"/>
          </p:cNvCxnSpPr>
          <p:nvPr/>
        </p:nvCxnSpPr>
        <p:spPr bwMode="auto">
          <a:xfrm flipV="1">
            <a:off x="5105400" y="2645568"/>
            <a:ext cx="968967" cy="1"/>
          </a:xfrm>
          <a:prstGeom prst="bent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1025" name="1024 Imagen"/>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55778" y="3828397"/>
            <a:ext cx="1313705" cy="708024"/>
          </a:xfrm>
          <a:prstGeom prst="rect">
            <a:avLst/>
          </a:prstGeom>
        </p:spPr>
      </p:pic>
      <p:pic>
        <p:nvPicPr>
          <p:cNvPr id="136" name="Picture 4"/>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622760" y="4780078"/>
            <a:ext cx="602329" cy="10343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37" name="99 Conector angular"/>
          <p:cNvCxnSpPr>
            <a:cxnSpLocks noChangeShapeType="1"/>
            <a:stCxn id="147" idx="1"/>
            <a:endCxn id="1025" idx="3"/>
          </p:cNvCxnSpPr>
          <p:nvPr/>
        </p:nvCxnSpPr>
        <p:spPr bwMode="auto">
          <a:xfrm rot="10800000">
            <a:off x="2469483" y="4182410"/>
            <a:ext cx="310146" cy="1"/>
          </a:xfrm>
          <a:prstGeom prst="bent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50" name="83 CuadroTexto"/>
          <p:cNvSpPr txBox="1">
            <a:spLocks noChangeArrowheads="1"/>
          </p:cNvSpPr>
          <p:nvPr/>
        </p:nvSpPr>
        <p:spPr bwMode="auto">
          <a:xfrm>
            <a:off x="4174331" y="1553289"/>
            <a:ext cx="64293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smtClean="0"/>
              <a:t>Bodega</a:t>
            </a:r>
            <a:endParaRPr lang="es-CL" sz="800" dirty="0"/>
          </a:p>
        </p:txBody>
      </p:sp>
      <p:sp>
        <p:nvSpPr>
          <p:cNvPr id="159" name="83 CuadroTexto"/>
          <p:cNvSpPr txBox="1">
            <a:spLocks noChangeArrowheads="1"/>
          </p:cNvSpPr>
          <p:nvPr/>
        </p:nvSpPr>
        <p:spPr bwMode="auto">
          <a:xfrm>
            <a:off x="5069058" y="1446926"/>
            <a:ext cx="642938" cy="246221"/>
          </a:xfrm>
          <a:prstGeom prst="rect">
            <a:avLst/>
          </a:prstGeom>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smtClean="0"/>
              <a:t>OPE: revisa Stock</a:t>
            </a:r>
            <a:endParaRPr lang="es-CL" sz="800" dirty="0"/>
          </a:p>
        </p:txBody>
      </p:sp>
      <p:pic>
        <p:nvPicPr>
          <p:cNvPr id="171" name="Picture 4"/>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7911473" y="2128416"/>
            <a:ext cx="602329" cy="10343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1" name="Picture 9"/>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2895600" y="5455360"/>
            <a:ext cx="965200" cy="5954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94" name="99 Conector angular"/>
          <p:cNvCxnSpPr>
            <a:cxnSpLocks noChangeShapeType="1"/>
            <a:stCxn id="1025" idx="2"/>
            <a:endCxn id="136" idx="0"/>
          </p:cNvCxnSpPr>
          <p:nvPr/>
        </p:nvCxnSpPr>
        <p:spPr bwMode="auto">
          <a:xfrm rot="5400000">
            <a:off x="1247431" y="4212916"/>
            <a:ext cx="241694" cy="888706"/>
          </a:xfrm>
          <a:prstGeom prst="bent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7" name="99 Conector angular"/>
          <p:cNvCxnSpPr>
            <a:cxnSpLocks noChangeShapeType="1"/>
            <a:stCxn id="106" idx="2"/>
            <a:endCxn id="171" idx="2"/>
          </p:cNvCxnSpPr>
          <p:nvPr/>
        </p:nvCxnSpPr>
        <p:spPr bwMode="auto">
          <a:xfrm rot="16200000" flipH="1">
            <a:off x="7419977" y="2372018"/>
            <a:ext cx="143668" cy="1441654"/>
          </a:xfrm>
          <a:prstGeom prst="bentConnector3">
            <a:avLst>
              <a:gd name="adj1" fmla="val 281216"/>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200" name="99 Conector angular"/>
          <p:cNvCxnSpPr>
            <a:cxnSpLocks noChangeShapeType="1"/>
            <a:stCxn id="1033" idx="3"/>
            <a:endCxn id="171" idx="0"/>
          </p:cNvCxnSpPr>
          <p:nvPr/>
        </p:nvCxnSpPr>
        <p:spPr bwMode="auto">
          <a:xfrm>
            <a:off x="4826794" y="1134626"/>
            <a:ext cx="3385844" cy="991828"/>
          </a:xfrm>
          <a:prstGeom prst="bentConnector2">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03" name="99 Conector angular"/>
          <p:cNvCxnSpPr>
            <a:cxnSpLocks noChangeShapeType="1"/>
            <a:stCxn id="106" idx="3"/>
            <a:endCxn id="171" idx="1"/>
          </p:cNvCxnSpPr>
          <p:nvPr/>
        </p:nvCxnSpPr>
        <p:spPr bwMode="auto">
          <a:xfrm flipV="1">
            <a:off x="7467600" y="2645567"/>
            <a:ext cx="443873" cy="1"/>
          </a:xfrm>
          <a:prstGeom prst="bentConnector3">
            <a:avLst>
              <a:gd name="adj1" fmla="val 50000"/>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08" name="99 Conector angular"/>
          <p:cNvCxnSpPr>
            <a:cxnSpLocks noChangeShapeType="1"/>
            <a:stCxn id="136" idx="3"/>
            <a:endCxn id="191" idx="1"/>
          </p:cNvCxnSpPr>
          <p:nvPr/>
        </p:nvCxnSpPr>
        <p:spPr bwMode="auto">
          <a:xfrm>
            <a:off x="1225089" y="5297229"/>
            <a:ext cx="1670511" cy="455871"/>
          </a:xfrm>
          <a:prstGeom prst="bent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12" name="99 Conector angular"/>
          <p:cNvCxnSpPr>
            <a:cxnSpLocks noChangeShapeType="1"/>
            <a:stCxn id="191" idx="3"/>
            <a:endCxn id="109" idx="2"/>
          </p:cNvCxnSpPr>
          <p:nvPr/>
        </p:nvCxnSpPr>
        <p:spPr bwMode="auto">
          <a:xfrm flipV="1">
            <a:off x="3860800" y="5638800"/>
            <a:ext cx="892888" cy="114300"/>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15" name="99 Conector angular"/>
          <p:cNvCxnSpPr>
            <a:cxnSpLocks noChangeShapeType="1"/>
            <a:stCxn id="136" idx="3"/>
            <a:endCxn id="109" idx="1"/>
          </p:cNvCxnSpPr>
          <p:nvPr/>
        </p:nvCxnSpPr>
        <p:spPr bwMode="auto">
          <a:xfrm flipV="1">
            <a:off x="1225089" y="5119688"/>
            <a:ext cx="3227434" cy="177541"/>
          </a:xfrm>
          <a:prstGeom prst="bent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2" name="99 Conector angular"/>
          <p:cNvCxnSpPr>
            <a:cxnSpLocks noChangeShapeType="1"/>
            <a:stCxn id="109" idx="3"/>
            <a:endCxn id="75" idx="1"/>
          </p:cNvCxnSpPr>
          <p:nvPr/>
        </p:nvCxnSpPr>
        <p:spPr bwMode="auto">
          <a:xfrm flipV="1">
            <a:off x="5054852" y="4841082"/>
            <a:ext cx="1333479" cy="278606"/>
          </a:xfrm>
          <a:prstGeom prst="bent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5" name="99 Conector angular"/>
          <p:cNvCxnSpPr>
            <a:cxnSpLocks noChangeShapeType="1"/>
            <a:stCxn id="109" idx="3"/>
            <a:endCxn id="49" idx="1"/>
          </p:cNvCxnSpPr>
          <p:nvPr/>
        </p:nvCxnSpPr>
        <p:spPr bwMode="auto">
          <a:xfrm>
            <a:off x="5054852" y="5119688"/>
            <a:ext cx="1345948" cy="652462"/>
          </a:xfrm>
          <a:prstGeom prst="bent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pic>
        <p:nvPicPr>
          <p:cNvPr id="147" name="146 Imagen"/>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779629" y="3844985"/>
            <a:ext cx="1394702" cy="674850"/>
          </a:xfrm>
          <a:prstGeom prst="rect">
            <a:avLst/>
          </a:prstGeom>
        </p:spPr>
      </p:pic>
      <p:pic>
        <p:nvPicPr>
          <p:cNvPr id="164" name="163 Imagen"/>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273968" y="4879217"/>
            <a:ext cx="225687" cy="398029"/>
          </a:xfrm>
          <a:prstGeom prst="rect">
            <a:avLst/>
          </a:prstGeom>
        </p:spPr>
      </p:pic>
      <p:pic>
        <p:nvPicPr>
          <p:cNvPr id="243" name="242 Imagen"/>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207418" y="2296336"/>
            <a:ext cx="225687" cy="398029"/>
          </a:xfrm>
          <a:prstGeom prst="rect">
            <a:avLst/>
          </a:prstGeom>
        </p:spPr>
      </p:pic>
      <p:pic>
        <p:nvPicPr>
          <p:cNvPr id="244" name="243 Imagen"/>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5055694" y="5440577"/>
            <a:ext cx="225687" cy="398029"/>
          </a:xfrm>
          <a:prstGeom prst="rect">
            <a:avLst/>
          </a:prstGeom>
        </p:spPr>
      </p:pic>
      <p:pic>
        <p:nvPicPr>
          <p:cNvPr id="245" name="244 Imagen"/>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5122107" y="2810669"/>
            <a:ext cx="225687" cy="398029"/>
          </a:xfrm>
          <a:prstGeom prst="rect">
            <a:avLst/>
          </a:prstGeom>
        </p:spPr>
      </p:pic>
      <p:pic>
        <p:nvPicPr>
          <p:cNvPr id="246" name="245 Imagen"/>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8458200" y="3048000"/>
            <a:ext cx="225687" cy="398029"/>
          </a:xfrm>
          <a:prstGeom prst="rect">
            <a:avLst/>
          </a:prstGeom>
        </p:spPr>
      </p:pic>
      <p:pic>
        <p:nvPicPr>
          <p:cNvPr id="249" name="248 Imagen"/>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7927713" y="5462803"/>
            <a:ext cx="225687" cy="398029"/>
          </a:xfrm>
          <a:prstGeom prst="rect">
            <a:avLst/>
          </a:prstGeom>
        </p:spPr>
      </p:pic>
      <p:sp>
        <p:nvSpPr>
          <p:cNvPr id="250" name="249 CuadroTexto"/>
          <p:cNvSpPr txBox="1">
            <a:spLocks noChangeArrowheads="1"/>
          </p:cNvSpPr>
          <p:nvPr/>
        </p:nvSpPr>
        <p:spPr bwMode="auto">
          <a:xfrm>
            <a:off x="8212637" y="5502120"/>
            <a:ext cx="699230"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algn="ctr" eaLnBrk="1" hangingPunct="1"/>
            <a:r>
              <a:rPr lang="es-CL" sz="1200" dirty="0" err="1" smtClean="0"/>
              <a:t>CheckPoint</a:t>
            </a:r>
            <a:endParaRPr lang="es-CL" sz="1200" dirty="0"/>
          </a:p>
        </p:txBody>
      </p:sp>
      <p:pic>
        <p:nvPicPr>
          <p:cNvPr id="3074" name="Picture 2" descr="E:\Proyectos\00_propuestas\cargaViejo\cargaWarning.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1902618" y="2307449"/>
            <a:ext cx="304800" cy="317291"/>
          </a:xfrm>
          <a:prstGeom prst="rect">
            <a:avLst/>
          </a:prstGeom>
          <a:noFill/>
          <a:extLst>
            <a:ext uri="{909E8E84-426E-40dd-AFC4-6F175D3DCCD1}">
              <a14:hiddenFill xmlns="" xmlns:a14="http://schemas.microsoft.com/office/drawing/2010/main">
                <a:solidFill>
                  <a:srgbClr val="FFFFFF"/>
                </a:solidFill>
              </a14:hiddenFill>
            </a:ext>
          </a:extLst>
        </p:spPr>
      </p:pic>
      <p:pic>
        <p:nvPicPr>
          <p:cNvPr id="78" name="Picture 2" descr="E:\Proyectos\00_propuestas\cargaViejo\cargaWarning.png"/>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7924800" y="5860832"/>
            <a:ext cx="225687" cy="234936"/>
          </a:xfrm>
          <a:prstGeom prst="rect">
            <a:avLst/>
          </a:prstGeom>
          <a:noFill/>
          <a:extLst>
            <a:ext uri="{909E8E84-426E-40dd-AFC4-6F175D3DCCD1}">
              <a14:hiddenFill xmlns="" xmlns:a14="http://schemas.microsoft.com/office/drawing/2010/main">
                <a:solidFill>
                  <a:srgbClr val="FFFFFF"/>
                </a:solidFill>
              </a14:hiddenFill>
            </a:ext>
          </a:extLst>
        </p:spPr>
      </p:pic>
      <p:sp>
        <p:nvSpPr>
          <p:cNvPr id="79" name="78 CuadroTexto"/>
          <p:cNvSpPr txBox="1">
            <a:spLocks noChangeArrowheads="1"/>
          </p:cNvSpPr>
          <p:nvPr/>
        </p:nvSpPr>
        <p:spPr bwMode="auto">
          <a:xfrm>
            <a:off x="8220474" y="5835134"/>
            <a:ext cx="810992"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algn="ctr" eaLnBrk="1" hangingPunct="1"/>
            <a:r>
              <a:rPr lang="es-CL" sz="1200" dirty="0" smtClean="0"/>
              <a:t>Evento Carga</a:t>
            </a:r>
            <a:endParaRPr lang="es-CL" sz="1200" dirty="0"/>
          </a:p>
        </p:txBody>
      </p:sp>
      <p:pic>
        <p:nvPicPr>
          <p:cNvPr id="80" name="Picture 2" descr="E:\Proyectos\00_propuestas\cargaViejo\cargaWarning.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5361158" y="2832411"/>
            <a:ext cx="304800" cy="317291"/>
          </a:xfrm>
          <a:prstGeom prst="rect">
            <a:avLst/>
          </a:prstGeom>
          <a:noFill/>
          <a:extLst>
            <a:ext uri="{909E8E84-426E-40dd-AFC4-6F175D3DCCD1}">
              <a14:hiddenFill xmlns="" xmlns:a14="http://schemas.microsoft.com/office/drawing/2010/main">
                <a:solidFill>
                  <a:srgbClr val="FFFFFF"/>
                </a:solidFill>
              </a14:hiddenFill>
            </a:ext>
          </a:extLst>
        </p:spPr>
      </p:pic>
      <p:pic>
        <p:nvPicPr>
          <p:cNvPr id="81" name="Picture 2" descr="E:\Proyectos\00_propuestas\cargaViejo\cargaWarning.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1523837" y="4862548"/>
            <a:ext cx="304800" cy="317291"/>
          </a:xfrm>
          <a:prstGeom prst="rect">
            <a:avLst/>
          </a:prstGeom>
          <a:noFill/>
          <a:extLst>
            <a:ext uri="{909E8E84-426E-40dd-AFC4-6F175D3DCCD1}">
              <a14:hiddenFill xmlns="" xmlns:a14="http://schemas.microsoft.com/office/drawing/2010/main">
                <a:solidFill>
                  <a:srgbClr val="FFFFFF"/>
                </a:solidFill>
              </a14:hiddenFill>
            </a:ext>
          </a:extLst>
        </p:spPr>
      </p:pic>
      <p:pic>
        <p:nvPicPr>
          <p:cNvPr id="82" name="Picture 2" descr="E:\Proyectos\00_propuestas\cargaViejo\cargaWarning.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5285083" y="5435808"/>
            <a:ext cx="304800" cy="317291"/>
          </a:xfrm>
          <a:prstGeom prst="rect">
            <a:avLst/>
          </a:prstGeom>
          <a:noFill/>
          <a:extLst>
            <a:ext uri="{909E8E84-426E-40dd-AFC4-6F175D3DCCD1}">
              <a14:hiddenFill xmlns="" xmlns:a14="http://schemas.microsoft.com/office/drawing/2010/main">
                <a:solidFill>
                  <a:srgbClr val="FFFFFF"/>
                </a:solidFill>
              </a14:hiddenFill>
            </a:ext>
          </a:extLst>
        </p:spPr>
      </p:pic>
      <p:pic>
        <p:nvPicPr>
          <p:cNvPr id="83" name="Picture 2" descr="E:\Proyectos\00_propuestas\cargaViejo\cargaWarning.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8692120" y="3057526"/>
            <a:ext cx="304800" cy="317291"/>
          </a:xfrm>
          <a:prstGeom prst="rect">
            <a:avLst/>
          </a:prstGeom>
          <a:noFill/>
          <a:extLst>
            <a:ext uri="{909E8E84-426E-40dd-AFC4-6F175D3DCCD1}">
              <a14:hiddenFill xmlns="" xmlns:a14="http://schemas.microsoft.com/office/drawing/2010/main">
                <a:solidFill>
                  <a:srgbClr val="FFFFFF"/>
                </a:solidFill>
              </a14:hiddenFill>
            </a:ext>
          </a:extLst>
        </p:spPr>
      </p:pic>
      <p:sp>
        <p:nvSpPr>
          <p:cNvPr id="68" name="80 CuadroTexto"/>
          <p:cNvSpPr txBox="1">
            <a:spLocks noChangeArrowheads="1"/>
          </p:cNvSpPr>
          <p:nvPr/>
        </p:nvSpPr>
        <p:spPr bwMode="auto">
          <a:xfrm>
            <a:off x="76200" y="6364287"/>
            <a:ext cx="78581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a:t>OPE </a:t>
            </a:r>
            <a:r>
              <a:rPr lang="es-CL" sz="800" dirty="0" smtClean="0"/>
              <a:t> = Operador</a:t>
            </a:r>
            <a:endParaRPr lang="es-CL" sz="800" dirty="0"/>
          </a:p>
        </p:txBody>
      </p:sp>
      <p:sp>
        <p:nvSpPr>
          <p:cNvPr id="65" name="Título 1"/>
          <p:cNvSpPr>
            <a:spLocks noGrp="1"/>
          </p:cNvSpPr>
          <p:nvPr>
            <p:ph type="title"/>
          </p:nvPr>
        </p:nvSpPr>
        <p:spPr>
          <a:xfrm>
            <a:off x="5576669" y="114617"/>
            <a:ext cx="2769992" cy="548640"/>
          </a:xfrm>
        </p:spPr>
        <p:txBody>
          <a:bodyPr/>
          <a:lstStyle/>
          <a:p>
            <a:r>
              <a:rPr lang="es-ES" dirty="0" smtClean="0"/>
              <a:t>Flujo Pod</a:t>
            </a:r>
            <a:endParaRPr lang="es-ES" dirty="0"/>
          </a:p>
        </p:txBody>
      </p:sp>
      <p:sp>
        <p:nvSpPr>
          <p:cNvPr id="66" name="83 CuadroTexto"/>
          <p:cNvSpPr txBox="1">
            <a:spLocks noChangeArrowheads="1"/>
          </p:cNvSpPr>
          <p:nvPr/>
        </p:nvSpPr>
        <p:spPr bwMode="auto">
          <a:xfrm>
            <a:off x="3071812" y="6110644"/>
            <a:ext cx="64293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ea typeface="Geneva" charset="-128"/>
              </a:defRPr>
            </a:lvl1pPr>
            <a:lvl2pPr marL="742950" indent="-285750" eaLnBrk="0" hangingPunct="0">
              <a:defRPr>
                <a:solidFill>
                  <a:schemeClr val="tx1"/>
                </a:solidFill>
                <a:latin typeface="Calibri" pitchFamily="34" charset="0"/>
                <a:ea typeface="Geneva" charset="-128"/>
              </a:defRPr>
            </a:lvl2pPr>
            <a:lvl3pPr marL="1143000" indent="-228600" eaLnBrk="0" hangingPunct="0">
              <a:defRPr>
                <a:solidFill>
                  <a:schemeClr val="tx1"/>
                </a:solidFill>
                <a:latin typeface="Calibri" pitchFamily="34" charset="0"/>
                <a:ea typeface="Geneva" charset="-128"/>
              </a:defRPr>
            </a:lvl3pPr>
            <a:lvl4pPr marL="1600200" indent="-228600" eaLnBrk="0" hangingPunct="0">
              <a:defRPr>
                <a:solidFill>
                  <a:schemeClr val="tx1"/>
                </a:solidFill>
                <a:latin typeface="Calibri" pitchFamily="34" charset="0"/>
                <a:ea typeface="Geneva" charset="-128"/>
              </a:defRPr>
            </a:lvl4pPr>
            <a:lvl5pPr marL="2057400" indent="-228600" eaLnBrk="0" hangingPunct="0">
              <a:defRPr>
                <a:solidFill>
                  <a:schemeClr val="tx1"/>
                </a:solidFill>
                <a:latin typeface="Calibri" pitchFamily="34" charset="0"/>
                <a:ea typeface="Geneva" charset="-128"/>
              </a:defRPr>
            </a:lvl5pPr>
            <a:lvl6pPr marL="2514600" indent="-228600" defTabSz="457200" eaLnBrk="0" fontAlgn="base" hangingPunct="0">
              <a:spcBef>
                <a:spcPct val="0"/>
              </a:spcBef>
              <a:spcAft>
                <a:spcPct val="0"/>
              </a:spcAft>
              <a:defRPr>
                <a:solidFill>
                  <a:schemeClr val="tx1"/>
                </a:solidFill>
                <a:latin typeface="Calibri" pitchFamily="34" charset="0"/>
                <a:ea typeface="Geneva" charset="-128"/>
              </a:defRPr>
            </a:lvl6pPr>
            <a:lvl7pPr marL="2971800" indent="-228600" defTabSz="457200" eaLnBrk="0" fontAlgn="base" hangingPunct="0">
              <a:spcBef>
                <a:spcPct val="0"/>
              </a:spcBef>
              <a:spcAft>
                <a:spcPct val="0"/>
              </a:spcAft>
              <a:defRPr>
                <a:solidFill>
                  <a:schemeClr val="tx1"/>
                </a:solidFill>
                <a:latin typeface="Calibri" pitchFamily="34" charset="0"/>
                <a:ea typeface="Geneva" charset="-128"/>
              </a:defRPr>
            </a:lvl7pPr>
            <a:lvl8pPr marL="3429000" indent="-228600" defTabSz="457200" eaLnBrk="0" fontAlgn="base" hangingPunct="0">
              <a:spcBef>
                <a:spcPct val="0"/>
              </a:spcBef>
              <a:spcAft>
                <a:spcPct val="0"/>
              </a:spcAft>
              <a:defRPr>
                <a:solidFill>
                  <a:schemeClr val="tx1"/>
                </a:solidFill>
                <a:latin typeface="Calibri" pitchFamily="34" charset="0"/>
                <a:ea typeface="Geneva" charset="-128"/>
              </a:defRPr>
            </a:lvl8pPr>
            <a:lvl9pPr marL="3886200" indent="-228600" defTabSz="457200" eaLnBrk="0" fontAlgn="base" hangingPunct="0">
              <a:spcBef>
                <a:spcPct val="0"/>
              </a:spcBef>
              <a:spcAft>
                <a:spcPct val="0"/>
              </a:spcAft>
              <a:defRPr>
                <a:solidFill>
                  <a:schemeClr val="tx1"/>
                </a:solidFill>
                <a:latin typeface="Calibri" pitchFamily="34" charset="0"/>
                <a:ea typeface="Geneva" charset="-128"/>
              </a:defRPr>
            </a:lvl9pPr>
          </a:lstStyle>
          <a:p>
            <a:pPr eaLnBrk="1" hangingPunct="1"/>
            <a:r>
              <a:rPr lang="es-CL" sz="800" dirty="0" smtClean="0"/>
              <a:t>Bodega</a:t>
            </a:r>
            <a:endParaRPr lang="es-CL" sz="800" dirty="0"/>
          </a:p>
        </p:txBody>
      </p:sp>
      <p:pic>
        <p:nvPicPr>
          <p:cNvPr id="67" name="Imagen 66" descr="duoc.pn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40948081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barn(inVertical)">
                                      <p:cBhvr>
                                        <p:cTn id="13" dur="500"/>
                                        <p:tgtEl>
                                          <p:spTgt spid="105"/>
                                        </p:tgtEl>
                                      </p:cBhvr>
                                    </p:animEffect>
                                  </p:childTnLst>
                                </p:cTn>
                              </p:par>
                              <p:par>
                                <p:cTn id="14" presetID="16" presetClass="entr" presetSubtype="21" fill="hold"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barn(inVertical)">
                                      <p:cBhvr>
                                        <p:cTn id="16" dur="500"/>
                                        <p:tgtEl>
                                          <p:spTgt spid="120"/>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6" presetClass="entr" presetSubtype="21" fill="hold" nodeType="withEffect">
                                  <p:stCondLst>
                                    <p:cond delay="0"/>
                                  </p:stCondLst>
                                  <p:childTnLst>
                                    <p:set>
                                      <p:cBhvr>
                                        <p:cTn id="24" dur="1" fill="hold">
                                          <p:stCondLst>
                                            <p:cond delay="0"/>
                                          </p:stCondLst>
                                        </p:cTn>
                                        <p:tgtEl>
                                          <p:spTgt spid="132"/>
                                        </p:tgtEl>
                                        <p:attrNameLst>
                                          <p:attrName>style.visibility</p:attrName>
                                        </p:attrNameLst>
                                      </p:cBhvr>
                                      <p:to>
                                        <p:strVal val="visible"/>
                                      </p:to>
                                    </p:set>
                                    <p:animEffect transition="in" filter="barn(inVertical)">
                                      <p:cBhvr>
                                        <p:cTn id="25" dur="500"/>
                                        <p:tgtEl>
                                          <p:spTgt spid="132"/>
                                        </p:tgtEl>
                                      </p:cBhvr>
                                    </p:animEffect>
                                  </p:childTnLst>
                                </p:cTn>
                              </p:par>
                              <p:par>
                                <p:cTn id="26" presetID="1" presetClass="entr" presetSubtype="0" fill="hold" nodeType="withEffect">
                                  <p:stCondLst>
                                    <p:cond delay="0"/>
                                  </p:stCondLst>
                                  <p:childTnLst>
                                    <p:set>
                                      <p:cBhvr>
                                        <p:cTn id="27" dur="1" fill="hold">
                                          <p:stCondLst>
                                            <p:cond delay="0"/>
                                          </p:stCondLst>
                                        </p:cTn>
                                        <p:tgtEl>
                                          <p:spTgt spid="10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6" presetClass="entr" presetSubtype="21" fill="hold" nodeType="withEffect">
                                  <p:stCondLst>
                                    <p:cond delay="0"/>
                                  </p:stCondLst>
                                  <p:childTnLst>
                                    <p:set>
                                      <p:cBhvr>
                                        <p:cTn id="31" dur="1" fill="hold">
                                          <p:stCondLst>
                                            <p:cond delay="0"/>
                                          </p:stCondLst>
                                        </p:cTn>
                                        <p:tgtEl>
                                          <p:spTgt spid="116"/>
                                        </p:tgtEl>
                                        <p:attrNameLst>
                                          <p:attrName>style.visibility</p:attrName>
                                        </p:attrNameLst>
                                      </p:cBhvr>
                                      <p:to>
                                        <p:strVal val="visible"/>
                                      </p:to>
                                    </p:set>
                                    <p:animEffect transition="in" filter="barn(inVertical)">
                                      <p:cBhvr>
                                        <p:cTn id="32" dur="500"/>
                                        <p:tgtEl>
                                          <p:spTgt spid="11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9"/>
                                        </p:tgtEl>
                                        <p:attrNameLst>
                                          <p:attrName>style.visibility</p:attrName>
                                        </p:attrNameLst>
                                      </p:cBhvr>
                                      <p:to>
                                        <p:strVal val="visible"/>
                                      </p:to>
                                    </p:set>
                                  </p:childTnLst>
                                </p:cTn>
                              </p:par>
                              <p:par>
                                <p:cTn id="37" presetID="16" presetClass="entr" presetSubtype="21" fill="hold" nodeType="withEffect">
                                  <p:stCondLst>
                                    <p:cond delay="0"/>
                                  </p:stCondLst>
                                  <p:childTnLst>
                                    <p:set>
                                      <p:cBhvr>
                                        <p:cTn id="38" dur="1" fill="hold">
                                          <p:stCondLst>
                                            <p:cond delay="0"/>
                                          </p:stCondLst>
                                        </p:cTn>
                                        <p:tgtEl>
                                          <p:spTgt spid="200"/>
                                        </p:tgtEl>
                                        <p:attrNameLst>
                                          <p:attrName>style.visibility</p:attrName>
                                        </p:attrNameLst>
                                      </p:cBhvr>
                                      <p:to>
                                        <p:strVal val="visible"/>
                                      </p:to>
                                    </p:set>
                                    <p:animEffect transition="in" filter="barn(inVertical)">
                                      <p:cBhvr>
                                        <p:cTn id="39" dur="500"/>
                                        <p:tgtEl>
                                          <p:spTgt spid="200"/>
                                        </p:tgtEl>
                                      </p:cBhvr>
                                    </p:animEffect>
                                  </p:childTnLst>
                                </p:cTn>
                              </p:par>
                              <p:par>
                                <p:cTn id="40" presetID="1" presetClass="entr" presetSubtype="0" fill="hold" nodeType="withEffect">
                                  <p:stCondLst>
                                    <p:cond delay="0"/>
                                  </p:stCondLst>
                                  <p:childTnLst>
                                    <p:set>
                                      <p:cBhvr>
                                        <p:cTn id="41" dur="1" fill="hold">
                                          <p:stCondLst>
                                            <p:cond delay="0"/>
                                          </p:stCondLst>
                                        </p:cTn>
                                        <p:tgtEl>
                                          <p:spTgt spid="17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61"/>
                                        </p:tgtEl>
                                        <p:attrNameLst>
                                          <p:attrName>style.visibility</p:attrName>
                                        </p:attrNameLst>
                                      </p:cBhvr>
                                      <p:to>
                                        <p:strVal val="visible"/>
                                      </p:to>
                                    </p:set>
                                  </p:childTnLst>
                                </p:cTn>
                              </p:par>
                              <p:par>
                                <p:cTn id="44" presetID="16" presetClass="entr" presetSubtype="21" fill="hold" nodeType="withEffect">
                                  <p:stCondLst>
                                    <p:cond delay="0"/>
                                  </p:stCondLst>
                                  <p:childTnLst>
                                    <p:set>
                                      <p:cBhvr>
                                        <p:cTn id="45" dur="1" fill="hold">
                                          <p:stCondLst>
                                            <p:cond delay="0"/>
                                          </p:stCondLst>
                                        </p:cTn>
                                        <p:tgtEl>
                                          <p:spTgt spid="197"/>
                                        </p:tgtEl>
                                        <p:attrNameLst>
                                          <p:attrName>style.visibility</p:attrName>
                                        </p:attrNameLst>
                                      </p:cBhvr>
                                      <p:to>
                                        <p:strVal val="visible"/>
                                      </p:to>
                                    </p:set>
                                    <p:animEffect transition="in" filter="barn(inVertical)">
                                      <p:cBhvr>
                                        <p:cTn id="46" dur="500"/>
                                        <p:tgtEl>
                                          <p:spTgt spid="197"/>
                                        </p:tgtEl>
                                      </p:cBhvr>
                                    </p:animEffect>
                                  </p:childTnLst>
                                </p:cTn>
                              </p:par>
                              <p:par>
                                <p:cTn id="47" presetID="16" presetClass="entr" presetSubtype="21" fill="hold" nodeType="withEffect">
                                  <p:stCondLst>
                                    <p:cond delay="0"/>
                                  </p:stCondLst>
                                  <p:childTnLst>
                                    <p:set>
                                      <p:cBhvr>
                                        <p:cTn id="48" dur="1" fill="hold">
                                          <p:stCondLst>
                                            <p:cond delay="0"/>
                                          </p:stCondLst>
                                        </p:cTn>
                                        <p:tgtEl>
                                          <p:spTgt spid="203"/>
                                        </p:tgtEl>
                                        <p:attrNameLst>
                                          <p:attrName>style.visibility</p:attrName>
                                        </p:attrNameLst>
                                      </p:cBhvr>
                                      <p:to>
                                        <p:strVal val="visible"/>
                                      </p:to>
                                    </p:set>
                                    <p:animEffect transition="in" filter="barn(inVertical)">
                                      <p:cBhvr>
                                        <p:cTn id="49" dur="500"/>
                                        <p:tgtEl>
                                          <p:spTgt spid="203"/>
                                        </p:tgtEl>
                                      </p:cBhvr>
                                    </p:animEffect>
                                  </p:childTnLst>
                                </p:cTn>
                              </p:par>
                              <p:par>
                                <p:cTn id="50" presetID="16" presetClass="entr" presetSubtype="21"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arn(inVertical)">
                                      <p:cBhvr>
                                        <p:cTn id="52" dur="500"/>
                                        <p:tgtEl>
                                          <p:spTgt spid="58"/>
                                        </p:tgtEl>
                                      </p:cBhvr>
                                    </p:animEffect>
                                  </p:childTnLst>
                                </p:cTn>
                              </p:par>
                              <p:par>
                                <p:cTn id="53" presetID="1" presetClass="entr" presetSubtype="0" fill="hold" nodeType="withEffect">
                                  <p:stCondLst>
                                    <p:cond delay="0"/>
                                  </p:stCondLst>
                                  <p:childTnLst>
                                    <p:set>
                                      <p:cBhvr>
                                        <p:cTn id="54" dur="1" fill="hold">
                                          <p:stCondLst>
                                            <p:cond delay="0"/>
                                          </p:stCondLst>
                                        </p:cTn>
                                        <p:tgtEl>
                                          <p:spTgt spid="147"/>
                                        </p:tgtEl>
                                        <p:attrNameLst>
                                          <p:attrName>style.visibility</p:attrName>
                                        </p:attrNameLst>
                                      </p:cBhvr>
                                      <p:to>
                                        <p:strVal val="visible"/>
                                      </p:to>
                                    </p:set>
                                  </p:childTnLst>
                                </p:cTn>
                              </p:par>
                              <p:par>
                                <p:cTn id="55" presetID="16" presetClass="entr" presetSubtype="21" fill="hold" nodeType="with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barn(inVertical)">
                                      <p:cBhvr>
                                        <p:cTn id="57" dur="500"/>
                                        <p:tgtEl>
                                          <p:spTgt spid="13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02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36"/>
                                        </p:tgtEl>
                                        <p:attrNameLst>
                                          <p:attrName>style.visibility</p:attrName>
                                        </p:attrNameLst>
                                      </p:cBhvr>
                                      <p:to>
                                        <p:strVal val="visible"/>
                                      </p:to>
                                    </p:set>
                                  </p:childTnLst>
                                </p:cTn>
                              </p:par>
                              <p:par>
                                <p:cTn id="68" presetID="16" presetClass="entr" presetSubtype="21" fill="hold" nodeType="withEffect">
                                  <p:stCondLst>
                                    <p:cond delay="0"/>
                                  </p:stCondLst>
                                  <p:childTnLst>
                                    <p:set>
                                      <p:cBhvr>
                                        <p:cTn id="69" dur="1" fill="hold">
                                          <p:stCondLst>
                                            <p:cond delay="0"/>
                                          </p:stCondLst>
                                        </p:cTn>
                                        <p:tgtEl>
                                          <p:spTgt spid="194"/>
                                        </p:tgtEl>
                                        <p:attrNameLst>
                                          <p:attrName>style.visibility</p:attrName>
                                        </p:attrNameLst>
                                      </p:cBhvr>
                                      <p:to>
                                        <p:strVal val="visible"/>
                                      </p:to>
                                    </p:set>
                                    <p:animEffect transition="in" filter="barn(inVertical)">
                                      <p:cBhvr>
                                        <p:cTn id="70" dur="500"/>
                                        <p:tgtEl>
                                          <p:spTgt spid="194"/>
                                        </p:tgtEl>
                                      </p:cBhvr>
                                    </p:animEffect>
                                  </p:childTnLst>
                                </p:cTn>
                              </p:par>
                              <p:par>
                                <p:cTn id="71" presetID="16" presetClass="entr" presetSubtype="21" fill="hold" nodeType="withEffect">
                                  <p:stCondLst>
                                    <p:cond delay="0"/>
                                  </p:stCondLst>
                                  <p:childTnLst>
                                    <p:set>
                                      <p:cBhvr>
                                        <p:cTn id="72" dur="1" fill="hold">
                                          <p:stCondLst>
                                            <p:cond delay="0"/>
                                          </p:stCondLst>
                                        </p:cTn>
                                        <p:tgtEl>
                                          <p:spTgt spid="208"/>
                                        </p:tgtEl>
                                        <p:attrNameLst>
                                          <p:attrName>style.visibility</p:attrName>
                                        </p:attrNameLst>
                                      </p:cBhvr>
                                      <p:to>
                                        <p:strVal val="visible"/>
                                      </p:to>
                                    </p:set>
                                    <p:animEffect transition="in" filter="barn(inVertical)">
                                      <p:cBhvr>
                                        <p:cTn id="73" dur="500"/>
                                        <p:tgtEl>
                                          <p:spTgt spid="208"/>
                                        </p:tgtEl>
                                      </p:cBhvr>
                                    </p:animEffect>
                                  </p:childTnLst>
                                </p:cTn>
                              </p:par>
                              <p:par>
                                <p:cTn id="74" presetID="16" presetClass="entr" presetSubtype="21" fill="hold" nodeType="withEffect">
                                  <p:stCondLst>
                                    <p:cond delay="0"/>
                                  </p:stCondLst>
                                  <p:childTnLst>
                                    <p:set>
                                      <p:cBhvr>
                                        <p:cTn id="75" dur="1" fill="hold">
                                          <p:stCondLst>
                                            <p:cond delay="0"/>
                                          </p:stCondLst>
                                        </p:cTn>
                                        <p:tgtEl>
                                          <p:spTgt spid="215"/>
                                        </p:tgtEl>
                                        <p:attrNameLst>
                                          <p:attrName>style.visibility</p:attrName>
                                        </p:attrNameLst>
                                      </p:cBhvr>
                                      <p:to>
                                        <p:strVal val="visible"/>
                                      </p:to>
                                    </p:set>
                                    <p:animEffect transition="in" filter="barn(inVertical)">
                                      <p:cBhvr>
                                        <p:cTn id="76" dur="500"/>
                                        <p:tgtEl>
                                          <p:spTgt spid="215"/>
                                        </p:tgtEl>
                                      </p:cBhvr>
                                    </p:animEffect>
                                  </p:childTnLst>
                                </p:cTn>
                              </p:par>
                              <p:par>
                                <p:cTn id="77" presetID="1" presetClass="entr" presetSubtype="0" fill="hold" nodeType="withEffect">
                                  <p:stCondLst>
                                    <p:cond delay="0"/>
                                  </p:stCondLst>
                                  <p:childTnLst>
                                    <p:set>
                                      <p:cBhvr>
                                        <p:cTn id="78" dur="1" fill="hold">
                                          <p:stCondLst>
                                            <p:cond delay="0"/>
                                          </p:stCondLst>
                                        </p:cTn>
                                        <p:tgtEl>
                                          <p:spTgt spid="1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0"/>
                                        </p:tgtEl>
                                        <p:attrNameLst>
                                          <p:attrName>style.visibility</p:attrName>
                                        </p:attrNameLst>
                                      </p:cBhvr>
                                      <p:to>
                                        <p:strVal val="visible"/>
                                      </p:to>
                                    </p:set>
                                  </p:childTnLst>
                                </p:cTn>
                              </p:par>
                              <p:par>
                                <p:cTn id="85" presetID="16" presetClass="entr" presetSubtype="21" fill="hold" nodeType="withEffect">
                                  <p:stCondLst>
                                    <p:cond delay="0"/>
                                  </p:stCondLst>
                                  <p:childTnLst>
                                    <p:set>
                                      <p:cBhvr>
                                        <p:cTn id="86" dur="1" fill="hold">
                                          <p:stCondLst>
                                            <p:cond delay="0"/>
                                          </p:stCondLst>
                                        </p:cTn>
                                        <p:tgtEl>
                                          <p:spTgt spid="225"/>
                                        </p:tgtEl>
                                        <p:attrNameLst>
                                          <p:attrName>style.visibility</p:attrName>
                                        </p:attrNameLst>
                                      </p:cBhvr>
                                      <p:to>
                                        <p:strVal val="visible"/>
                                      </p:to>
                                    </p:set>
                                    <p:animEffect transition="in" filter="barn(inVertical)">
                                      <p:cBhvr>
                                        <p:cTn id="87" dur="500"/>
                                        <p:tgtEl>
                                          <p:spTgt spid="225"/>
                                        </p:tgtEl>
                                      </p:cBhvr>
                                    </p:animEffect>
                                  </p:childTnLst>
                                </p:cTn>
                              </p:par>
                              <p:par>
                                <p:cTn id="88" presetID="16" presetClass="entr" presetSubtype="21" fill="hold" nodeType="withEffect">
                                  <p:stCondLst>
                                    <p:cond delay="0"/>
                                  </p:stCondLst>
                                  <p:childTnLst>
                                    <p:set>
                                      <p:cBhvr>
                                        <p:cTn id="89" dur="1" fill="hold">
                                          <p:stCondLst>
                                            <p:cond delay="0"/>
                                          </p:stCondLst>
                                        </p:cTn>
                                        <p:tgtEl>
                                          <p:spTgt spid="222"/>
                                        </p:tgtEl>
                                        <p:attrNameLst>
                                          <p:attrName>style.visibility</p:attrName>
                                        </p:attrNameLst>
                                      </p:cBhvr>
                                      <p:to>
                                        <p:strVal val="visible"/>
                                      </p:to>
                                    </p:set>
                                    <p:animEffect transition="in" filter="barn(inVertical)">
                                      <p:cBhvr>
                                        <p:cTn id="90" dur="500"/>
                                        <p:tgtEl>
                                          <p:spTgt spid="222"/>
                                        </p:tgtEl>
                                      </p:cBhvr>
                                    </p:animEffec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par>
                                <p:cTn id="99" presetID="16" presetClass="entr" presetSubtype="21" fill="hold" nodeType="withEffect">
                                  <p:stCondLst>
                                    <p:cond delay="0"/>
                                  </p:stCondLst>
                                  <p:childTnLst>
                                    <p:set>
                                      <p:cBhvr>
                                        <p:cTn id="100" dur="1" fill="hold">
                                          <p:stCondLst>
                                            <p:cond delay="0"/>
                                          </p:stCondLst>
                                        </p:cTn>
                                        <p:tgtEl>
                                          <p:spTgt spid="212"/>
                                        </p:tgtEl>
                                        <p:attrNameLst>
                                          <p:attrName>style.visibility</p:attrName>
                                        </p:attrNameLst>
                                      </p:cBhvr>
                                      <p:to>
                                        <p:strVal val="visible"/>
                                      </p:to>
                                    </p:set>
                                    <p:animEffect transition="in" filter="barn(inVertical)">
                                      <p:cBhvr>
                                        <p:cTn id="101" dur="500"/>
                                        <p:tgtEl>
                                          <p:spTgt spid="212"/>
                                        </p:tgtEl>
                                      </p:cBhvr>
                                    </p:animEffect>
                                  </p:childTnLst>
                                </p:cTn>
                              </p:par>
                              <p:par>
                                <p:cTn id="102" presetID="1" presetClass="entr" presetSubtype="0" fill="hold" nodeType="withEffect">
                                  <p:stCondLst>
                                    <p:cond delay="0"/>
                                  </p:stCondLst>
                                  <p:childTnLst>
                                    <p:set>
                                      <p:cBhvr>
                                        <p:cTn id="103" dur="1" fill="hold">
                                          <p:stCondLst>
                                            <p:cond delay="0"/>
                                          </p:stCondLst>
                                        </p:cTn>
                                        <p:tgtEl>
                                          <p:spTgt spid="249"/>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246"/>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245"/>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4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64"/>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244"/>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25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9"/>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78"/>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3074"/>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80"/>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81"/>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82"/>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8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0" grpId="0" animBg="1"/>
      <p:bldP spid="161" grpId="0" animBg="1"/>
      <p:bldP spid="110" grpId="0" animBg="1"/>
      <p:bldP spid="48" grpId="0"/>
      <p:bldP spid="51" grpId="0"/>
      <p:bldP spid="59" grpId="0"/>
      <p:bldP spid="77" grpId="0"/>
      <p:bldP spid="21" grpId="0"/>
      <p:bldP spid="23" grpId="0"/>
      <p:bldP spid="150" grpId="0"/>
      <p:bldP spid="159" grpId="0"/>
      <p:bldP spid="250" grpId="0"/>
      <p:bldP spid="79"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 general estratégico</a:t>
            </a:r>
            <a:endParaRPr lang="es-ES" dirty="0"/>
          </a:p>
        </p:txBody>
      </p:sp>
      <p:sp>
        <p:nvSpPr>
          <p:cNvPr id="3" name="Marcador de contenido 2"/>
          <p:cNvSpPr>
            <a:spLocks noGrp="1"/>
          </p:cNvSpPr>
          <p:nvPr>
            <p:ph idx="1"/>
          </p:nvPr>
        </p:nvSpPr>
        <p:spPr>
          <a:xfrm>
            <a:off x="822960" y="2520355"/>
            <a:ext cx="6155356" cy="776298"/>
          </a:xfrm>
        </p:spPr>
        <p:txBody>
          <a:bodyPr>
            <a:normAutofit/>
          </a:bodyPr>
          <a:lstStyle/>
          <a:p>
            <a:r>
              <a:rPr lang="es-ES_tradnl" dirty="0"/>
              <a:t>Construir una aplicación </a:t>
            </a:r>
            <a:r>
              <a:rPr lang="es-ES_tradnl" dirty="0" err="1" smtClean="0"/>
              <a:t>mobile</a:t>
            </a:r>
            <a:r>
              <a:rPr lang="es-ES_tradnl" dirty="0" smtClean="0"/>
              <a:t>, basada en </a:t>
            </a:r>
            <a:r>
              <a:rPr lang="es-ES_tradnl" dirty="0" err="1" smtClean="0"/>
              <a:t>android</a:t>
            </a:r>
            <a:r>
              <a:rPr lang="es-ES_tradnl" dirty="0" smtClean="0"/>
              <a:t>. </a:t>
            </a:r>
            <a:r>
              <a:rPr lang="es-ES_tradnl" dirty="0"/>
              <a:t>que optimice la </a:t>
            </a:r>
            <a:r>
              <a:rPr lang="es-ES_tradnl" dirty="0" smtClean="0"/>
              <a:t>administración </a:t>
            </a:r>
            <a:r>
              <a:rPr lang="es-ES_tradnl" dirty="0"/>
              <a:t>y gestión de </a:t>
            </a:r>
            <a:r>
              <a:rPr lang="es-ES_tradnl" dirty="0" smtClean="0"/>
              <a:t>encomiendas.</a:t>
            </a:r>
            <a:endParaRPr lang="es-ES" dirty="0"/>
          </a:p>
        </p:txBody>
      </p:sp>
      <p:sp>
        <p:nvSpPr>
          <p:cNvPr id="5" name="Marcador de contenido 2"/>
          <p:cNvSpPr txBox="1">
            <a:spLocks/>
          </p:cNvSpPr>
          <p:nvPr/>
        </p:nvSpPr>
        <p:spPr>
          <a:xfrm>
            <a:off x="822960" y="1100628"/>
            <a:ext cx="7520940" cy="776299"/>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s-ES_tradnl" dirty="0" smtClean="0"/>
              <a:t>Optimizar la administración y gestión </a:t>
            </a:r>
            <a:r>
              <a:rPr lang="es-ES_tradnl" dirty="0"/>
              <a:t>de </a:t>
            </a:r>
            <a:r>
              <a:rPr lang="es-ES_tradnl" dirty="0" smtClean="0"/>
              <a:t>los procesos de despacho  de encomiendas</a:t>
            </a:r>
            <a:r>
              <a:rPr lang="es-ES_tradnl" dirty="0"/>
              <a:t> </a:t>
            </a:r>
            <a:r>
              <a:rPr lang="es-ES_tradnl" dirty="0" smtClean="0"/>
              <a:t>de la empresa LAN a través de un sistema informático.</a:t>
            </a:r>
            <a:endParaRPr lang="es-ES" dirty="0"/>
          </a:p>
        </p:txBody>
      </p:sp>
      <p:sp>
        <p:nvSpPr>
          <p:cNvPr id="6" name="Título 1"/>
          <p:cNvSpPr txBox="1">
            <a:spLocks/>
          </p:cNvSpPr>
          <p:nvPr/>
        </p:nvSpPr>
        <p:spPr>
          <a:xfrm>
            <a:off x="822960" y="1904356"/>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ES" dirty="0" smtClean="0"/>
              <a:t>Objetivos del desarrollo</a:t>
            </a:r>
            <a:endParaRPr lang="es-ES" dirty="0"/>
          </a:p>
        </p:txBody>
      </p:sp>
      <p:pic>
        <p:nvPicPr>
          <p:cNvPr id="7" name="Picture 2" descr="http://www.theclinic.cl/wp-content/uploads/2012/12/universo-artificial-644x36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78316" y="2057699"/>
            <a:ext cx="1678950" cy="9437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8" name="Marcador de contenido 2"/>
          <p:cNvSpPr txBox="1">
            <a:spLocks/>
          </p:cNvSpPr>
          <p:nvPr/>
        </p:nvSpPr>
        <p:spPr>
          <a:xfrm>
            <a:off x="822960" y="3918323"/>
            <a:ext cx="7520940" cy="136724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171450" indent="-171450">
              <a:buFontTx/>
              <a:buChar char="-"/>
            </a:pPr>
            <a:r>
              <a:rPr lang="es-CL" dirty="0"/>
              <a:t>Desarrollo de la aplicación de POD Mobile.</a:t>
            </a:r>
          </a:p>
          <a:p>
            <a:pPr marL="171450" indent="-171450">
              <a:buFontTx/>
              <a:buChar char="-"/>
            </a:pPr>
            <a:r>
              <a:rPr lang="es-CL" dirty="0"/>
              <a:t>Web </a:t>
            </a:r>
            <a:r>
              <a:rPr lang="es-CL" dirty="0" err="1"/>
              <a:t>S</a:t>
            </a:r>
            <a:r>
              <a:rPr lang="es-CL" dirty="0" err="1" smtClean="0"/>
              <a:t>ervice</a:t>
            </a:r>
            <a:r>
              <a:rPr lang="es-CL" dirty="0" smtClean="0"/>
              <a:t> </a:t>
            </a:r>
            <a:r>
              <a:rPr lang="es-CL" dirty="0"/>
              <a:t>que transmita los datos al Smartphone.</a:t>
            </a:r>
          </a:p>
          <a:p>
            <a:pPr marL="171450" indent="-171450">
              <a:buFontTx/>
              <a:buChar char="-"/>
            </a:pPr>
            <a:r>
              <a:rPr lang="es-CL" dirty="0"/>
              <a:t>Integrar SQL Lite para captar los datos de la </a:t>
            </a:r>
            <a:r>
              <a:rPr lang="es-CL" dirty="0" smtClean="0"/>
              <a:t>BD de LAN al </a:t>
            </a:r>
            <a:r>
              <a:rPr lang="es-CL" dirty="0" err="1"/>
              <a:t>mobile</a:t>
            </a:r>
            <a:r>
              <a:rPr lang="es-CL" sz="500" dirty="0"/>
              <a:t>.</a:t>
            </a:r>
          </a:p>
          <a:p>
            <a:pPr>
              <a:buFontTx/>
              <a:buChar char="-"/>
            </a:pPr>
            <a:endParaRPr lang="es-ES" sz="900" dirty="0"/>
          </a:p>
        </p:txBody>
      </p:sp>
      <p:pic>
        <p:nvPicPr>
          <p:cNvPr id="9" name="Imagen 8" descr="7_8.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17167" y="4620126"/>
            <a:ext cx="1453466" cy="1961777"/>
          </a:xfrm>
          <a:prstGeom prst="rect">
            <a:avLst/>
          </a:prstGeom>
        </p:spPr>
      </p:pic>
      <p:sp>
        <p:nvSpPr>
          <p:cNvPr id="10" name="Título 1"/>
          <p:cNvSpPr txBox="1">
            <a:spLocks/>
          </p:cNvSpPr>
          <p:nvPr/>
        </p:nvSpPr>
        <p:spPr>
          <a:xfrm>
            <a:off x="822960" y="3321975"/>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ES" dirty="0" smtClean="0"/>
              <a:t>Objetivos específicos del desarrollo</a:t>
            </a:r>
            <a:endParaRPr lang="es-ES" dirty="0"/>
          </a:p>
        </p:txBody>
      </p:sp>
      <p:pic>
        <p:nvPicPr>
          <p:cNvPr id="11" name="Imagen 10" descr="duoc.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1914459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Alcances del proyecto</a:t>
            </a:r>
            <a:endParaRPr lang="es-ES" dirty="0"/>
          </a:p>
        </p:txBody>
      </p:sp>
      <p:sp>
        <p:nvSpPr>
          <p:cNvPr id="32770" name="AutoShape 2" descr="data:image/jpeg;base64,/9j/4AAQSkZJRgABAQAAAQABAAD/2wCEAAkGBxQQEBAODxAPDw8QEA8QDg0QDw8PEA4QFBEWFhQVFBQYHCggGBolGxQUITEhJSkrLi4vFx8/ODMsNygtLisBCgoKDg0OGhAQGiwkHCQtLCwsLCwsLCwsLCwsLCwsLCwsLC0sLCwsLCwsLCwsLCwsLCwsLCwsLCwsLCwsLCwsLP/AABEIARAAuQMBEQACEQEDEQH/xAAcAAEAAQUBAQAAAAAAAAAAAAAABgECAwQFBwj/xABBEAACAQICBQgHBwMCBwAAAAAAAQIDEQQSBQYhMVETQWFxgZGhsQciMkJScsEUI2KCssLRM5LhFaIkQ1Njc9Lw/8QAGwEBAAIDAQEAAAAAAAAAAAAAAAECAwQFBgf/xAA2EQEAAQMBBQUFBwQDAAAAAAAAAQIDEQQFEiExURNBYYGxIjJxkdEUIyQzocHhBkJD8BU08f/aAAwDAQACEQMRAD8A9wAAAAAAAAAAAAAAAAAAAAAAAAAAAAAAAAAABgrYqMdl7v4V9eAGNYpvckvEDJGqwMiqcQL0wAAAAAAAAAAAAAAAAAAAAAOZpXSOR8nB+u16z+FfyBzqcwNiFYDcjnjHlLqcd8o5bO3O4v6MhLcdrX5rXv0Eoa/2hxazQlFPYpNpp8E7biE4bUJXV0ShcAAAAAAAAAAAAAAAAAAMWKrqnCdSW6EXJ9NuYCG0azk3OTvKTbb6WBtxmE4ZFV2PjsfdvKpiHQwuOTiob2E4bua0FHnSSBhjxdZSWXrTRKMKYKttSfvJd9iUS6AQAAAAAAAAAAAAAAAAAHF1trZcPl+OpCL6leX7QIxh6lgNpViFlHVIXiGaljHHc+1JJ94W3WxHHviDCssTm2u9+KdrhEw2aVbn4buiwY5h34u6T47SyqoAAAAAAAAAAAAAAAABwNco3pU//J+yQEUjKxEphfypC8HLBeIXKuRlkiGSFYjJhsU6hKsw3KNQliqSjCv1IfJHyLMbKAAAAAAAAAAAAAAAAAcvWOhnw8uMGp92x+DYEKqRIWhrTlYheHD07p3kHCKtmltd1e0b2MF25NPCHV0Ojpuxv3OTJHHVdjyxaautj3d5r/aLng7M7I0s8qqo84+jLDS81vp9za+hP2me+GOrYlE+7c/T+W1S1gS9qnPscWXjVR3wwVbCuf21x+rcp6yUuflI9cG/K5eNTQ1a9h6ruxPn9Uvw2t+CaSWISskvXp1Ybl+KJeNRb6tSvY+tp/x/KYn0lvUtP4afs4rDvo5WCfiy8XaJ74a9Wg1NPO3V8pbtLEQltjOElxjKL8i+Ya9VuunnEx5MpKgAAAAAAAAAAAAAC2cU009qas1xTAgmksI6VSVN8z9V8Y8zIlMOVWRDLDzfWavnxFThF5V2bDTr41S9JpqdyzTH+8UqwWlLU6cWk7QivA1951abGYictj/UovekN5PYT3Su+2U37qG9Ceyr6nKUnzDNJu3YU5OkxilO9dhbLCU3zkbsJ7a5Cz/T4700uobsLfaKu+HW1fx9TC1oSVWUqLko1aUpOUXFuzaT3Nb9nAy266qKufBoa7T2tTamN2Iq7px3/wAvVkdJ4kAAAAAAAAAAAAABy9PaN5aF4/1IXy/iXPEDz/E1Mt77Gr3T2NW3lZ4MtPHg8urXnNv4p7+ls0XrN3uh2lKxgdGMxGDlAtmVVVBvSuVYYN+VViHxIwnfXrEviMG+uWLfEYTvwzUMRKUowT2ylGKXTJ2XmTEcUVV0xEz0e9xVklwVjrvnc81QgAAAAAAAAAAAFs5pb3YDBUxVvZi5dbyojKcIjrXo/PTr4mUVGUKFVqML+vJQbV/ie5EVTwZrFP3lOesPFFhsRT9bkqkU/ija/eafZzMcXoo1dNNXsyt+1VF7St1opNqG1Rrap6MkcXLoMc0NmnUT3wyxxLI3WSL/AIMixD4Ebsr9rT0Xqt0DEp7Sheqg4maJdrD6tYupThVp4WrOnOKlCcXB5ovc7Zr+Bfs68Zw1atZpaappm5ETHx+iR6lanV/tNPEYmlKjSoyzqM7Zqk17No8yT23fBGazZq3s1ObtLaNmLU27VWZnhw5RHe9UN55cAAAAAAAAAAAGpicYk8sbZudvdH/IGnUxcVtvnl0bfEhbg1KuOk91o9W1+IwbzSnRzu8m5PpbYwneXx0HCorSin2FZheivDmaW1NptO0V3FJpbdF95lrFoN4Wot/Jybt0Pga1ynDtaO92kYnnDmxRjb8MkUQsyRRCcMtOm5NRj7Umox627LxIZIxHGeT6KwGHVKlTpLdTpwgvyxSOrTGIw8Dcr365qnvlnJUAAAAAAAAAAABo6YxnI0nJe02ox63z9iTYEZ+035wLo1QLs4GelIDp4WrYhaGWtUuQtEoL6RcEpYWc7bYOEk+qST8GzDdj2XT2dcxeiOry6KNR6RlSIWXxITDu6m4Llsdhab2pVY1JdVP1/wBviWtRmuIYNdc7PTV1eGPnwe7nTeIAAAAAAAAAAAAA4+s9Bzoxa92ab6mmvqBGVQYFVBoJwrdkGGWlXtvCcOhQxHSQnDY5cLYRfXzEpYOqueWWK7ZoxXZ9lv7Opzfp/wB7nlqRpPUL0glkiiJWiE39FdC+LqVf+lRt2zkl5RkZtNHt5crbdeNPTT1n0h62b7yoAAAAAAAAAAAAFtSCknFq6as1xA4OL0TKL9RZ481vaXWiJWjDQxFF0/bi433X5yFsw1eWg+dBMRCrimRlbdY22tzGVooWyxjRGV+zQnW7SnKyVGLvGDvNrc5bkuw1L1zPB3tm6SaIm5VHGeSPKJhy6uFyiDDLGJVkiHofovglDET55ThHsjFv95t6XlMvP7dq9qinwmfn/wCPR6ErrqNx52WQIAAAAAAAAAAAAAAcPWz+lB8/KW7HF38kBFUisrw52lZtU6ji3F5J2abTTs+dFK+UtvS47WmJ6x6ohT09iY7FXm/myz8WjTi5V1emq0lif7YK2ma9RWlVlZ71FKF+4iblXVe3pLVM5ilqKBibmFcoMLoxBhljEhkiE+1BllpfNUk/JfQ3tNHsPLbZqzqMdIh6DhZeKNmHDqhtEqgAAAAAAAAAAAAAI9rfP1aUeMpPuVvqBG2VlaHL0p7El+GS8CtXKWxZnFdM+MIEkc97KGeECsyzUwyqBVkwrlGTC6MCExDJGIXiEw1SnaEV0t+J0NP+XDx+1pzq6vL0h6DhJ7E+0zw5NbpFmMAAAAAAAAAAAAABFtbp/eU48IN98v8AAHCkQtDm45XT6mVnky0TiYQqnTOZL3VNLNGBVmiGVRIXwZBkwuUQnC9RITEJFq5OyS6/M6Vj8uHitqT+Mr8vSHoOi53ijM51Tr0nsXcWYV4AAAAAAAAAAAAAIhrPK+ItwhBeb+oHHmQmGji0VZYRKNM5dU8Xv7cZpifBkjAqzRC/KQsZQGUC5IkdjQb2r/7nOjY/Lh4faf8A3Lnxj0h6DoV7DM0Zdug966mTDDLKSgAAAAAAAAAAAACF6wSvianRlXdBAc6SIWhpYtbCGSEYUd/XLzZya/el7/TTmzRPhC7KVZywCwCwFbEj0HU/DU5Yek3Thmea8squ/WfOdGx+XDxG1I/F1+XpCWUaUYLYkjM505X0t/YTClTMSgAAAAAAAAAAAACEaXd8RVf42u7Z9ANXKRK0NLGrYVZKUZS2y+aX6mcy570vdaKc6ej4QrYo2slgZUsDJYBYCZaqYq1GEeDn+pnQ0/5cPHbWjGrq8vSEtoYm9tpnc2W5QleXY2TDFU2SVQAAAAAAAAAAAAILjXetVf8A3Kn6mBY0VWhoY9bCJZaEaS2y+Z/Q51335e02fP4aj4furYxt3KliBSwMlgZLBKXar6PlUw6nGOZKc47LXTvf6nQ035byG2uGrn4QkOG0XU6Yri3Yz4cmancwmGVNWu23vk+csx5ZwAAAAAAAAAAAAAQOe2c3xnJ/7mBc0VWhz8etjIlmoRq3rT+b9qOfe9+Xr9mznTU+fqrYxN9SwSWAWAWA9B9G0/8AhqsfhxD7nTh/k3tLPsTHi8pt+Pv6Z60/vKXG04YAAAAAAAAAALgUzAMyAo5AQSlt2gZmiq8Odj9zIllpRtr15/lfn/Bo3/feq2VP4fzn9lbGF0sqWITkygyZQZMoMpt6NqmzE0+DpT/uUl+1G5pJ5w85t+njbq+Mek/umxuPOgAAAAAAAAABoyrAYZYhgY3i2BjqY12fU/IDgYdAZ2iq8Obj9xEs1KOuP3kumMfBv+TTvx7UPSbKq+6mPH9o+iuU13VyplBkygyZQZMoMpP6PqmXE1IfHRv/AGSX/szZ00+3MeDjbcpzYpq6T6x/D0E3nlgAAAAAAAAAA5lRAa1RMDXlcDFX9mXyvyA5+HQGxJFZXhzMfuZEs1KPNfeLpjJdzRq345O7sqrhXHw/dkcTXdjKmUGTKDJlCclgZdTVetyeMoPmlJ03+eLS8cpksziuGjtGjf01cdIz8p+mXpx0XjgAAAAAAAAAAwuiBY8OBhnhANLG4J5ZWW9MDjUI22NWZEkM0iGSHK0huZEslKO1nacH+JrvT+tjXvx7LsbLq+9mnrHovdVGrl34olhqYyMdjkl0c5GVotzM4hjekYcfCRG/DJ2FXRY9JR4SfYRvwn7PUteklzRl4DfW+zyU9KuMoyjHbGUZxbe5xaa8UIr7yrSxVE0zPOMfNKp+kmp7uFpr5qsn5RRszrJ6OHT/AE3bjncn5fy1qvpCxb9ilhY9cKs/3or9rr6QzU/07pY96qqfOI/aW1oPX2s60Y4uNHkZNRc6cJwdNvdJ3k7riWt6qre9rkw6vYFmLUzYmd6O6Zic/pD0dM33kwAAAAAAAAAAAa9bBwn7UF17n4AadbQ0ObMupkYWhycZoaPPn71/BDJGUe0toqHJVMilnjFyjeXvR2rm6DHdpzRMN3Q3Zt36Kpnhnj8J4IZLFHK3nvYtQ0J4j7xN7r2Zk7mpnFWYdlYMrusvbLlhBuo7WVywqJwjtZVWGQwr2krlh1wGEdpK5UVwJwb8nIrgMI35eoanY7lsJTzO86X3U+Pq+y31xynRsVb1EPGbUsdlqascp4x5/wAu2ZnOAAAAAAAAAAAAAsnTT3ojCYnDl6Q0TmV4bJcHuZWYZqLkd7x7WLRk8NWnBxkoNtwdnaz5utbjm3bW7X4Pb6HXxd08RPvYw4f2ectsadR9UJP6EYlM3KY5zCWYJ3pwbTUkrST2NNbGmSZ72WxBlQJUuElwYUuDCjmiE4SDUnTVOhVq06tWFOnUgpKUpxjFTg+nnaf+02NPcimZiZ4ORtjSV3rdNVEZmJxw6T9J9Uqq64YKO/FU38maf6Uzam/bjvcSnZWsq/xz58PVgpa8YKUlHlmr7M0qVSMe2TWztKxqLc97JVsbWRGdz9YykUJqSTTTTV00001xTM7mTExOJXBAAAAAAAAAAAY6hErUuPpTB8pvV7bmY5ht2q8ckbxWCyvnKTDbi6jeMfJ1akXubU1+ZbfFM1LvCp6DQz2lqPDg5+K0ko7ErvrskY85bc04nDD9vm9yiuxsrM4ZqbdMxla8VU4pdSRG8v2ULHVm/el2O3kMp7OFGm98pP8AM2MrbkLeSIyYhcqYTwXKmEcFeTBlM/R9p90prB1ZfdTdqLb/AKc37vyvz6zb013E7s8nntuaCLlPb0R7Uc/GOvxj0+D0pHQeRAAAAAAAAAACjQFsqZGFoqaeK0dGa3dpWaWWm7MPP9d9X6sVGrTi55bxeXni/qn5mtftTMZh3tk66m3VNM8p6oRU0XXk9lGp22j5s1uzq6OxVqrXOaoZ6ODqUko1Y5c18u1O9t+7rRWuiY5sum1FFeYpllyFG5vGQIyrlBlXKDJYAEAC/OtjW1NbGmSYeuaoaa+14dSk1y1P1Ky6Vul1Nbeu/A6di5v0+Lwm09FOlvTEe7PGPp5O4ZnOAAAAAAAAAAAAYGnjKGZNcSkwz26sIxj9GW2pGOYb1F1HNOYO9KTS9an6647N67rmG5Rml0NFqNy7Ezy5I9m5zSeniFuYJwpnCcKcoMm6tdUjKd1VNvcm+pMniezHerklwt1tLzHFG9SZHzuK7b+QMx3Q6OgtLzwdXlqclK6cZ07PLUjwfCz23Mlu5NFWYamt0dOrt7lUfCeiQ0vSBiJ1KcI0qNpVIRyqNTM1KSVk82/bwM8aquZjg5NewLFFFVU1TwiZ7u7yekW6ToPIZlUhYAAAAAAAAAAKOITlgrYdS3orML03MOFpPQ72ygr8UUmltW70S8s0vhnh6sqbVo+1Tv8AA+bs3dhzrtExVwe00Gqpu2ozPGGGllavJyvwVvNmPEQ24qqq4xHBdePwt9cv4HBOKuqnKx5ow7nLzGTd6zLLT5R+zCf5abXjYmIqnkxVV2afeqj5s0cBXl/y5fmlFeFy3Z1ywzrdPT3/AKNqjq3iJ+6l/c/JF4sVSw1bWsU8suhQ1JrS3trqil5svGmlq17cojlH6/R0KGoL96T7ZL6IvGlhqV7dq7sfJItAaq08NNVFThKa9mclKUovocnsM9uzTROcOXq9pXdRTuzVOOnCI/RJLGbi5mIXEoAAAAAAAAAAAAAo0BwNZNWKeLjtilJbVJbHcxXLcVN7S62uxPgjtP0fJe07r55fRIwfZodX/nK8cOHk38PqLSW9Rf5c36rl409PRr17Yuz3z6ejp4fValH3e60fIvFqIalevrq5t2noSkvcXbd+ZeKIYZ1Vc97ap4GEd0YrqSJ3YYpvVzzlmVJcCcKb8qqC4DCMyusSgAAAAAAAAAAAAAAAAAAAAAAAAAAAAAA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32772" name="AutoShape 4" descr="data:image/jpeg;base64,/9j/4AAQSkZJRgABAQAAAQABAAD/2wCEAAkGBxQQEBAODxAPDw8QEA8QDg0QDw8PEA4QFBEWFhQVFBQYHCggGBolGxQUITEhJSkrLi4vFx8/ODMsNygtLisBCgoKDg0OGhAQGiwkHCQtLCwsLCwsLCwsLCwsLCwsLCwsLC0sLCwsLCwsLCwsLCwsLCwsLCwsLCwsLCwsLCwsLP/AABEIARAAuQMBEQACEQEDEQH/xAAcAAEAAQUBAQAAAAAAAAAAAAAABgECAwQFBwj/xABBEAACAQICBQgHBwMCBwAAAAAAAQIDEQQSBQYhMVETQWFxgZGhsQciMkJScsEUI2KCssLRM5LhFaIkQ1Njc9Lw/8QAGwEBAAIDAQEAAAAAAAAAAAAAAAECAwQFBgf/xAA2EQEAAQMBBQUFBwQDAAAAAAAAAQIDEQQFEiExURNBYYGxIjJxkdEUIyQzocHhBkJD8BU08f/aAAwDAQACEQMRAD8A9wAAAAAAAAAAAAAAAAAAAAAAAAAAAAAAAAAABgrYqMdl7v4V9eAGNYpvckvEDJGqwMiqcQL0wAAAAAAAAAAAAAAAAAAAAAOZpXSOR8nB+u16z+FfyBzqcwNiFYDcjnjHlLqcd8o5bO3O4v6MhLcdrX5rXv0Eoa/2hxazQlFPYpNpp8E7biE4bUJXV0ShcAAAAAAAAAAAAAAAAAAMWKrqnCdSW6EXJ9NuYCG0azk3OTvKTbb6WBtxmE4ZFV2PjsfdvKpiHQwuOTiob2E4bua0FHnSSBhjxdZSWXrTRKMKYKttSfvJd9iUS6AQAAAAAAAAAAAAAAAAAHF1trZcPl+OpCL6leX7QIxh6lgNpViFlHVIXiGaljHHc+1JJ94W3WxHHviDCssTm2u9+KdrhEw2aVbn4buiwY5h34u6T47SyqoAAAAAAAAAAAAAAAABwNco3pU//J+yQEUjKxEphfypC8HLBeIXKuRlkiGSFYjJhsU6hKsw3KNQliqSjCv1IfJHyLMbKAAAAAAAAAAAAAAAAAcvWOhnw8uMGp92x+DYEKqRIWhrTlYheHD07p3kHCKtmltd1e0b2MF25NPCHV0Ojpuxv3OTJHHVdjyxaautj3d5r/aLng7M7I0s8qqo84+jLDS81vp9za+hP2me+GOrYlE+7c/T+W1S1gS9qnPscWXjVR3wwVbCuf21x+rcp6yUuflI9cG/K5eNTQ1a9h6ruxPn9Uvw2t+CaSWISskvXp1Ybl+KJeNRb6tSvY+tp/x/KYn0lvUtP4afs4rDvo5WCfiy8XaJ74a9Wg1NPO3V8pbtLEQltjOElxjKL8i+Ya9VuunnEx5MpKgAAAAAAAAAAAAAC2cU009qas1xTAgmksI6VSVN8z9V8Y8zIlMOVWRDLDzfWavnxFThF5V2bDTr41S9JpqdyzTH+8UqwWlLU6cWk7QivA1951abGYictj/UovekN5PYT3Su+2U37qG9Ceyr6nKUnzDNJu3YU5OkxilO9dhbLCU3zkbsJ7a5Cz/T4700uobsLfaKu+HW1fx9TC1oSVWUqLko1aUpOUXFuzaT3Nb9nAy266qKufBoa7T2tTamN2Iq7px3/wAvVkdJ4kAAAAAAAAAAAAABy9PaN5aF4/1IXy/iXPEDz/E1Mt77Gr3T2NW3lZ4MtPHg8urXnNv4p7+ls0XrN3uh2lKxgdGMxGDlAtmVVVBvSuVYYN+VViHxIwnfXrEviMG+uWLfEYTvwzUMRKUowT2ylGKXTJ2XmTEcUVV0xEz0e9xVklwVjrvnc81QgAAAAAAAAAAAFs5pb3YDBUxVvZi5dbyojKcIjrXo/PTr4mUVGUKFVqML+vJQbV/ie5EVTwZrFP3lOesPFFhsRT9bkqkU/ija/eafZzMcXoo1dNNXsyt+1VF7St1opNqG1Rrap6MkcXLoMc0NmnUT3wyxxLI3WSL/AIMixD4Ebsr9rT0Xqt0DEp7Sheqg4maJdrD6tYupThVp4WrOnOKlCcXB5ovc7Zr+Bfs68Zw1atZpaappm5ETHx+iR6lanV/tNPEYmlKjSoyzqM7Zqk17No8yT23fBGazZq3s1ObtLaNmLU27VWZnhw5RHe9UN55cAAAAAAAAAAAGpicYk8sbZudvdH/IGnUxcVtvnl0bfEhbg1KuOk91o9W1+IwbzSnRzu8m5PpbYwneXx0HCorSin2FZheivDmaW1NptO0V3FJpbdF95lrFoN4Wot/Jybt0Pga1ynDtaO92kYnnDmxRjb8MkUQsyRRCcMtOm5NRj7Umox627LxIZIxHGeT6KwGHVKlTpLdTpwgvyxSOrTGIw8Dcr365qnvlnJUAAAAAAAAAAABo6YxnI0nJe02ox63z9iTYEZ+035wLo1QLs4GelIDp4WrYhaGWtUuQtEoL6RcEpYWc7bYOEk+qST8GzDdj2XT2dcxeiOry6KNR6RlSIWXxITDu6m4Llsdhab2pVY1JdVP1/wBviWtRmuIYNdc7PTV1eGPnwe7nTeIAAAAAAAAAAAAA4+s9Bzoxa92ab6mmvqBGVQYFVBoJwrdkGGWlXtvCcOhQxHSQnDY5cLYRfXzEpYOqueWWK7ZoxXZ9lv7Opzfp/wB7nlqRpPUL0glkiiJWiE39FdC+LqVf+lRt2zkl5RkZtNHt5crbdeNPTT1n0h62b7yoAAAAAAAAAAAAFtSCknFq6as1xA4OL0TKL9RZ481vaXWiJWjDQxFF0/bi433X5yFsw1eWg+dBMRCrimRlbdY22tzGVooWyxjRGV+zQnW7SnKyVGLvGDvNrc5bkuw1L1zPB3tm6SaIm5VHGeSPKJhy6uFyiDDLGJVkiHofovglDET55ThHsjFv95t6XlMvP7dq9qinwmfn/wCPR6ErrqNx52WQIAAAAAAAAAAAAAAcPWz+lB8/KW7HF38kBFUisrw52lZtU6ji3F5J2abTTs+dFK+UtvS47WmJ6x6ohT09iY7FXm/myz8WjTi5V1emq0lif7YK2ma9RWlVlZ71FKF+4iblXVe3pLVM5ilqKBibmFcoMLoxBhljEhkiE+1BllpfNUk/JfQ3tNHsPLbZqzqMdIh6DhZeKNmHDqhtEqgAAAAAAAAAAAAAI9rfP1aUeMpPuVvqBG2VlaHL0p7El+GS8CtXKWxZnFdM+MIEkc97KGeECsyzUwyqBVkwrlGTC6MCExDJGIXiEw1SnaEV0t+J0NP+XDx+1pzq6vL0h6DhJ7E+0zw5NbpFmMAAAAAAAAAAAAABFtbp/eU48IN98v8AAHCkQtDm45XT6mVnky0TiYQqnTOZL3VNLNGBVmiGVRIXwZBkwuUQnC9RITEJFq5OyS6/M6Vj8uHitqT+Mr8vSHoOi53ijM51Tr0nsXcWYV4AAAAAAAAAAAAAIhrPK+ItwhBeb+oHHmQmGji0VZYRKNM5dU8Xv7cZpifBkjAqzRC/KQsZQGUC5IkdjQb2r/7nOjY/Lh4faf8A3Lnxj0h6DoV7DM0Zdug966mTDDLKSgAAAAAAAAAAAACF6wSvianRlXdBAc6SIWhpYtbCGSEYUd/XLzZya/el7/TTmzRPhC7KVZywCwCwFbEj0HU/DU5Yek3Thmea8squ/WfOdGx+XDxG1I/F1+XpCWUaUYLYkjM505X0t/YTClTMSgAAAAAAAAAAAACEaXd8RVf42u7Z9ANXKRK0NLGrYVZKUZS2y+aX6mcy570vdaKc6ej4QrYo2slgZUsDJYBYCZaqYq1GEeDn+pnQ0/5cPHbWjGrq8vSEtoYm9tpnc2W5QleXY2TDFU2SVQAAAAAAAAAAAAILjXetVf8A3Kn6mBY0VWhoY9bCJZaEaS2y+Z/Q51335e02fP4aj4furYxt3KliBSwMlgZLBKXar6PlUw6nGOZKc47LXTvf6nQ035byG2uGrn4QkOG0XU6Yri3Yz4cmancwmGVNWu23vk+csx5ZwAAAAAAAAAAAAAQOe2c3xnJ/7mBc0VWhz8etjIlmoRq3rT+b9qOfe9+Xr9mznTU+fqrYxN9SwSWAWAWA9B9G0/8AhqsfhxD7nTh/k3tLPsTHi8pt+Pv6Z60/vKXG04YAAAAAAAAAALgUzAMyAo5AQSlt2gZmiq8Odj9zIllpRtr15/lfn/Bo3/feq2VP4fzn9lbGF0sqWITkygyZQZMoMpt6NqmzE0+DpT/uUl+1G5pJ5w85t+njbq+Mek/umxuPOgAAAAAAAAABoyrAYZYhgY3i2BjqY12fU/IDgYdAZ2iq8Obj9xEs1KOuP3kumMfBv+TTvx7UPSbKq+6mPH9o+iuU13VyplBkygyZQZMoMpP6PqmXE1IfHRv/AGSX/szZ00+3MeDjbcpzYpq6T6x/D0E3nlgAAAAAAAAAA5lRAa1RMDXlcDFX9mXyvyA5+HQGxJFZXhzMfuZEs1KPNfeLpjJdzRq345O7sqrhXHw/dkcTXdjKmUGTKDJlCclgZdTVetyeMoPmlJ03+eLS8cpksziuGjtGjf01cdIz8p+mXpx0XjgAAAAAAAAAAwuiBY8OBhnhANLG4J5ZWW9MDjUI22NWZEkM0iGSHK0huZEslKO1nacH+JrvT+tjXvx7LsbLq+9mnrHovdVGrl34olhqYyMdjkl0c5GVotzM4hjekYcfCRG/DJ2FXRY9JR4SfYRvwn7PUteklzRl4DfW+zyU9KuMoyjHbGUZxbe5xaa8UIr7yrSxVE0zPOMfNKp+kmp7uFpr5qsn5RRszrJ6OHT/AE3bjncn5fy1qvpCxb9ilhY9cKs/3or9rr6QzU/07pY96qqfOI/aW1oPX2s60Y4uNHkZNRc6cJwdNvdJ3k7riWt6qre9rkw6vYFmLUzYmd6O6Zic/pD0dM33kwAAAAAAAAAAAa9bBwn7UF17n4AadbQ0ObMupkYWhycZoaPPn71/BDJGUe0toqHJVMilnjFyjeXvR2rm6DHdpzRMN3Q3Zt36Kpnhnj8J4IZLFHK3nvYtQ0J4j7xN7r2Zk7mpnFWYdlYMrusvbLlhBuo7WVywqJwjtZVWGQwr2krlh1wGEdpK5UVwJwb8nIrgMI35eoanY7lsJTzO86X3U+Pq+y31xynRsVb1EPGbUsdlqascp4x5/wAu2ZnOAAAAAAAAAAAAAsnTT3ojCYnDl6Q0TmV4bJcHuZWYZqLkd7x7WLRk8NWnBxkoNtwdnaz5utbjm3bW7X4Pb6HXxd08RPvYw4f2ectsadR9UJP6EYlM3KY5zCWYJ3pwbTUkrST2NNbGmSZ72WxBlQJUuElwYUuDCjmiE4SDUnTVOhVq06tWFOnUgpKUpxjFTg+nnaf+02NPcimZiZ4ORtjSV3rdNVEZmJxw6T9J9Uqq64YKO/FU38maf6Uzam/bjvcSnZWsq/xz58PVgpa8YKUlHlmr7M0qVSMe2TWztKxqLc97JVsbWRGdz9YykUJqSTTTTV00001xTM7mTExOJXBAAAAAAAAAAAY6hErUuPpTB8pvV7bmY5ht2q8ckbxWCyvnKTDbi6jeMfJ1akXubU1+ZbfFM1LvCp6DQz2lqPDg5+K0ko7ErvrskY85bc04nDD9vm9yiuxsrM4ZqbdMxla8VU4pdSRG8v2ULHVm/el2O3kMp7OFGm98pP8AM2MrbkLeSIyYhcqYTwXKmEcFeTBlM/R9p90prB1ZfdTdqLb/AKc37vyvz6zb013E7s8nntuaCLlPb0R7Uc/GOvxj0+D0pHQeRAAAAAAAAAACjQFsqZGFoqaeK0dGa3dpWaWWm7MPP9d9X6sVGrTi55bxeXni/qn5mtftTMZh3tk66m3VNM8p6oRU0XXk9lGp22j5s1uzq6OxVqrXOaoZ6ODqUko1Y5c18u1O9t+7rRWuiY5sum1FFeYpllyFG5vGQIyrlBlXKDJYAEAC/OtjW1NbGmSYeuaoaa+14dSk1y1P1Ky6Vul1Nbeu/A6di5v0+Lwm09FOlvTEe7PGPp5O4ZnOAAAAAAAAAAAAYGnjKGZNcSkwz26sIxj9GW2pGOYb1F1HNOYO9KTS9an6647N67rmG5Rml0NFqNy7Ezy5I9m5zSeniFuYJwpnCcKcoMm6tdUjKd1VNvcm+pMniezHerklwt1tLzHFG9SZHzuK7b+QMx3Q6OgtLzwdXlqclK6cZ07PLUjwfCz23Mlu5NFWYamt0dOrt7lUfCeiQ0vSBiJ1KcI0qNpVIRyqNTM1KSVk82/bwM8aquZjg5NewLFFFVU1TwiZ7u7yekW6ToPIZlUhYAAAAAAAAAAKOITlgrYdS3orML03MOFpPQ72ygr8UUmltW70S8s0vhnh6sqbVo+1Tv8AA+bs3dhzrtExVwe00Gqpu2ozPGGGllavJyvwVvNmPEQ24qqq4xHBdePwt9cv4HBOKuqnKx5ow7nLzGTd6zLLT5R+zCf5abXjYmIqnkxVV2afeqj5s0cBXl/y5fmlFeFy3Z1ywzrdPT3/AKNqjq3iJ+6l/c/JF4sVSw1bWsU8suhQ1JrS3trqil5svGmlq17cojlH6/R0KGoL96T7ZL6IvGlhqV7dq7sfJItAaq08NNVFThKa9mclKUovocnsM9uzTROcOXq9pXdRTuzVOOnCI/RJLGbi5mIXEoAAAAAAAAAAAAAo0BwNZNWKeLjtilJbVJbHcxXLcVN7S62uxPgjtP0fJe07r55fRIwfZodX/nK8cOHk38PqLSW9Rf5c36rl409PRr17Yuz3z6ejp4fValH3e60fIvFqIalevrq5t2noSkvcXbd+ZeKIYZ1Vc97ap4GEd0YrqSJ3YYpvVzzlmVJcCcKb8qqC4DCMyusSgAAAAAAAAAAAAAAAAAAAAAAAAAAAAAA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pic>
        <p:nvPicPr>
          <p:cNvPr id="32776" name="Picture 8" descr="http://guiapracticadelpmp.com/wp-content/uploads/2009/09/untitled.bmp"/>
          <p:cNvPicPr>
            <a:picLocks noChangeAspect="1" noChangeArrowheads="1"/>
          </p:cNvPicPr>
          <p:nvPr/>
        </p:nvPicPr>
        <p:blipFill>
          <a:blip r:embed="rId3"/>
          <a:srcRect/>
          <a:stretch>
            <a:fillRect/>
          </a:stretch>
        </p:blipFill>
        <p:spPr bwMode="auto">
          <a:xfrm>
            <a:off x="3678429" y="1917456"/>
            <a:ext cx="1329942" cy="1949197"/>
          </a:xfrm>
          <a:prstGeom prst="rect">
            <a:avLst/>
          </a:prstGeom>
          <a:noFill/>
        </p:spPr>
      </p:pic>
      <p:sp>
        <p:nvSpPr>
          <p:cNvPr id="10" name="9 CuadroTexto"/>
          <p:cNvSpPr txBox="1"/>
          <p:nvPr/>
        </p:nvSpPr>
        <p:spPr>
          <a:xfrm>
            <a:off x="155575" y="1595451"/>
            <a:ext cx="4187825" cy="615553"/>
          </a:xfrm>
          <a:prstGeom prst="rect">
            <a:avLst/>
          </a:prstGeom>
          <a:noFill/>
        </p:spPr>
        <p:txBody>
          <a:bodyPr wrap="square" rtlCol="0">
            <a:spAutoFit/>
          </a:bodyPr>
          <a:lstStyle/>
          <a:p>
            <a:r>
              <a:rPr lang="es-CL" sz="3400" dirty="0" smtClean="0">
                <a:solidFill>
                  <a:srgbClr val="92D050"/>
                </a:solidFill>
                <a:latin typeface="Aharoni" pitchFamily="2" charset="-79"/>
                <a:cs typeface="Aharoni" pitchFamily="2" charset="-79"/>
              </a:rPr>
              <a:t>¿ Qué Hace POD ?</a:t>
            </a:r>
            <a:endParaRPr lang="es-CL" sz="3400" dirty="0">
              <a:solidFill>
                <a:srgbClr val="92D050"/>
              </a:solidFill>
              <a:latin typeface="Aharoni" pitchFamily="2" charset="-79"/>
              <a:cs typeface="Aharoni" pitchFamily="2" charset="-79"/>
            </a:endParaRPr>
          </a:p>
        </p:txBody>
      </p:sp>
      <p:sp>
        <p:nvSpPr>
          <p:cNvPr id="11" name="10 CuadroTexto"/>
          <p:cNvSpPr txBox="1"/>
          <p:nvPr/>
        </p:nvSpPr>
        <p:spPr>
          <a:xfrm>
            <a:off x="4343400" y="1595451"/>
            <a:ext cx="4890255" cy="615553"/>
          </a:xfrm>
          <a:prstGeom prst="rect">
            <a:avLst/>
          </a:prstGeom>
          <a:noFill/>
        </p:spPr>
        <p:txBody>
          <a:bodyPr wrap="square" rtlCol="0">
            <a:spAutoFit/>
          </a:bodyPr>
          <a:lstStyle/>
          <a:p>
            <a:r>
              <a:rPr lang="es-CL" sz="3400" dirty="0" smtClean="0">
                <a:solidFill>
                  <a:srgbClr val="C00000"/>
                </a:solidFill>
                <a:latin typeface="Aharoni" pitchFamily="2" charset="-79"/>
                <a:cs typeface="Aharoni" pitchFamily="2" charset="-79"/>
              </a:rPr>
              <a:t>¿ Qué No Hace POD ?</a:t>
            </a:r>
            <a:endParaRPr lang="es-CL" sz="3400" dirty="0">
              <a:solidFill>
                <a:srgbClr val="C00000"/>
              </a:solidFill>
              <a:latin typeface="Aharoni" pitchFamily="2" charset="-79"/>
              <a:cs typeface="Aharoni" pitchFamily="2" charset="-79"/>
            </a:endParaRPr>
          </a:p>
        </p:txBody>
      </p:sp>
      <p:pic>
        <p:nvPicPr>
          <p:cNvPr id="8" name="Imagen 7" descr="duoc.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
        <p:nvSpPr>
          <p:cNvPr id="3" name="CuadroTexto 2"/>
          <p:cNvSpPr txBox="1"/>
          <p:nvPr/>
        </p:nvSpPr>
        <p:spPr>
          <a:xfrm>
            <a:off x="307975" y="2662682"/>
            <a:ext cx="3883025" cy="1908215"/>
          </a:xfrm>
          <a:prstGeom prst="rect">
            <a:avLst/>
          </a:prstGeom>
          <a:noFill/>
        </p:spPr>
        <p:txBody>
          <a:bodyPr wrap="square" rtlCol="0">
            <a:spAutoFit/>
          </a:bodyPr>
          <a:lstStyle/>
          <a:p>
            <a:pPr marL="285750" indent="-285750">
              <a:buFontTx/>
              <a:buChar char="-"/>
            </a:pPr>
            <a:r>
              <a:rPr lang="es-CL" sz="2000" dirty="0" smtClean="0"/>
              <a:t>Ingresa eventos.</a:t>
            </a:r>
          </a:p>
          <a:p>
            <a:pPr marL="285750" indent="-285750">
              <a:buFontTx/>
              <a:buChar char="-"/>
            </a:pPr>
            <a:r>
              <a:rPr lang="es-CL" sz="2000" dirty="0" smtClean="0"/>
              <a:t>Utiliza funcionalidades del Celular.</a:t>
            </a:r>
          </a:p>
          <a:p>
            <a:pPr marL="285750" indent="-285750">
              <a:buFontTx/>
              <a:buChar char="-"/>
            </a:pPr>
            <a:r>
              <a:rPr lang="es-CL" sz="2000" dirty="0" smtClean="0"/>
              <a:t>Reporte local.</a:t>
            </a:r>
          </a:p>
          <a:p>
            <a:pPr marL="285750" indent="-285750">
              <a:buFontTx/>
              <a:buChar char="-"/>
            </a:pPr>
            <a:r>
              <a:rPr lang="es-CL" sz="2000" dirty="0" smtClean="0"/>
              <a:t>Online - Offline</a:t>
            </a:r>
          </a:p>
          <a:p>
            <a:pPr marL="285750" indent="-285750">
              <a:buFontTx/>
              <a:buChar char="-"/>
            </a:pPr>
            <a:endParaRPr lang="es-CL" dirty="0"/>
          </a:p>
        </p:txBody>
      </p:sp>
      <p:sp>
        <p:nvSpPr>
          <p:cNvPr id="13" name="CuadroTexto 12"/>
          <p:cNvSpPr txBox="1"/>
          <p:nvPr/>
        </p:nvSpPr>
        <p:spPr>
          <a:xfrm>
            <a:off x="5112313" y="2662682"/>
            <a:ext cx="3803087" cy="1015663"/>
          </a:xfrm>
          <a:prstGeom prst="rect">
            <a:avLst/>
          </a:prstGeom>
          <a:noFill/>
        </p:spPr>
        <p:txBody>
          <a:bodyPr wrap="square" rtlCol="0">
            <a:spAutoFit/>
          </a:bodyPr>
          <a:lstStyle/>
          <a:p>
            <a:pPr marL="285750" indent="-285750">
              <a:buFontTx/>
              <a:buChar char="-"/>
            </a:pPr>
            <a:r>
              <a:rPr lang="es-CL" sz="2000" dirty="0" smtClean="0"/>
              <a:t>No genera Guías (Solicitudes)</a:t>
            </a:r>
          </a:p>
          <a:p>
            <a:pPr marL="285750" indent="-285750">
              <a:buFontTx/>
              <a:buChar char="-"/>
            </a:pPr>
            <a:r>
              <a:rPr lang="es-CL" sz="2000" dirty="0" smtClean="0"/>
              <a:t>No es multiplataforma</a:t>
            </a:r>
          </a:p>
          <a:p>
            <a:pPr marL="285750" indent="-285750">
              <a:buFontTx/>
              <a:buChar char="-"/>
            </a:pPr>
            <a:r>
              <a:rPr lang="es-CL" sz="2000" dirty="0" smtClean="0"/>
              <a:t>No genera reporte centralizado</a:t>
            </a:r>
          </a:p>
        </p:txBody>
      </p:sp>
    </p:spTree>
    <p:extLst>
      <p:ext uri="{BB962C8B-B14F-4D97-AF65-F5344CB8AC3E}">
        <p14:creationId xmlns:p14="http://schemas.microsoft.com/office/powerpoint/2010/main" val="967252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Estado del arte – </a:t>
            </a:r>
            <a:r>
              <a:rPr lang="es-ES" dirty="0" err="1" smtClean="0"/>
              <a:t>iso</a:t>
            </a:r>
            <a:r>
              <a:rPr lang="es-ES" dirty="0" smtClean="0"/>
              <a:t> 9126</a:t>
            </a:r>
            <a:endParaRPr lang="es-ES" dirty="0"/>
          </a:p>
        </p:txBody>
      </p:sp>
      <p:sp>
        <p:nvSpPr>
          <p:cNvPr id="3" name="Marcador de contenido 2"/>
          <p:cNvSpPr>
            <a:spLocks noGrp="1"/>
          </p:cNvSpPr>
          <p:nvPr>
            <p:ph idx="1"/>
          </p:nvPr>
        </p:nvSpPr>
        <p:spPr/>
        <p:txBody>
          <a:bodyPr/>
          <a:lstStyle/>
          <a:p>
            <a:r>
              <a:rPr lang="es-ES_tradnl" dirty="0"/>
              <a:t> </a:t>
            </a:r>
          </a:p>
          <a:p>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642750807"/>
              </p:ext>
            </p:extLst>
          </p:nvPr>
        </p:nvGraphicFramePr>
        <p:xfrm>
          <a:off x="1524000" y="1397000"/>
          <a:ext cx="6096000" cy="741680"/>
        </p:xfrm>
        <a:graphic>
          <a:graphicData uri="http://schemas.openxmlformats.org/drawingml/2006/table">
            <a:tbl>
              <a:tblPr firstRow="1" bandRow="1">
                <a:tableStyleId>{2D5ABB26-0587-4C30-8999-92F81FD0307C}</a:tableStyleId>
              </a:tblPr>
              <a:tblGrid>
                <a:gridCol w="2032000"/>
                <a:gridCol w="2032000"/>
                <a:gridCol w="2032000"/>
              </a:tblGrid>
              <a:tr h="370840">
                <a:tc>
                  <a:txBody>
                    <a:bodyPr/>
                    <a:lstStyle/>
                    <a:p>
                      <a:endParaRPr lang="es-ES" dirty="0"/>
                    </a:p>
                  </a:txBody>
                  <a:tcPr/>
                </a:tc>
                <a:tc>
                  <a:txBody>
                    <a:bodyPr/>
                    <a:lstStyle/>
                    <a:p>
                      <a:endParaRPr lang="es-ES"/>
                    </a:p>
                  </a:txBody>
                  <a:tcPr/>
                </a:tc>
                <a:tc>
                  <a:txBody>
                    <a:bodyPr/>
                    <a:lstStyle/>
                    <a:p>
                      <a:endParaRPr lang="es-ES"/>
                    </a:p>
                  </a:txBody>
                  <a:tcPr/>
                </a:tc>
              </a:tr>
              <a:tr h="370840">
                <a:tc>
                  <a:txBody>
                    <a:bodyPr/>
                    <a:lstStyle/>
                    <a:p>
                      <a:endParaRPr lang="es-ES"/>
                    </a:p>
                  </a:txBody>
                  <a:tcPr/>
                </a:tc>
                <a:tc>
                  <a:txBody>
                    <a:bodyPr/>
                    <a:lstStyle/>
                    <a:p>
                      <a:endParaRPr lang="es-ES" dirty="0"/>
                    </a:p>
                  </a:txBody>
                  <a:tcPr/>
                </a:tc>
                <a:tc>
                  <a:txBody>
                    <a:bodyPr/>
                    <a:lstStyle/>
                    <a:p>
                      <a:endParaRPr lang="es-ES" dirty="0" smtClean="0"/>
                    </a:p>
                  </a:txBody>
                  <a:tcPr/>
                </a:tc>
              </a:tr>
            </a:tbl>
          </a:graphicData>
        </a:graphic>
      </p:graphicFrame>
      <p:pic>
        <p:nvPicPr>
          <p:cNvPr id="8" name="Imagen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430" y="1100628"/>
            <a:ext cx="9132570" cy="2122398"/>
          </a:xfrm>
          <a:prstGeom prst="rect">
            <a:avLst/>
          </a:prstGeom>
        </p:spPr>
      </p:pic>
      <p:graphicFrame>
        <p:nvGraphicFramePr>
          <p:cNvPr id="9" name="Tabla 8"/>
          <p:cNvGraphicFramePr>
            <a:graphicFrameLocks noGrp="1"/>
          </p:cNvGraphicFramePr>
          <p:nvPr>
            <p:extLst>
              <p:ext uri="{D42A27DB-BD31-4B8C-83A1-F6EECF244321}">
                <p14:modId xmlns:p14="http://schemas.microsoft.com/office/powerpoint/2010/main" val="1459746918"/>
              </p:ext>
            </p:extLst>
          </p:nvPr>
        </p:nvGraphicFramePr>
        <p:xfrm>
          <a:off x="161368" y="3223026"/>
          <a:ext cx="8857128" cy="1205538"/>
        </p:xfrm>
        <a:graphic>
          <a:graphicData uri="http://schemas.openxmlformats.org/drawingml/2006/table">
            <a:tbl>
              <a:tblPr firstRow="1" bandRow="1">
                <a:tableStyleId>{5940675A-B579-460E-94D1-54222C63F5DA}</a:tableStyleId>
              </a:tblPr>
              <a:tblGrid>
                <a:gridCol w="1107141"/>
                <a:gridCol w="1107141"/>
                <a:gridCol w="1107141"/>
                <a:gridCol w="1107141"/>
                <a:gridCol w="1107141"/>
                <a:gridCol w="1107141"/>
                <a:gridCol w="1107141"/>
                <a:gridCol w="1107141"/>
              </a:tblGrid>
              <a:tr h="401846">
                <a:tc>
                  <a:txBody>
                    <a:bodyPr/>
                    <a:lstStyle/>
                    <a:p>
                      <a:r>
                        <a:rPr lang="es-CL" dirty="0" err="1" smtClean="0"/>
                        <a:t>CChlile</a:t>
                      </a:r>
                      <a:endParaRPr lang="es-CL" dirty="0"/>
                    </a:p>
                  </a:txBody>
                  <a:tcPr/>
                </a:tc>
                <a:tc>
                  <a:txBody>
                    <a:bodyPr/>
                    <a:lstStyle/>
                    <a:p>
                      <a:r>
                        <a:rPr lang="es-CL" dirty="0" smtClean="0"/>
                        <a:t>2</a:t>
                      </a:r>
                      <a:endParaRPr lang="es-CL" dirty="0"/>
                    </a:p>
                  </a:txBody>
                  <a:tcPr/>
                </a:tc>
                <a:tc>
                  <a:txBody>
                    <a:bodyPr/>
                    <a:lstStyle/>
                    <a:p>
                      <a:r>
                        <a:rPr lang="es-CL" dirty="0" smtClean="0"/>
                        <a:t>1</a:t>
                      </a:r>
                      <a:endParaRPr lang="es-CL" dirty="0"/>
                    </a:p>
                  </a:txBody>
                  <a:tcPr/>
                </a:tc>
                <a:tc>
                  <a:txBody>
                    <a:bodyPr/>
                    <a:lstStyle/>
                    <a:p>
                      <a:r>
                        <a:rPr lang="es-CL" dirty="0" smtClean="0"/>
                        <a:t>3</a:t>
                      </a:r>
                      <a:endParaRPr lang="es-CL" dirty="0"/>
                    </a:p>
                  </a:txBody>
                  <a:tcPr/>
                </a:tc>
                <a:tc>
                  <a:txBody>
                    <a:bodyPr/>
                    <a:lstStyle/>
                    <a:p>
                      <a:r>
                        <a:rPr lang="es-CL" dirty="0" smtClean="0"/>
                        <a:t>1</a:t>
                      </a:r>
                      <a:endParaRPr lang="es-CL" dirty="0"/>
                    </a:p>
                  </a:txBody>
                  <a:tcPr/>
                </a:tc>
                <a:tc>
                  <a:txBody>
                    <a:bodyPr/>
                    <a:lstStyle/>
                    <a:p>
                      <a:r>
                        <a:rPr lang="es-CL" dirty="0" smtClean="0"/>
                        <a:t>1</a:t>
                      </a:r>
                      <a:endParaRPr lang="es-CL" dirty="0"/>
                    </a:p>
                  </a:txBody>
                  <a:tcPr/>
                </a:tc>
                <a:tc>
                  <a:txBody>
                    <a:bodyPr/>
                    <a:lstStyle/>
                    <a:p>
                      <a:r>
                        <a:rPr lang="es-CL" dirty="0" smtClean="0"/>
                        <a:t>1</a:t>
                      </a:r>
                      <a:endParaRPr lang="es-CL" dirty="0"/>
                    </a:p>
                  </a:txBody>
                  <a:tcPr/>
                </a:tc>
                <a:tc>
                  <a:txBody>
                    <a:bodyPr/>
                    <a:lstStyle/>
                    <a:p>
                      <a:r>
                        <a:rPr lang="es-CL" dirty="0" smtClean="0"/>
                        <a:t>9</a:t>
                      </a:r>
                      <a:endParaRPr lang="es-CL" dirty="0"/>
                    </a:p>
                  </a:txBody>
                  <a:tcPr/>
                </a:tc>
              </a:tr>
              <a:tr h="401846">
                <a:tc>
                  <a:txBody>
                    <a:bodyPr/>
                    <a:lstStyle/>
                    <a:p>
                      <a:r>
                        <a:rPr lang="es-CL" dirty="0" err="1" smtClean="0"/>
                        <a:t>Chilex</a:t>
                      </a:r>
                      <a:endParaRPr lang="es-CL" dirty="0"/>
                    </a:p>
                  </a:txBody>
                  <a:tcPr/>
                </a:tc>
                <a:tc>
                  <a:txBody>
                    <a:bodyPr/>
                    <a:lstStyle/>
                    <a:p>
                      <a:r>
                        <a:rPr lang="es-CL" dirty="0" smtClean="0"/>
                        <a:t>2</a:t>
                      </a:r>
                      <a:endParaRPr lang="es-CL" dirty="0"/>
                    </a:p>
                  </a:txBody>
                  <a:tcPr/>
                </a:tc>
                <a:tc>
                  <a:txBody>
                    <a:bodyPr/>
                    <a:lstStyle/>
                    <a:p>
                      <a:r>
                        <a:rPr lang="es-CL" dirty="0" smtClean="0"/>
                        <a:t>1</a:t>
                      </a:r>
                      <a:endParaRPr lang="es-CL" dirty="0"/>
                    </a:p>
                  </a:txBody>
                  <a:tcPr/>
                </a:tc>
                <a:tc>
                  <a:txBody>
                    <a:bodyPr/>
                    <a:lstStyle/>
                    <a:p>
                      <a:r>
                        <a:rPr lang="es-CL" dirty="0" smtClean="0"/>
                        <a:t>3</a:t>
                      </a:r>
                      <a:endParaRPr lang="es-CL" dirty="0"/>
                    </a:p>
                  </a:txBody>
                  <a:tcPr/>
                </a:tc>
                <a:tc>
                  <a:txBody>
                    <a:bodyPr/>
                    <a:lstStyle/>
                    <a:p>
                      <a:r>
                        <a:rPr lang="es-CL" dirty="0" smtClean="0"/>
                        <a:t>1</a:t>
                      </a:r>
                      <a:endParaRPr lang="es-CL" dirty="0"/>
                    </a:p>
                  </a:txBody>
                  <a:tcPr/>
                </a:tc>
                <a:tc>
                  <a:txBody>
                    <a:bodyPr/>
                    <a:lstStyle/>
                    <a:p>
                      <a:r>
                        <a:rPr lang="es-CL" dirty="0" smtClean="0"/>
                        <a:t>1</a:t>
                      </a:r>
                      <a:endParaRPr lang="es-CL" dirty="0"/>
                    </a:p>
                  </a:txBody>
                  <a:tcPr/>
                </a:tc>
                <a:tc>
                  <a:txBody>
                    <a:bodyPr/>
                    <a:lstStyle/>
                    <a:p>
                      <a:r>
                        <a:rPr lang="es-CL" dirty="0" smtClean="0"/>
                        <a:t>1</a:t>
                      </a:r>
                      <a:endParaRPr lang="es-CL" dirty="0"/>
                    </a:p>
                  </a:txBody>
                  <a:tcPr/>
                </a:tc>
                <a:tc>
                  <a:txBody>
                    <a:bodyPr/>
                    <a:lstStyle/>
                    <a:p>
                      <a:r>
                        <a:rPr lang="es-CL" dirty="0" smtClean="0"/>
                        <a:t>9</a:t>
                      </a:r>
                      <a:endParaRPr lang="es-CL" dirty="0"/>
                    </a:p>
                  </a:txBody>
                  <a:tcPr/>
                </a:tc>
              </a:tr>
              <a:tr h="401846">
                <a:tc>
                  <a:txBody>
                    <a:bodyPr/>
                    <a:lstStyle/>
                    <a:p>
                      <a:r>
                        <a:rPr lang="es-CL" dirty="0" smtClean="0"/>
                        <a:t>LATAM</a:t>
                      </a:r>
                      <a:endParaRPr lang="es-CL" dirty="0"/>
                    </a:p>
                  </a:txBody>
                  <a:tcPr/>
                </a:tc>
                <a:tc>
                  <a:txBody>
                    <a:bodyPr/>
                    <a:lstStyle/>
                    <a:p>
                      <a:r>
                        <a:rPr lang="es-CL" dirty="0" smtClean="0"/>
                        <a:t>3</a:t>
                      </a:r>
                      <a:endParaRPr lang="es-CL" dirty="0"/>
                    </a:p>
                  </a:txBody>
                  <a:tcPr/>
                </a:tc>
                <a:tc>
                  <a:txBody>
                    <a:bodyPr/>
                    <a:lstStyle/>
                    <a:p>
                      <a:r>
                        <a:rPr lang="es-CL" dirty="0" smtClean="0"/>
                        <a:t>3</a:t>
                      </a:r>
                      <a:endParaRPr lang="es-CL" dirty="0"/>
                    </a:p>
                  </a:txBody>
                  <a:tcPr/>
                </a:tc>
                <a:tc>
                  <a:txBody>
                    <a:bodyPr/>
                    <a:lstStyle/>
                    <a:p>
                      <a:r>
                        <a:rPr lang="es-CL" dirty="0" smtClean="0"/>
                        <a:t>3</a:t>
                      </a:r>
                      <a:endParaRPr lang="es-CL" dirty="0"/>
                    </a:p>
                  </a:txBody>
                  <a:tcPr/>
                </a:tc>
                <a:tc>
                  <a:txBody>
                    <a:bodyPr/>
                    <a:lstStyle/>
                    <a:p>
                      <a:r>
                        <a:rPr lang="es-CL" dirty="0" smtClean="0"/>
                        <a:t>3</a:t>
                      </a:r>
                      <a:endParaRPr lang="es-CL" dirty="0"/>
                    </a:p>
                  </a:txBody>
                  <a:tcPr/>
                </a:tc>
                <a:tc>
                  <a:txBody>
                    <a:bodyPr/>
                    <a:lstStyle/>
                    <a:p>
                      <a:r>
                        <a:rPr lang="es-CL" dirty="0" smtClean="0"/>
                        <a:t>3</a:t>
                      </a:r>
                      <a:endParaRPr lang="es-CL" dirty="0"/>
                    </a:p>
                  </a:txBody>
                  <a:tcPr/>
                </a:tc>
                <a:tc>
                  <a:txBody>
                    <a:bodyPr/>
                    <a:lstStyle/>
                    <a:p>
                      <a:r>
                        <a:rPr lang="es-CL" dirty="0" smtClean="0"/>
                        <a:t>3</a:t>
                      </a:r>
                      <a:endParaRPr lang="es-CL" dirty="0"/>
                    </a:p>
                  </a:txBody>
                  <a:tcPr/>
                </a:tc>
                <a:tc>
                  <a:txBody>
                    <a:bodyPr/>
                    <a:lstStyle/>
                    <a:p>
                      <a:r>
                        <a:rPr lang="es-CL" dirty="0" smtClean="0"/>
                        <a:t>18</a:t>
                      </a:r>
                      <a:endParaRPr lang="es-CL" dirty="0"/>
                    </a:p>
                  </a:txBody>
                  <a:tcPr/>
                </a:tc>
              </a:tr>
            </a:tbl>
          </a:graphicData>
        </a:graphic>
      </p:graphicFrame>
      <p:sp>
        <p:nvSpPr>
          <p:cNvPr id="11" name="CuadroTexto 10"/>
          <p:cNvSpPr txBox="1"/>
          <p:nvPr/>
        </p:nvSpPr>
        <p:spPr>
          <a:xfrm>
            <a:off x="286872" y="1104767"/>
            <a:ext cx="2474256" cy="1169551"/>
          </a:xfrm>
          <a:prstGeom prst="rect">
            <a:avLst/>
          </a:prstGeom>
          <a:noFill/>
        </p:spPr>
        <p:txBody>
          <a:bodyPr wrap="square" rtlCol="0">
            <a:spAutoFit/>
          </a:bodyPr>
          <a:lstStyle/>
          <a:p>
            <a:r>
              <a:rPr lang="es-CL" sz="1400" dirty="0" smtClean="0"/>
              <a:t>Criterio de Evaluación:</a:t>
            </a:r>
          </a:p>
          <a:p>
            <a:r>
              <a:rPr lang="es-CL" sz="1400" dirty="0" smtClean="0"/>
              <a:t>3 – Satisfecho</a:t>
            </a:r>
          </a:p>
          <a:p>
            <a:r>
              <a:rPr lang="es-CL" sz="1400" dirty="0" smtClean="0"/>
              <a:t>2 – Medianamente Satisfecho</a:t>
            </a:r>
          </a:p>
          <a:p>
            <a:r>
              <a:rPr lang="es-CL" sz="1400" dirty="0" smtClean="0"/>
              <a:t>1 – Insatisfecho</a:t>
            </a:r>
          </a:p>
          <a:p>
            <a:r>
              <a:rPr lang="es-CL" sz="1400" dirty="0" smtClean="0"/>
              <a:t>0 – N/A</a:t>
            </a:r>
            <a:endParaRPr lang="es-CL" sz="1400" dirty="0"/>
          </a:p>
        </p:txBody>
      </p:sp>
      <p:sp>
        <p:nvSpPr>
          <p:cNvPr id="12" name="CuadroTexto 11"/>
          <p:cNvSpPr txBox="1"/>
          <p:nvPr/>
        </p:nvSpPr>
        <p:spPr>
          <a:xfrm>
            <a:off x="161368" y="4692134"/>
            <a:ext cx="7520940" cy="307777"/>
          </a:xfrm>
          <a:prstGeom prst="rect">
            <a:avLst/>
          </a:prstGeom>
          <a:noFill/>
        </p:spPr>
        <p:txBody>
          <a:bodyPr wrap="square" rtlCol="0">
            <a:spAutoFit/>
          </a:bodyPr>
          <a:lstStyle/>
          <a:p>
            <a:r>
              <a:rPr lang="es-CL" sz="1400" dirty="0" err="1" smtClean="0"/>
              <a:t>CChile</a:t>
            </a:r>
            <a:r>
              <a:rPr lang="es-CL" sz="1400" dirty="0" smtClean="0"/>
              <a:t> = Correos de Chile / </a:t>
            </a:r>
            <a:r>
              <a:rPr lang="es-CL" sz="1400" dirty="0" err="1" smtClean="0"/>
              <a:t>Chilex</a:t>
            </a:r>
            <a:r>
              <a:rPr lang="es-CL" sz="1400" dirty="0" smtClean="0"/>
              <a:t> = </a:t>
            </a:r>
            <a:r>
              <a:rPr lang="es-CL" sz="1400" dirty="0" err="1" smtClean="0"/>
              <a:t>Chilexpress</a:t>
            </a:r>
            <a:r>
              <a:rPr lang="es-CL" sz="1400" dirty="0" smtClean="0"/>
              <a:t> / LATAM = LAN y TAM</a:t>
            </a:r>
            <a:endParaRPr lang="es-CL" sz="1400" dirty="0"/>
          </a:p>
        </p:txBody>
      </p:sp>
      <p:pic>
        <p:nvPicPr>
          <p:cNvPr id="10" name="Imagen 9" descr="duoc.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2789501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Factibilidad TECNICA</a:t>
            </a:r>
            <a:endParaRPr lang="es-ES" dirty="0"/>
          </a:p>
        </p:txBody>
      </p:sp>
      <p:sp>
        <p:nvSpPr>
          <p:cNvPr id="6" name="Marcador de contenido 5"/>
          <p:cNvSpPr>
            <a:spLocks noGrp="1"/>
          </p:cNvSpPr>
          <p:nvPr>
            <p:ph idx="1"/>
          </p:nvPr>
        </p:nvSpPr>
        <p:spPr>
          <a:xfrm>
            <a:off x="822960" y="1267285"/>
            <a:ext cx="7520940" cy="3579849"/>
          </a:xfrm>
        </p:spPr>
        <p:txBody>
          <a:bodyPr/>
          <a:lstStyle/>
          <a:p>
            <a:r>
              <a:rPr lang="es-CL" dirty="0" smtClean="0"/>
              <a:t>-Implementación WS </a:t>
            </a:r>
            <a:r>
              <a:rPr lang="es-CL" dirty="0" err="1" smtClean="0"/>
              <a:t>Rest</a:t>
            </a:r>
            <a:r>
              <a:rPr lang="es-CL" dirty="0" smtClean="0"/>
              <a:t> y SOAP.</a:t>
            </a:r>
          </a:p>
          <a:p>
            <a:r>
              <a:rPr lang="es-CL" dirty="0" smtClean="0"/>
              <a:t>-Actualmente utilizada en Brasil.</a:t>
            </a:r>
          </a:p>
          <a:p>
            <a:r>
              <a:rPr lang="es-CL" dirty="0" smtClean="0"/>
              <a:t>-Redes 3G</a:t>
            </a:r>
          </a:p>
          <a:p>
            <a:r>
              <a:rPr lang="es-CL" dirty="0" smtClean="0"/>
              <a:t>-Infraestructura.</a:t>
            </a:r>
          </a:p>
          <a:p>
            <a:r>
              <a:rPr lang="es-CL" dirty="0" smtClean="0"/>
              <a:t>-APK</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307" y="2618528"/>
            <a:ext cx="1371429" cy="1371429"/>
          </a:xfrm>
          <a:prstGeom prst="rect">
            <a:avLst/>
          </a:prstGeom>
        </p:spPr>
      </p:pic>
      <p:pic>
        <p:nvPicPr>
          <p:cNvPr id="4" name="Imagen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10910" y="1037232"/>
            <a:ext cx="1185826" cy="1185826"/>
          </a:xfrm>
          <a:prstGeom prst="rect">
            <a:avLst/>
          </a:prstGeom>
        </p:spPr>
      </p:pic>
      <p:sp>
        <p:nvSpPr>
          <p:cNvPr id="7" name="AutoShape 4" descr="data:image/png;base64,iVBORw0KGgoAAAANSUhEUgAAAKYAAAEwCAMAAAAKHvqvAAAAvVBMVEX////nbwBTgqHmZwDnbQDmZADmagDlYQDmaQBOf59JfJ3mZgD649flYABCeJpKfZ3tmWf0xKrw8/bzwKTun3E9dZj87eXodhvW3+bo7fHK1t/99vL19/l8nbT31MLR2+OiuMi1xtPyt5eTrcB1mLGJprtjjKjrjVHslF7539H1y7V3mrKuwc/wrong5+zAztnpgDfvpXvpfC388erqhkTsj1XodBbtlmLunW7pfzTwq4TkVwDoeSb20bssbZN4+ZIqAAATHElEQVR4nO1d53riOBSNOzZgDyQm9BgMTiiBMKmTMu//WCvZVrElF6qY/Ti/dicgH0u6VRfdq6sL/kE8iyZQDtc10QxKoaaLZlAOX2PRDErhu94TTaEM3rVH0RTK4LOiiaZQBmOlOhfNoQSuFf1dNIcSaCjSv7Dq14DmP6Dix4qk/AOb87EiVf4BlfShS/qNaBLFeFIl/UE0iWIYkqS+iiZRiJYm/QuzCdSmpH+IZlGIV1X6FyQdbE1JaYhmUYQ5WHNJm4mmUYQ/YM2ls3eMZ3DN1d+iaRThHk7m2UtQOJnn7yD9hpOpSqJpFOBag5OpnHkE3AuX/Ozl/AkuuaT/Es0jH4/VaDJboonkYlgPWZ55WNmKNqZUP+vMYU8PN6akfIpmkou3iKWqiiaSi289WnJjKJpJHhDLyjm77b3bmOVZm8meFO1LIOVn7HO0FMRSuxbNJRtDA7FUznhjXtdjkpL+JJpLNm40xPKcxedJwSyVAiM5FCZeNV3HLLVcv2j4/iSMZaOuYpZGDouf9y/t53S0UrgxJMwyW2HObjTjS1yk2fujSIVz+TxWNV17EefazbBOh/uSz3L4Wq+ousg8/LhOsdS50tN403SwG0Sq/AesLYFWf+MFkmOlCl5EkQTmvJ5vK4SlwrM9jxrcE2p9c3JuBDONLLikcaLdsRZKV0XkVAIjTrGsswmORkWJpF+oI3JDbUuVDSlm39Fc61Wh0cYL0ZZAeBiF+BFPdfVFZIKm960TltX79J+HSiU2SkITnM8qtS0NRow/YgdZ1YQueEuhhScdULTeYjWl3wrNe7SqNMu0yzNHCkBh9sJJ8UyxVOtplfiIYg1NbECEckR8lh9ITWmCU0i39IqnWT5UkVwJPsO4pzQRsy/fkTIVXSj1WCUsmaTBBq246EB9VicsGS4NFGzoL0LIEdDi8536Wwu9gloRfIJxQ/mXRlp3Y9kSndpsUUvObMwxEh/hhRO/iJQzZ7s9/Aqiz1l61GQyke5GP5fJbFABebpwh7yCWDf4KrHmRtr8XONXMEQfVEokU5RWRtHBdPinNxHUaJBUkZIWc7Lmqlj3DZ8+hwubFuZh9WxoPmOa7AnamGRhRVehkNlkD8pviHQJr9PFgXmFyR08UDRFHwk94QMVpqTslbgkwot6PtGUsZlKajZV0b8YGWqZNG/o7ILosmckQ4zapCT9DM6FkLVkt9+Qij2kquATy1k8nWyxCdGpofYXbNb/ZBZI0GGxpAu2REiIGGMJS/EpaIKlKFadrAy1EqsuetlrkSeksscBT/Sq8z5wUmwqGas+1BLTWRVcbBglYHX2BCUhRMKrPeK8B7v5UtMpulzqMzrrYfOCL8nprAgui4yEhS3Ue64naLJZxdOiF2beOeH4OLXsfwSQoxBpJSYGTisl3idOijBDyIl0e1qCJ0cdnBaPcHkV1k2fJbancAf56pfCV43J7cnkFk+O+wo/wfFB+cfn8PuWJ+AiK5zN90c9K5phQSlHNdIO8jnQvLrVuUJChUWsgyICgCcv50q0kvAESAhYomuwfvr55I0RvnVVY1ylGT62FB2wY/zWOUdVsRCpFQGEMvBU0ZiEUly6IDpcT+BFYZY9SnCLz24n8GqkkwvRzx0Eu5sMPr5ShEIREn1UzeIzubzwl9RSRXQKnoPHhOYJf0ldKgPfXnu+73vr1XFoMUgcrMEf+TPnRgw6y8C1LQfAsmx7sD4EjeaqO/L8gdftF3+2ZkiV4rkc/HWdYCLbtiVDmLY12othe+QHtuv+dfwyHK9gGl4rvImgH3h30Whtz4qIypa869rfeXBhLMudjDplvzM06sWlPYkXHllmNKPuDivfHC1cCwwAOK7LTWMEZfu6uP4knlB3y4XvjwIXvqNpy8ttOAL52akQcop4drf40t0g5AhWYdDe8nkfO9rxRbTusl16UpayHX3Hnmy9p392zr7GNM1BqU83/VhDAJb7aYhM8Oeri5a9hKz2fdeJScp76jEeOnfLwfQu44/xYx2vcJg2nkk4mdtuyxw0gVUcyLb7N2cbeejZhYO5cgL784TGyx9AUwNUm2kHeXu9HdO0mwWDrq0kTTtY7sS032kD0zqFlhDwc2LhcMx8ZdO0481W+EzZSfKUHcuVB96ou+rk6Yl+s7Nqd9ejJbD6k8AOycHZI+OYwLnwi54e07SLVafvWmaKKXgE9GBs27XkIJhMFoMQi8VkEgTg3V3XRsQcQI39umPb8nRUQrUhmlkyRk8M8K7wMrEwk8j6GH4/25Wny7tyGruDaJZT1v2uHzqCRSyyXyV0IO1gup27ixXnFsZ51V1OAytey2LCZsgt3BtWMPCX61WRuLLwYsEItv5mJLL+dBLIIQW8C62YUwQzCAZT3xut73ZghxG/seXtPkREutnprFZthNVq1ek0t3OfcnAXb80yxlIggtg1Lud6iEL335hM80A787iIvXdzezFP4MhLsUaqfQ9NcdX0JgcjxEU7ds3cPbIf7YFrHo4RD8hMurt7jp2JbVrbhHs7PCJiaZY05jx4LhBB+4CcWKwilo68+/4fhAJoH1OAutG+tPdQ6168HMGuJnG19sCmyXtLz40WfJ+EHIqNTNvbct/0wxgt9Adz/fGFHU3lPq5Bn4RwwAWfAP+s0AUKE4zTIHSkiPtnT/mfbocuoiWX8NfzsKBjI9NxoPPm2vJk4HvecrRedyOswzAIuHuOG/HjBCq8oN+H02DL+ydgmRiOdoJpOEXOs217qS3aBtNoHoIkwNTdMdRIACyDnEri9sHIlrvYc7kxVgOXO6NlAUNf2V+nt/TItmzT28eCp9FcBjYbFpdhCPfygpeu78qu5R8w9xOjM5o6CdEt4BeFvgOvy9WYK9k+AkdEtRspQsvhCwuUqzDydWWguro5erZ8Gn93su31Mow0bdemYcnBYuovR919YsvjoN9vhjhYcHnBBReIx+qgtu1IGG2VdxSEJbA+nmgSRegAz/DcU2XwJCS04dZ0u73ZWXuH8iZLYYJOPd3Jsl1mg3ZgRhxGG/bghGlAEriFHmSYW+fFbmEK3MfxZPRm/snUA+vuOlHi3QmCyWAwnU4Hi0lg2okzNQTnZERRVo/vZBYeETnu9DRlRn42z1IA8eORjuaTGO0VXzq2vDzNwoNwdcf4EsQdxwt8WHT87cNL07Ed/6S6E2K9cK3Scwp0F1Czx5adDC3e9WW3KBA24dG0NditYqAsViN/Irvu379/ZZ87F/02MDFufLBPFBGOf+1guuweVWLa3gQ+PzwE7676WVMK0Wx3o1oEYOvh9AYw/oVlDLt5e+W/1Z2CpTJNYIeZhM8JMC1l/Fe+Dd0gy10cJI+3Pdp/i09LuoENJdiyxYURTbsoOFjLkei6haUtR0TXyj8kWAWo/OdUZcg89M38g0AfWWuhLFeyaeXFMAGu4zruSVoumr4r23mHtwGxfY6ondkduI7pejmf8OiaOOcwZwpbobMGyto07Umu1kwZY8ueHveoN4H2aGpCp8txFwXWP0j7ECbwarxSweM+gIEnrJU0w/q09HEREKjU/7dT9ZoRU1h5t7w7QuQaFnMuIMEorgOOFG/5BozOWcl8pwxydYOwInJvu9RctddsMSd4gunztlh/wquG7U6yCwyjkjzXCgZTbznq3rXzqzjjx8BazrvuGh5iDgI5q5hzkFEpubYyKt/7XfiDBptzHkrGRa5kWMZpQ7ctmJBKTvCfE/AvIIBEtZyoApBXC+rmFHO2AytXzXfulv7E4qUDsoinUfgNJ/JjcwQUeEBmmUKk/qoL2EYFyzuXbzIvFC5EMPXyTrRgEZEJtdM25VLNsII5TLeUrN9kuKFKX3jitm4XyWF/PQkD7KzygKKv4/pNky7edKITQQT4+ynHoUo65VDo1nflIo7OaBJVNFvOIaxLv7Na3XVhQfbS8+BP0PwpBPwPz1uGxQpAGWx35tYHoWoc/zu2dwCSh0dn7Qco8IfW6PxS+8275QBoLeSfOXYgKATLQn+19hZgD2O9B3R9sNzZMjfXh/ZAOncjf2ImCn+gLl3sd7reH8l/gbIb7VV8fYULk6ASoE1HmB6fHCSB0xwNXAjbDAY+UDDdUkYdWHVg1NeRHrPs+MctSX0P1L1/0F+qAnGcEDMdl7nL4U8zkDaKNNNgAAx76FXEn2ZqLeKUPUwxHed8o3k38gZRQVlCrxcbdmiOYq9l1x8XbA1kkxak0sOyLRZ2POvwx7OhOSr4Hc9xSUPHsg3N0no9irEOy+aALVod8OcFF1xwwQUXXHDB/wotDNFM8lD70iIYX6Kp5KGGb/tTRFPJw4XmIXGheUhcaB4SF5qHxIXmIXGheUj8b2g+12az4ax28JuSW2DcWdlx82i25p/3qmEgh/T2JnWJauu6EeOad0fXEP35OnWjZK2xeVHwsMbTJ7nSDQw5HNauZun7pTNpDm90o1qhe6qqerX+Qfv4vS8lBtOKEeJVQ3+lXq/XeNA0RU+Oq1Uf4/fszW967+9Xt+lOBnyaw19GVU/eih5BT1y5d48+wvZFAvhGfyX96ef3dUXnDKviq1trj1fv4/m4DM2hqvHGij9GXTZPGrXxbijGt5Ub8T+MtSrv1SOice/l2efV/fNXK33HKI/mj5Y1WDhz5DpIcjE151rqFhoF98xIdiZJoxry7LWuZle1q3T8yKNJtQyTVFUFGykxCVQfS9yNjXMDPe70oH+m/4U/rsFc2ZtPM255oSpADN9eXt8fXlQj0VMXyyG+P5vTbgL3vcNNk6LmbaoOxtW+7x/eX58UI9HLfkuaGx3sae1hPMRKrTd/IlNBGgbWyKozV9TjBk5Egr5VVTHUj+sZ1l/P12/kpnAlu1MJl+b863vMPHZOtkIdPwb352Obi+ENQSZp8/VyzfbSwQxy2jxxafa4jU2GmCfpfYW7drFdBHFLU3LnbotrcsjN69kXr29j0/EyEoHB13wzj8AD5yxlDKxg2dZfu9AkKoZMEPl66uZNrFOLr9Cfo49mt3TbykNCCoRa4Q+86qmbyvGt7/XCYbH61W8OQhP1sqPUzw9uIVZPuh9Igso0RMIaNrM7zVY00dTRWhKbxNTGQv9epjffm3pQmjccmsT9SFzpT67QL3Hx7u3xaRL3w6A/irVM8dY8CU3K/aDnDW/jMu2qT0CTcj9oOUXDstbpSDR7tWFjPH78BHhiJZ12P6gR8LDZTTifZz+NaNhPaU+as/ErCFqqilKpVHQd+/MJmmQESpEj7mqV+9Th44sWj6tT4+5Es7apaorK87eTbhtxP4juuc+Zn+GDoVW4bvwONGdPBjcaYmkS94N4OLjzJWOl51J2BLM9zQcjM2xJ0+S4H/ifUqbpqvVbyxl3W5q1CvXGIByoRJEsd2/S7gcSaxT1pC3lvJ4IfNPjbkmzRkbTq4b0unkcXwM0XniSTrsfKOpEGiblNl2T1li6Ztw+bMbRuLsZy2e8MHr9nb50nKs3afcjbnaFVX7SCR1ilhVtQ9uC3fQmVtjV16S7nUGTcj+i4BAZUPWW/hRph2ak2gDsRLOB/qmabiqQRRO7H7G/jP4/aYLw3jDSqZydaGKbwDRoyKJJ3I/I0eCuOW4pyEYdu9DEyoQNoLJokqaGoSFCezW55tgwsf2ydqGJlQnbkyOLJtnN4UyhdsHJaUNqIqdj5zY0c4bLpEncD7hR+MuRbZh2oolMJCc6yKRJuR8kVZTU7VhJVVl3fheaaLhtaOKYEzpueM0TqSv8oAPT5ESj2TRJz/IGHiBpz7FkHmjR0VPYdMvVA99Y0iT0DeqqnWpkXSOfYMbdwi3GvjdeP0Yh/cpJE+Jhfv+Kv58KKfHeZPqg9f5s4Xrgb5OINqnea7c42cuhSdyPrBknibKkev8hqdMyNNGwJPVMd9nqbSgfjEPzh26gziFD9981qHlu3VMOaDZNvKlwGzXi5UrafRxwzTYG7XLzWhGnuusyDnGiM+MmdmmGr7QDWoomlpg3ato06X1zc19FcUGmpFN7JeuJPepFdOP71+bjCaXK1UIRwt3uiTKe0wcZKh1QGvEO5NFs0N1Luc11N0rWuPq7WkBzjmmSnOU9/2BEV2bPWibNZE9ljkNA6ZAklO9evLOzaeLzBvoj35zYT9VgH6Z6Jk3ifkBwe0S2eOGaWt9gQc6mieU60Rv7Pj2gqlTCB0f7lkuTEpGsdt/Pb8mdAV/+G0ppfBKVTfMXtnKJ6GquaiRKV3VNjdVLdFxa5eUyavigVVHqWb2lHunzQLVifMezboRf0zLbieLm7GmPYPihG1oVQDMkEl+hw2feUPjYutHI6YDVeNXCcTWt/v2IE0zz6HtZuVBy7sc57OjNhvP5cLZzP6sstGY/YNxtutXPeem088NLsdU/A8xIqpdXX3AuwHbxnLrMMnjH5qb4xE4cPsnZK18dnwU2xMU4ty6zFB6II6sVd6AUhJpE3AvlXFpep9H7oLxm5Qx74cZ4IXOpfRR/XBiQy6FmOjNngV6Yl1e132f9wxZ4DADcDSWnQulM8PMlnfV6I2zj8F3wb+M/KKKI2Rm5sJ0AAAAASUVORK5CYII="/>
          <p:cNvSpPr>
            <a:spLocks noChangeAspect="1" noChangeArrowheads="1"/>
          </p:cNvSpPr>
          <p:nvPr/>
        </p:nvSpPr>
        <p:spPr bwMode="auto">
          <a:xfrm>
            <a:off x="155574" y="-144463"/>
            <a:ext cx="3116253" cy="31162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030" name="Picture 6" descr="http://fernando-gaitan.com.ar/wp-content/uploads/java_id.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42366" y="914400"/>
            <a:ext cx="1212923" cy="12129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3g icon"/>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967778" y="2823194"/>
            <a:ext cx="962098" cy="96209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descr="duoc.pn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516737" y="-39021"/>
            <a:ext cx="1627263" cy="404782"/>
          </a:xfrm>
          <a:prstGeom prst="rect">
            <a:avLst/>
          </a:prstGeom>
        </p:spPr>
      </p:pic>
    </p:spTree>
    <p:extLst>
      <p:ext uri="{BB962C8B-B14F-4D97-AF65-F5344CB8AC3E}">
        <p14:creationId xmlns:p14="http://schemas.microsoft.com/office/powerpoint/2010/main" val="22635257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1371</TotalTime>
  <Words>2040</Words>
  <Application>Microsoft Office PowerPoint</Application>
  <PresentationFormat>Presentación en pantalla (4:3)</PresentationFormat>
  <Paragraphs>489</Paragraphs>
  <Slides>27</Slides>
  <Notes>16</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27</vt:i4>
      </vt:variant>
    </vt:vector>
  </HeadingPairs>
  <TitlesOfParts>
    <vt:vector size="39" baseType="lpstr">
      <vt:lpstr>MS PGothic</vt:lpstr>
      <vt:lpstr>Aharoni</vt:lpstr>
      <vt:lpstr>Arial</vt:lpstr>
      <vt:lpstr>Calibri</vt:lpstr>
      <vt:lpstr>Courier New</vt:lpstr>
      <vt:lpstr>Franklin Gothic Book</vt:lpstr>
      <vt:lpstr>Franklin Gothic Medium</vt:lpstr>
      <vt:lpstr>Geneva</vt:lpstr>
      <vt:lpstr>Myriad Pro</vt:lpstr>
      <vt:lpstr>Tunga</vt:lpstr>
      <vt:lpstr>Wingdings</vt:lpstr>
      <vt:lpstr>Ángulos</vt:lpstr>
      <vt:lpstr>Proof of delivery</vt:lpstr>
      <vt:lpstr>Integrantes</vt:lpstr>
      <vt:lpstr>Resumen del proyecto </vt:lpstr>
      <vt:lpstr>Solución planteada</vt:lpstr>
      <vt:lpstr>Flujo Pod</vt:lpstr>
      <vt:lpstr>Objetivo general estratégico</vt:lpstr>
      <vt:lpstr>Alcances del proyecto</vt:lpstr>
      <vt:lpstr>Estado del arte – iso 9126</vt:lpstr>
      <vt:lpstr>Factibilidad TECNICA</vt:lpstr>
      <vt:lpstr>Factibilidad OPERATIVA</vt:lpstr>
      <vt:lpstr>Factibilidad LEGAL</vt:lpstr>
      <vt:lpstr>Factibilidad ECONÓMICA</vt:lpstr>
      <vt:lpstr>Factibilidad ECONÓMICA</vt:lpstr>
      <vt:lpstr>Factibilidad FINANCIERA</vt:lpstr>
      <vt:lpstr>Análisis de riesgos</vt:lpstr>
      <vt:lpstr>Especificación de requerimientos</vt:lpstr>
      <vt:lpstr>Metodología del desarrollo</vt:lpstr>
      <vt:lpstr>Forma de trabajo - organigrama</vt:lpstr>
      <vt:lpstr>Gantt - EDT</vt:lpstr>
      <vt:lpstr>Diagrama de arquitectura</vt:lpstr>
      <vt:lpstr>Caso de uso</vt:lpstr>
      <vt:lpstr>Modelo de bASE DE DATOS</vt:lpstr>
      <vt:lpstr>Flujo anterior TAM</vt:lpstr>
      <vt:lpstr>Flujo anterior LAN</vt:lpstr>
      <vt:lpstr>Flujo con pod</vt:lpstr>
      <vt:lpstr>demostración</vt:lpstr>
      <vt:lpstr>Proof of delivery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delivery</dc:title>
  <dc:creator>Cristobal Ampuero</dc:creator>
  <cp:lastModifiedBy>Cristobal Ampuero</cp:lastModifiedBy>
  <cp:revision>213</cp:revision>
  <dcterms:created xsi:type="dcterms:W3CDTF">2015-06-07T20:14:30Z</dcterms:created>
  <dcterms:modified xsi:type="dcterms:W3CDTF">2015-10-17T22:50:57Z</dcterms:modified>
</cp:coreProperties>
</file>